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notesSlides/notesSlide2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3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8.xml" ContentType="application/vnd.openxmlformats-officedocument.drawingml.chart+xml"/>
  <Override PartName="/ppt/notesSlides/notesSlide4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21.xml" ContentType="application/vnd.openxmlformats-officedocument.drawingml.chart+xml"/>
  <Override PartName="/ppt/theme/themeOverride1.xml" ContentType="application/vnd.openxmlformats-officedocument.themeOverride+xml"/>
  <Override PartName="/ppt/charts/chart2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2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3.xml" ContentType="application/vnd.openxmlformats-officedocument.themeOverride+xml"/>
  <Override PartName="/ppt/charts/chart2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4.xml" ContentType="application/vnd.openxmlformats-officedocument.themeOverride+xml"/>
  <Override PartName="/ppt/charts/chart25.xml" ContentType="application/vnd.openxmlformats-officedocument.drawingml.chart+xml"/>
  <Override PartName="/ppt/theme/themeOverride5.xml" ContentType="application/vnd.openxmlformats-officedocument.themeOverride+xml"/>
  <Override PartName="/ppt/charts/chart2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2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7.xml" ContentType="application/vnd.openxmlformats-officedocument.themeOverride+xml"/>
  <Override PartName="/ppt/charts/chart2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9.xml" ContentType="application/vnd.openxmlformats-officedocument.drawingml.chart+xml"/>
  <Override PartName="/ppt/theme/themeOverride8.xml" ContentType="application/vnd.openxmlformats-officedocument.themeOverride+xml"/>
  <Override PartName="/ppt/charts/chart30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31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0.xml" ContentType="application/vnd.openxmlformats-officedocument.themeOverride+xml"/>
  <Override PartName="/ppt/charts/chart3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1.xml" ContentType="application/vnd.openxmlformats-officedocument.themeOverride+xml"/>
  <Override PartName="/ppt/charts/chart33.xml" ContentType="application/vnd.openxmlformats-officedocument.drawingml.chart+xml"/>
  <Override PartName="/ppt/theme/themeOverride12.xml" ContentType="application/vnd.openxmlformats-officedocument.themeOverride+xml"/>
  <Override PartName="/ppt/charts/chart34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35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14.xml" ContentType="application/vnd.openxmlformats-officedocument.themeOverride+xml"/>
  <Override PartName="/ppt/charts/chart36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15.xml" ContentType="application/vnd.openxmlformats-officedocument.themeOverride+xml"/>
  <Override PartName="/ppt/charts/chart37.xml" ContentType="application/vnd.openxmlformats-officedocument.drawingml.chart+xml"/>
  <Override PartName="/ppt/theme/themeOverride16.xml" ContentType="application/vnd.openxmlformats-officedocument.themeOverride+xml"/>
  <Override PartName="/ppt/charts/chart38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17.xml" ContentType="application/vnd.openxmlformats-officedocument.themeOverride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39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40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18.xml" ContentType="application/vnd.openxmlformats-officedocument.themeOverr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271" r:id="rId5"/>
    <p:sldId id="287" r:id="rId6"/>
    <p:sldId id="273" r:id="rId7"/>
    <p:sldId id="300" r:id="rId8"/>
    <p:sldId id="301" r:id="rId9"/>
    <p:sldId id="288" r:id="rId10"/>
    <p:sldId id="290" r:id="rId11"/>
    <p:sldId id="291" r:id="rId12"/>
    <p:sldId id="292" r:id="rId13"/>
    <p:sldId id="294" r:id="rId14"/>
    <p:sldId id="295" r:id="rId15"/>
    <p:sldId id="296" r:id="rId16"/>
    <p:sldId id="297" r:id="rId17"/>
    <p:sldId id="298" r:id="rId18"/>
    <p:sldId id="299" r:id="rId19"/>
    <p:sldId id="302" r:id="rId20"/>
    <p:sldId id="316" r:id="rId21"/>
    <p:sldId id="303" r:id="rId22"/>
    <p:sldId id="304" r:id="rId23"/>
    <p:sldId id="309" r:id="rId24"/>
    <p:sldId id="305" r:id="rId25"/>
    <p:sldId id="310" r:id="rId26"/>
    <p:sldId id="306" r:id="rId27"/>
    <p:sldId id="311" r:id="rId28"/>
    <p:sldId id="307" r:id="rId29"/>
    <p:sldId id="312" r:id="rId30"/>
    <p:sldId id="308" r:id="rId31"/>
    <p:sldId id="313" r:id="rId32"/>
    <p:sldId id="315" r:id="rId33"/>
    <p:sldId id="314" r:id="rId34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8FBDB8-E154-2CAE-D778-F1AFBB1F12FC}" name="Alex Lugasov" initials="AL" userId="17e3afdde37f5dab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9B"/>
    <a:srgbClr val="C99823"/>
    <a:srgbClr val="6D903A"/>
    <a:srgbClr val="0E2D69"/>
    <a:srgbClr val="7F8EAE"/>
    <a:srgbClr val="029C63"/>
    <a:srgbClr val="96628C"/>
    <a:srgbClr val="11A0D7"/>
    <a:srgbClr val="E61F3D"/>
    <a:srgbClr val="CD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3" autoAdjust="0"/>
    <p:restoredTop sz="94722"/>
  </p:normalViewPr>
  <p:slideViewPr>
    <p:cSldViewPr snapToGrid="0" snapToObjects="1">
      <p:cViewPr varScale="1">
        <p:scale>
          <a:sx n="108" d="100"/>
          <a:sy n="108" d="100"/>
        </p:scale>
        <p:origin x="876" y="114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OneDrive\&#1088;&#1072;&#1073;&#1086;&#1095;&#1080;&#1081;%20&#1089;&#1090;&#1086;&#1083;\&#1040;&#1075;&#1088;&#1072;&#1088;&#1085;&#1099;&#1081;%20&#1084;&#1072;&#1088;&#1082;&#1077;&#1090;&#1080;&#1085;&#1075;\&#1040;&#1079;&#1086;&#1090;\&#1040;&#1079;&#1086;&#1090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l\AppData\Roaming\Microsoft\Excel\&#1040;&#1079;&#1086;&#1090;%20(version%201).xlsb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l\OneDrive\&#1088;&#1072;&#1073;&#1086;&#1095;&#1080;&#1081;%20&#1089;&#1090;&#1086;&#1083;\&#1040;&#1075;&#1088;&#1072;&#1088;&#1085;&#1099;&#1081;%20&#1084;&#1072;&#1088;&#1082;&#1077;&#1090;&#1080;&#1085;&#1075;\&#1040;&#1079;&#1086;&#1090;\&#1040;&#1079;&#1086;&#1090;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AppData\Roaming\Microsoft\Excel\&#1040;&#1079;&#1086;&#1090;%20(version%201).xlsb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l\AppData\Roaming\Microsoft\Excel\&#1040;&#1079;&#1086;&#1090;%20(version%201).xlsb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l\AppData\Roaming\Microsoft\Excel\&#1040;&#1079;&#1086;&#1090;%20(version%201).xlsb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l\AppData\Roaming\Microsoft\Excel\&#1040;&#1079;&#1086;&#1090;%20(version%201).xlsb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l\AppData\Roaming\Microsoft\Excel\&#1040;&#1079;&#1086;&#1090;%20(version%201).xlsb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AppData\Roaming\Microsoft\Excel\&#1040;&#1079;&#1086;&#1090;%20(version%201).xlsb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l\AppData\Roaming\Microsoft\Excel\&#1040;&#1079;&#1086;&#1090;%20(version%201).xlsb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l\AppData\Roaming\Microsoft\Excel\&#1040;&#1079;&#1086;&#1090;%20(version%201).xlsb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OneDrive\&#1088;&#1072;&#1073;&#1086;&#1095;&#1080;&#1081;%20&#1089;&#1090;&#1086;&#1083;\&#1040;&#1075;&#1088;&#1072;&#1088;&#1085;&#1099;&#1081;%20&#1084;&#1072;&#1088;&#1082;&#1077;&#1090;&#1080;&#1085;&#1075;\&#1040;&#1079;&#1086;&#1090;\&#1040;&#1079;&#1086;&#109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AppData\Roaming\Microsoft\Excel\&#1040;&#1079;&#1086;&#1090;%20(version%201).xlsb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2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3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4.xlsx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6.xlsx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7.xlsx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_Worksheet9.xlsx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Microsoft_Excel_Worksheet10.xlsx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Microsoft_Excel_Worksheet11.xlsx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2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Microsoft_Excel_Worksheet13.xlsx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package" Target="../embeddings/Microsoft_Excel_Worksheet14.xlsx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package" Target="../embeddings/Microsoft_Excel_Worksheet15.xlsx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16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package" Target="../embeddings/Microsoft_Excel_Worksheet17.xlsx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OneDrive\&#1088;&#1072;&#1073;&#1086;&#1095;&#1080;&#1081;%20&#1089;&#1090;&#1086;&#1083;\&#1040;&#1075;&#1088;&#1072;&#1088;&#1085;&#1099;&#1081;%20&#1084;&#1072;&#1088;&#1082;&#1077;&#1090;&#1080;&#1085;&#1075;\&#1040;&#1079;&#1086;&#1090;\&#1040;&#1079;&#1086;&#109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package" Target="../embeddings/Microsoft_Excel_Worksheet18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OneDrive\&#1088;&#1072;&#1073;&#1086;&#1095;&#1080;&#1081;%20&#1089;&#1090;&#1086;&#1083;\&#1040;&#1075;&#1088;&#1072;&#1088;&#1085;&#1099;&#1081;%20&#1084;&#1072;&#1088;&#1082;&#1077;&#1090;&#1080;&#1085;&#1075;\&#1040;&#1079;&#1086;&#1090;\&#1040;&#1079;&#1086;&#109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l\OneDrive\&#1088;&#1072;&#1073;&#1086;&#1095;&#1080;&#1081;%20&#1089;&#1090;&#1086;&#1083;\&#1040;&#1075;&#1088;&#1072;&#1088;&#1085;&#1099;&#1081;%20&#1084;&#1072;&#1088;&#1082;&#1077;&#1090;&#1080;&#1085;&#1075;\&#1040;&#1079;&#1086;&#1090;\&#1040;&#1079;&#1086;&#1090;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l\OneDrive\&#1088;&#1072;&#1073;&#1086;&#1095;&#1080;&#1081;%20&#1089;&#1090;&#1086;&#1083;\&#1040;&#1075;&#1088;&#1072;&#1088;&#1085;&#1099;&#1081;%20&#1084;&#1072;&#1088;&#1082;&#1077;&#1090;&#1080;&#1085;&#1075;\&#1040;&#1079;&#1086;&#1090;\&#1040;&#1079;&#1086;&#1090;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OneDrive\&#1088;&#1072;&#1073;&#1086;&#1095;&#1080;&#1081;%20&#1089;&#1090;&#1086;&#1083;\&#1040;&#1075;&#1088;&#1072;&#1088;&#1085;&#1099;&#1081;%20&#1084;&#1072;&#1088;&#1082;&#1077;&#1090;&#1080;&#1085;&#1075;\&#1040;&#1079;&#1086;&#1090;\&#1040;&#1079;&#1086;&#109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OneDrive\&#1088;&#1072;&#1073;&#1086;&#1095;&#1080;&#1081;%20&#1089;&#1090;&#1086;&#1083;\&#1040;&#1075;&#1088;&#1072;&#1088;&#1085;&#1099;&#1081;%20&#1084;&#1072;&#1088;&#1082;&#1077;&#1090;&#1080;&#1085;&#1075;\&#1040;&#1079;&#1086;&#1090;\&#1040;&#1079;&#1086;&#109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A27-42D2-818F-0D62BB86E8AD}"/>
              </c:ext>
            </c:extLst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A27-42D2-818F-0D62BB86E8AD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A27-42D2-818F-0D62BB86E8AD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A27-42D2-818F-0D62BB86E8AD}"/>
              </c:ext>
            </c:extLst>
          </c:dPt>
          <c:dLbls>
            <c:dLbl>
              <c:idx val="2"/>
              <c:layout>
                <c:manualLayout>
                  <c:x val="5.7956139442602903E-2"/>
                  <c:y val="0.118546221449766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A27-42D2-818F-0D62BB86E8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'Южная Африка'!$D$34:$D$37</c:f>
              <c:strCache>
                <c:ptCount val="4"/>
                <c:pt idx="0">
                  <c:v>Зерновые </c:v>
                </c:pt>
                <c:pt idx="1">
                  <c:v>Масличные </c:v>
                </c:pt>
                <c:pt idx="2">
                  <c:v>Фруктовые</c:v>
                </c:pt>
                <c:pt idx="3">
                  <c:v>Прочие</c:v>
                </c:pt>
              </c:strCache>
            </c:strRef>
          </c:cat>
          <c:val>
            <c:numRef>
              <c:f>'Южная Африка'!$E$34:$E$37</c:f>
              <c:numCache>
                <c:formatCode>0%</c:formatCode>
                <c:ptCount val="4"/>
                <c:pt idx="0">
                  <c:v>0.44612023909583887</c:v>
                </c:pt>
                <c:pt idx="1">
                  <c:v>0.42449348099288581</c:v>
                </c:pt>
                <c:pt idx="2">
                  <c:v>5.5283920382925004E-2</c:v>
                </c:pt>
                <c:pt idx="3">
                  <c:v>7.4102359528350314E-2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A27-42D2-818F-0D62BB86E8A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092963747319132"/>
          <c:y val="9.8754933883437632E-2"/>
          <c:w val="0.33137978603224516"/>
          <c:h val="0.880545035254410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462904499389974E-2"/>
          <c:y val="7.6300122438788129E-2"/>
          <c:w val="0.57771085300965141"/>
          <c:h val="0.74529021803329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Замбия!$A$5</c:f>
              <c:strCache>
                <c:ptCount val="1"/>
                <c:pt idx="0">
                  <c:v>С/х площадь, тыс. га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4.5654093567251461E-2"/>
                  <c:y val="0.1137585722613548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AB7-40F1-AF91-C3BDAC3418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Замбия!$B$4:$I$4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Замбия!$B$5:$I$5</c:f>
              <c:numCache>
                <c:formatCode>0.0</c:formatCode>
                <c:ptCount val="8"/>
                <c:pt idx="0">
                  <c:v>2515.44</c:v>
                </c:pt>
                <c:pt idx="1">
                  <c:v>3073.4119999999998</c:v>
                </c:pt>
                <c:pt idx="2">
                  <c:v>3515.886</c:v>
                </c:pt>
                <c:pt idx="3">
                  <c:v>3071.645</c:v>
                </c:pt>
                <c:pt idx="4">
                  <c:v>2577.2440000000001</c:v>
                </c:pt>
                <c:pt idx="5">
                  <c:v>3180.7919999999999</c:v>
                </c:pt>
                <c:pt idx="6">
                  <c:v>3619.85</c:v>
                </c:pt>
                <c:pt idx="7">
                  <c:v>3555.8969999999999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B7-40F1-AF91-C3BDAC341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84943"/>
        <c:axId val="737186863"/>
      </c:barChart>
      <c:lineChart>
        <c:grouping val="standard"/>
        <c:varyColors val="0"/>
        <c:ser>
          <c:idx val="1"/>
          <c:order val="1"/>
          <c:tx>
            <c:strRef>
              <c:f>Замбия!$A$6</c:f>
              <c:strCache>
                <c:ptCount val="1"/>
                <c:pt idx="0">
                  <c:v>Объём производства, млн тонн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3.6954624781849912E-3"/>
                  <c:y val="-0.11457250587996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AB7-40F1-AF91-C3BDAC3418DD}"/>
                </c:ext>
              </c:extLst>
            </c:dLbl>
            <c:dLbl>
              <c:idx val="7"/>
              <c:layout>
                <c:manualLayout>
                  <c:x val="-3.4851162211774714E-2"/>
                  <c:y val="-5.6015996261656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AB7-40F1-AF91-C3BDAC3418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Замбия!$B$4:$I$4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Замбия!$B$6:$I$6</c:f>
              <c:numCache>
                <c:formatCode>0.0</c:formatCode>
                <c:ptCount val="8"/>
                <c:pt idx="0">
                  <c:v>9.2615481000000006</c:v>
                </c:pt>
                <c:pt idx="1">
                  <c:v>10.827209610000001</c:v>
                </c:pt>
                <c:pt idx="2">
                  <c:v>13.435394899999999</c:v>
                </c:pt>
                <c:pt idx="3">
                  <c:v>12.705985720000001</c:v>
                </c:pt>
                <c:pt idx="4">
                  <c:v>12.198763079999999</c:v>
                </c:pt>
                <c:pt idx="5">
                  <c:v>13.762199089999999</c:v>
                </c:pt>
                <c:pt idx="6">
                  <c:v>14.278889930000002</c:v>
                </c:pt>
                <c:pt idx="7">
                  <c:v>12.970202330000001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AB7-40F1-AF91-C3BDAC341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174863"/>
        <c:axId val="737183023"/>
      </c:lineChart>
      <c:catAx>
        <c:axId val="73718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6863"/>
        <c:crosses val="autoZero"/>
        <c:auto val="1"/>
        <c:lblAlgn val="ctr"/>
        <c:lblOffset val="100"/>
        <c:noMultiLvlLbl val="0"/>
      </c:catAx>
      <c:valAx>
        <c:axId val="73718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4943"/>
        <c:crosses val="autoZero"/>
        <c:crossBetween val="between"/>
      </c:valAx>
      <c:valAx>
        <c:axId val="737183023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74863"/>
        <c:crosses val="max"/>
        <c:crossBetween val="between"/>
      </c:valAx>
      <c:catAx>
        <c:axId val="737174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7183023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75555584642233853"/>
          <c:y val="1.7143182993674351E-2"/>
          <c:w val="0.18719300363109689"/>
          <c:h val="0.870139676484833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 sz="105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Замбия!$A$25</c:f>
              <c:strCache>
                <c:ptCount val="1"/>
                <c:pt idx="0">
                  <c:v>Объем, тыс. тонн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94F-48C2-9309-147F4E27E6EF}"/>
                </c:ext>
              </c:extLst>
            </c:dLbl>
            <c:dLbl>
              <c:idx val="7"/>
              <c:layout>
                <c:manualLayout>
                  <c:x val="-2.3518518518518519E-3"/>
                  <c:y val="5.931481481481454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4F-48C2-9309-147F4E27E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Замбия!$B$24:$I$24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Замбия!$B$25:$I$25</c:f>
              <c:numCache>
                <c:formatCode>0.0</c:formatCode>
                <c:ptCount val="8"/>
                <c:pt idx="0">
                  <c:v>222.46700000000001</c:v>
                </c:pt>
                <c:pt idx="1">
                  <c:v>133.72</c:v>
                </c:pt>
                <c:pt idx="2">
                  <c:v>264.416</c:v>
                </c:pt>
                <c:pt idx="3">
                  <c:v>172.05799999999999</c:v>
                </c:pt>
                <c:pt idx="4">
                  <c:v>201.6</c:v>
                </c:pt>
                <c:pt idx="5">
                  <c:v>225.97</c:v>
                </c:pt>
                <c:pt idx="6">
                  <c:v>221.94499999999999</c:v>
                </c:pt>
                <c:pt idx="7">
                  <c:v>184.34800000000001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4F-48C2-9309-147F4E27E6EF}"/>
            </c:ext>
          </c:extLst>
        </c:ser>
        <c:ser>
          <c:idx val="1"/>
          <c:order val="1"/>
          <c:tx>
            <c:strRef>
              <c:f>Замбия!$A$26</c:f>
              <c:strCache>
                <c:ptCount val="1"/>
                <c:pt idx="0">
                  <c:v>Стоимость импорта, млн US$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68601177029828E-2"/>
                  <c:y val="-5.128770504481212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4F-48C2-9309-147F4E27E6EF}"/>
                </c:ext>
              </c:extLst>
            </c:dLbl>
            <c:dLbl>
              <c:idx val="7"/>
              <c:layout>
                <c:manualLayout>
                  <c:x val="3.7585740740740739E-2"/>
                  <c:y val="-1.76518518518518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4F-48C2-9309-147F4E27E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accent2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Замбия!$B$24:$I$24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Замбия!$B$26:$I$26</c:f>
              <c:numCache>
                <c:formatCode>0.0</c:formatCode>
                <c:ptCount val="8"/>
                <c:pt idx="0">
                  <c:v>130.96199999999999</c:v>
                </c:pt>
                <c:pt idx="1">
                  <c:v>68.855999999999995</c:v>
                </c:pt>
                <c:pt idx="2">
                  <c:v>126.123</c:v>
                </c:pt>
                <c:pt idx="3">
                  <c:v>86.46</c:v>
                </c:pt>
                <c:pt idx="4">
                  <c:v>94.738</c:v>
                </c:pt>
                <c:pt idx="5">
                  <c:v>98.864999999999995</c:v>
                </c:pt>
                <c:pt idx="6">
                  <c:v>141.37799999999999</c:v>
                </c:pt>
                <c:pt idx="7">
                  <c:v>180.13300000000001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4F-48C2-9309-147F4E27E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3261343"/>
        <c:axId val="733250783"/>
      </c:barChart>
      <c:lineChart>
        <c:grouping val="standard"/>
        <c:varyColors val="0"/>
        <c:ser>
          <c:idx val="2"/>
          <c:order val="2"/>
          <c:tx>
            <c:strRef>
              <c:f>Замбия!$A$27</c:f>
              <c:strCache>
                <c:ptCount val="1"/>
                <c:pt idx="0">
                  <c:v>Цена за тонну, US$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7"/>
              <c:layout>
                <c:manualLayout>
                  <c:x val="-3.0574074074074073E-2"/>
                  <c:y val="-8.8000436075651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94F-48C2-9309-147F4E27E6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accent3">
                        <a:lumMod val="7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Замбия!$B$24:$I$24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Замбия!$B$27:$I$27</c:f>
              <c:numCache>
                <c:formatCode>0.0</c:formatCode>
                <c:ptCount val="8"/>
                <c:pt idx="0">
                  <c:v>588.68056835395794</c:v>
                </c:pt>
                <c:pt idx="1">
                  <c:v>514.92671253365245</c:v>
                </c:pt>
                <c:pt idx="2">
                  <c:v>476.98702045262013</c:v>
                </c:pt>
                <c:pt idx="3">
                  <c:v>502.50496925455366</c:v>
                </c:pt>
                <c:pt idx="4">
                  <c:v>469.9305555555556</c:v>
                </c:pt>
                <c:pt idx="5">
                  <c:v>437.51382926937202</c:v>
                </c:pt>
                <c:pt idx="6">
                  <c:v>636.99565207596481</c:v>
                </c:pt>
                <c:pt idx="7">
                  <c:v>977.13563477770299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94F-48C2-9309-147F4E27E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3276703"/>
        <c:axId val="733274303"/>
      </c:lineChart>
      <c:catAx>
        <c:axId val="733261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50783"/>
        <c:crosses val="autoZero"/>
        <c:auto val="1"/>
        <c:lblAlgn val="ctr"/>
        <c:lblOffset val="100"/>
        <c:noMultiLvlLbl val="0"/>
      </c:catAx>
      <c:valAx>
        <c:axId val="733250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61343"/>
        <c:crosses val="autoZero"/>
        <c:crossBetween val="between"/>
      </c:valAx>
      <c:valAx>
        <c:axId val="733274303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76703"/>
        <c:crosses val="max"/>
        <c:crossBetween val="between"/>
      </c:valAx>
      <c:catAx>
        <c:axId val="7332767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3274303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"/>
          <c:y val="0.81388670166229227"/>
          <c:w val="1"/>
          <c:h val="0.158335520559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Замбия!$N$42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Замбия!$M$43:$M$48</c:f>
              <c:strCache>
                <c:ptCount val="6"/>
                <c:pt idx="0">
                  <c:v>Катар</c:v>
                </c:pt>
                <c:pt idx="1">
                  <c:v>Саудовская Аравия</c:v>
                </c:pt>
                <c:pt idx="2">
                  <c:v>Маврикий</c:v>
                </c:pt>
                <c:pt idx="3">
                  <c:v>Оман</c:v>
                </c:pt>
                <c:pt idx="4">
                  <c:v>ОАЭ</c:v>
                </c:pt>
                <c:pt idx="5">
                  <c:v>ЮАР</c:v>
                </c:pt>
              </c:strCache>
            </c:strRef>
          </c:cat>
          <c:val>
            <c:numRef>
              <c:f>Замбия!$N$43:$N$48</c:f>
              <c:numCache>
                <c:formatCode>0.0</c:formatCode>
                <c:ptCount val="6"/>
                <c:pt idx="0">
                  <c:v>0.13600000000000001</c:v>
                </c:pt>
                <c:pt idx="1">
                  <c:v>6.4809999999999999</c:v>
                </c:pt>
                <c:pt idx="2">
                  <c:v>9.5109999999999992</c:v>
                </c:pt>
                <c:pt idx="3">
                  <c:v>0.39</c:v>
                </c:pt>
                <c:pt idx="4">
                  <c:v>15.510999999999999</c:v>
                </c:pt>
                <c:pt idx="5">
                  <c:v>69.141000000000005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11-4EB9-BA50-974F5B1E6742}"/>
            </c:ext>
          </c:extLst>
        </c:ser>
        <c:ser>
          <c:idx val="1"/>
          <c:order val="1"/>
          <c:tx>
            <c:strRef>
              <c:f>Замбия!$O$42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Замбия!$M$43:$M$48</c:f>
              <c:strCache>
                <c:ptCount val="6"/>
                <c:pt idx="0">
                  <c:v>Катар</c:v>
                </c:pt>
                <c:pt idx="1">
                  <c:v>Саудовская Аравия</c:v>
                </c:pt>
                <c:pt idx="2">
                  <c:v>Маврикий</c:v>
                </c:pt>
                <c:pt idx="3">
                  <c:v>Оман</c:v>
                </c:pt>
                <c:pt idx="4">
                  <c:v>ОАЭ</c:v>
                </c:pt>
                <c:pt idx="5">
                  <c:v>ЮАР</c:v>
                </c:pt>
              </c:strCache>
            </c:strRef>
          </c:cat>
          <c:val>
            <c:numRef>
              <c:f>Замбия!$O$43:$O$48</c:f>
              <c:numCache>
                <c:formatCode>0.0</c:formatCode>
                <c:ptCount val="6"/>
                <c:pt idx="0">
                  <c:v>5.3849999999999998</c:v>
                </c:pt>
                <c:pt idx="1">
                  <c:v>27.582999999999998</c:v>
                </c:pt>
                <c:pt idx="2">
                  <c:v>12.731</c:v>
                </c:pt>
                <c:pt idx="3">
                  <c:v>0</c:v>
                </c:pt>
                <c:pt idx="4">
                  <c:v>81.25</c:v>
                </c:pt>
                <c:pt idx="5">
                  <c:v>19.472999999999999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11-4EB9-BA50-974F5B1E6742}"/>
            </c:ext>
          </c:extLst>
        </c:ser>
        <c:ser>
          <c:idx val="2"/>
          <c:order val="2"/>
          <c:tx>
            <c:strRef>
              <c:f>Замбия!$P$42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Замбия!$M$43:$M$48</c:f>
              <c:strCache>
                <c:ptCount val="6"/>
                <c:pt idx="0">
                  <c:v>Катар</c:v>
                </c:pt>
                <c:pt idx="1">
                  <c:v>Саудовская Аравия</c:v>
                </c:pt>
                <c:pt idx="2">
                  <c:v>Маврикий</c:v>
                </c:pt>
                <c:pt idx="3">
                  <c:v>Оман</c:v>
                </c:pt>
                <c:pt idx="4">
                  <c:v>ОАЭ</c:v>
                </c:pt>
                <c:pt idx="5">
                  <c:v>ЮАР</c:v>
                </c:pt>
              </c:strCache>
            </c:strRef>
          </c:cat>
          <c:val>
            <c:numRef>
              <c:f>Замбия!$P$43:$P$48</c:f>
              <c:numCache>
                <c:formatCode>0.0</c:formatCode>
                <c:ptCount val="6"/>
                <c:pt idx="0">
                  <c:v>11.994999999999999</c:v>
                </c:pt>
                <c:pt idx="1">
                  <c:v>54.804000000000002</c:v>
                </c:pt>
                <c:pt idx="2">
                  <c:v>42.61</c:v>
                </c:pt>
                <c:pt idx="3">
                  <c:v>62.31</c:v>
                </c:pt>
                <c:pt idx="4">
                  <c:v>19.718</c:v>
                </c:pt>
                <c:pt idx="5">
                  <c:v>1.7090000000000001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11-4EB9-BA50-974F5B1E6742}"/>
            </c:ext>
          </c:extLst>
        </c:ser>
        <c:ser>
          <c:idx val="3"/>
          <c:order val="3"/>
          <c:tx>
            <c:strRef>
              <c:f>Замбия!$Q$42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Замбия!$M$43:$M$48</c:f>
              <c:strCache>
                <c:ptCount val="6"/>
                <c:pt idx="0">
                  <c:v>Катар</c:v>
                </c:pt>
                <c:pt idx="1">
                  <c:v>Саудовская Аравия</c:v>
                </c:pt>
                <c:pt idx="2">
                  <c:v>Маврикий</c:v>
                </c:pt>
                <c:pt idx="3">
                  <c:v>Оман</c:v>
                </c:pt>
                <c:pt idx="4">
                  <c:v>ОАЭ</c:v>
                </c:pt>
                <c:pt idx="5">
                  <c:v>ЮАР</c:v>
                </c:pt>
              </c:strCache>
            </c:strRef>
          </c:cat>
          <c:val>
            <c:numRef>
              <c:f>Замбия!$Q$43:$Q$48</c:f>
              <c:numCache>
                <c:formatCode>0.0</c:formatCode>
                <c:ptCount val="6"/>
                <c:pt idx="0">
                  <c:v>47.466000000000001</c:v>
                </c:pt>
                <c:pt idx="1">
                  <c:v>43.64</c:v>
                </c:pt>
                <c:pt idx="2">
                  <c:v>40.691000000000003</c:v>
                </c:pt>
                <c:pt idx="3">
                  <c:v>30.943000000000001</c:v>
                </c:pt>
                <c:pt idx="4">
                  <c:v>14.832000000000001</c:v>
                </c:pt>
                <c:pt idx="5">
                  <c:v>10.561999999999999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111-4EB9-BA50-974F5B1E6742}"/>
            </c:ext>
          </c:extLst>
        </c:ser>
        <c:ser>
          <c:idx val="4"/>
          <c:order val="4"/>
          <c:tx>
            <c:strRef>
              <c:f>Замбия!$R$42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11-4EB9-BA50-974F5B1E674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11-4EB9-BA50-974F5B1E674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11-4EB9-BA50-974F5B1E674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111-4EB9-BA50-974F5B1E67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Замбия!$M$43:$M$48</c:f>
              <c:strCache>
                <c:ptCount val="6"/>
                <c:pt idx="0">
                  <c:v>Катар</c:v>
                </c:pt>
                <c:pt idx="1">
                  <c:v>Саудовская Аравия</c:v>
                </c:pt>
                <c:pt idx="2">
                  <c:v>Маврикий</c:v>
                </c:pt>
                <c:pt idx="3">
                  <c:v>Оман</c:v>
                </c:pt>
                <c:pt idx="4">
                  <c:v>ОАЭ</c:v>
                </c:pt>
                <c:pt idx="5">
                  <c:v>ЮАР</c:v>
                </c:pt>
              </c:strCache>
            </c:strRef>
          </c:cat>
          <c:val>
            <c:numRef>
              <c:f>Замбия!$R$43:$R$48</c:f>
              <c:numCache>
                <c:formatCode>0.0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25.77</c:v>
                </c:pt>
                <c:pt idx="5">
                  <c:v>21.036999999999999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11-4EB9-BA50-974F5B1E67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0673120"/>
        <c:axId val="760673600"/>
      </c:barChart>
      <c:catAx>
        <c:axId val="76067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600"/>
        <c:crosses val="autoZero"/>
        <c:auto val="1"/>
        <c:lblAlgn val="ctr"/>
        <c:lblOffset val="100"/>
        <c:noMultiLvlLbl val="0"/>
      </c:catAx>
      <c:valAx>
        <c:axId val="76067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462904499389974E-2"/>
          <c:y val="7.6300122438788129E-2"/>
          <c:w val="0.57771085300965141"/>
          <c:h val="0.74529021803329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Зимбабве!$A$5</c:f>
              <c:strCache>
                <c:ptCount val="1"/>
                <c:pt idx="0">
                  <c:v>С/х площадь, тыс. га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2.9494152046784308E-3"/>
                  <c:y val="-1.14903533695405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6C6-493B-94FA-C600008F2E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Зимбабве!$B$4:$I$4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Зимбабве!$B$5:$I$5</c:f>
              <c:numCache>
                <c:formatCode>0.0</c:formatCode>
                <c:ptCount val="8"/>
                <c:pt idx="0">
                  <c:v>2594.1529999999998</c:v>
                </c:pt>
                <c:pt idx="1">
                  <c:v>2709.1709999999998</c:v>
                </c:pt>
                <c:pt idx="2">
                  <c:v>2526.9380000000001</c:v>
                </c:pt>
                <c:pt idx="3">
                  <c:v>2698.8980000000001</c:v>
                </c:pt>
                <c:pt idx="4">
                  <c:v>2491.049</c:v>
                </c:pt>
                <c:pt idx="5">
                  <c:v>2602.7750000000001</c:v>
                </c:pt>
                <c:pt idx="6">
                  <c:v>2492.6039999999998</c:v>
                </c:pt>
                <c:pt idx="7">
                  <c:v>2553.5390000000002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C6-493B-94FA-C600008F2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84943"/>
        <c:axId val="737186863"/>
      </c:barChart>
      <c:lineChart>
        <c:grouping val="standard"/>
        <c:varyColors val="0"/>
        <c:ser>
          <c:idx val="1"/>
          <c:order val="1"/>
          <c:tx>
            <c:strRef>
              <c:f>Зимбабве!$A$6</c:f>
              <c:strCache>
                <c:ptCount val="1"/>
                <c:pt idx="0">
                  <c:v>Объём производства, млн тонн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3.6954624781849912E-3"/>
                  <c:y val="-0.11457250587996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6C6-493B-94FA-C600008F2E42}"/>
                </c:ext>
              </c:extLst>
            </c:dLbl>
            <c:dLbl>
              <c:idx val="7"/>
              <c:layout>
                <c:manualLayout>
                  <c:x val="-3.4851162211774714E-2"/>
                  <c:y val="-5.6015996261656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C6-493B-94FA-C600008F2E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Зимбабве!$B$4:$I$4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Зимбабве!$B$6:$I$6</c:f>
              <c:numCache>
                <c:formatCode>0.0</c:formatCode>
                <c:ptCount val="8"/>
                <c:pt idx="0">
                  <c:v>5.3657052600000004</c:v>
                </c:pt>
                <c:pt idx="1">
                  <c:v>5.3764674299999999</c:v>
                </c:pt>
                <c:pt idx="2">
                  <c:v>6.1510604500000001</c:v>
                </c:pt>
                <c:pt idx="3">
                  <c:v>6.7273790999999994</c:v>
                </c:pt>
                <c:pt idx="4">
                  <c:v>5.7933532100000003</c:v>
                </c:pt>
                <c:pt idx="5">
                  <c:v>6.5703560999999997</c:v>
                </c:pt>
                <c:pt idx="6">
                  <c:v>6.9152078299999999</c:v>
                </c:pt>
                <c:pt idx="7">
                  <c:v>6.7278166200000005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6C6-493B-94FA-C600008F2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174863"/>
        <c:axId val="737183023"/>
      </c:lineChart>
      <c:catAx>
        <c:axId val="73718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6863"/>
        <c:crosses val="autoZero"/>
        <c:auto val="1"/>
        <c:lblAlgn val="ctr"/>
        <c:lblOffset val="100"/>
        <c:noMultiLvlLbl val="0"/>
      </c:catAx>
      <c:valAx>
        <c:axId val="73718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4943"/>
        <c:crosses val="autoZero"/>
        <c:crossBetween val="between"/>
      </c:valAx>
      <c:valAx>
        <c:axId val="737183023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74863"/>
        <c:crosses val="max"/>
        <c:crossBetween val="between"/>
      </c:valAx>
      <c:catAx>
        <c:axId val="737174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7183023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75555584642233853"/>
          <c:y val="1.7143182993674351E-2"/>
          <c:w val="0.18719300363109689"/>
          <c:h val="0.870139676484833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 sz="105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46893004115226"/>
          <c:y val="7.7611940298507445E-2"/>
          <c:w val="0.45777777777777767"/>
          <c:h val="0.9223880597014922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18-4D74-9785-F4FAF1DE97D0}"/>
              </c:ext>
            </c:extLst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18-4D74-9785-F4FAF1DE97D0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18-4D74-9785-F4FAF1DE97D0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D18-4D74-9785-F4FAF1DE97D0}"/>
              </c:ext>
            </c:extLst>
          </c:dPt>
          <c:dLbls>
            <c:dLbl>
              <c:idx val="2"/>
              <c:layout>
                <c:manualLayout>
                  <c:x val="7.5921296296296292E-2"/>
                  <c:y val="7.425538971807628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18-4D74-9785-F4FAF1DE97D0}"/>
                </c:ext>
              </c:extLst>
            </c:dLbl>
            <c:dLbl>
              <c:idx val="3"/>
              <c:layout>
                <c:manualLayout>
                  <c:x val="6.794650205761317E-2"/>
                  <c:y val="0.1129104477611940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18-4D74-9785-F4FAF1DE97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Зимбабве!$G$9:$G$13</c:f>
              <c:strCache>
                <c:ptCount val="5"/>
                <c:pt idx="0">
                  <c:v>Зерновые </c:v>
                </c:pt>
                <c:pt idx="1">
                  <c:v>Масличные </c:v>
                </c:pt>
                <c:pt idx="2">
                  <c:v>Бобовые</c:v>
                </c:pt>
                <c:pt idx="3">
                  <c:v>Лубяные</c:v>
                </c:pt>
                <c:pt idx="4">
                  <c:v>Прочие</c:v>
                </c:pt>
              </c:strCache>
            </c:strRef>
          </c:cat>
          <c:val>
            <c:numRef>
              <c:f>Зимбабве!$H$9:$H$13</c:f>
              <c:numCache>
                <c:formatCode>0.0%</c:formatCode>
                <c:ptCount val="5"/>
                <c:pt idx="0">
                  <c:v>0.52368262243106523</c:v>
                </c:pt>
                <c:pt idx="1">
                  <c:v>0.2935886234751065</c:v>
                </c:pt>
                <c:pt idx="2">
                  <c:v>4.9178806354631746E-2</c:v>
                </c:pt>
                <c:pt idx="3">
                  <c:v>4.4951340081353763E-2</c:v>
                </c:pt>
                <c:pt idx="4">
                  <c:v>8.8598607657842707E-2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D18-4D74-9785-F4FAF1DE97D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8106934156378596"/>
          <c:y val="3.0385157545605314E-2"/>
          <c:w val="0.30749037620297465"/>
          <c:h val="0.932757462686567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 sz="12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Зимбабве!$A$24</c:f>
              <c:strCache>
                <c:ptCount val="1"/>
                <c:pt idx="0">
                  <c:v>Объем, тыс. тонн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6EA-448C-A6E9-CC531AC271FB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EA-448C-A6E9-CC531AC271F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Зимбабве!$B$23:$I$23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Зимбабве!$B$24:$I$24</c:f>
              <c:numCache>
                <c:formatCode>0.0</c:formatCode>
                <c:ptCount val="8"/>
                <c:pt idx="0">
                  <c:v>24.21</c:v>
                </c:pt>
                <c:pt idx="1">
                  <c:v>42.695999999999998</c:v>
                </c:pt>
                <c:pt idx="2">
                  <c:v>73.027000000000001</c:v>
                </c:pt>
                <c:pt idx="3">
                  <c:v>84.504999999999995</c:v>
                </c:pt>
                <c:pt idx="4">
                  <c:v>70.861999999999995</c:v>
                </c:pt>
                <c:pt idx="5">
                  <c:v>74.504999999999995</c:v>
                </c:pt>
                <c:pt idx="6">
                  <c:v>160.91</c:v>
                </c:pt>
                <c:pt idx="7">
                  <c:v>44.597000000000001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EA-448C-A6E9-CC531AC271FB}"/>
            </c:ext>
          </c:extLst>
        </c:ser>
        <c:ser>
          <c:idx val="1"/>
          <c:order val="1"/>
          <c:tx>
            <c:strRef>
              <c:f>Зимбабве!$A$25</c:f>
              <c:strCache>
                <c:ptCount val="1"/>
                <c:pt idx="0">
                  <c:v>Стоимость импорта, млн US$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68601177029828E-2"/>
                  <c:y val="-5.128770504481212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EA-448C-A6E9-CC531AC271FB}"/>
                </c:ext>
              </c:extLst>
            </c:dLbl>
            <c:dLbl>
              <c:idx val="7"/>
              <c:layout>
                <c:manualLayout>
                  <c:x val="7.0116070621789681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6EA-448C-A6E9-CC531AC271F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accent2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Зимбабве!$B$23:$I$23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Зимбабве!$B$25:$I$25</c:f>
              <c:numCache>
                <c:formatCode>0.0</c:formatCode>
                <c:ptCount val="8"/>
                <c:pt idx="0">
                  <c:v>12.275</c:v>
                </c:pt>
                <c:pt idx="1">
                  <c:v>17.216999999999999</c:v>
                </c:pt>
                <c:pt idx="2">
                  <c:v>31.5</c:v>
                </c:pt>
                <c:pt idx="3">
                  <c:v>45.904000000000003</c:v>
                </c:pt>
                <c:pt idx="4">
                  <c:v>35.595999999999997</c:v>
                </c:pt>
                <c:pt idx="5">
                  <c:v>33.508000000000003</c:v>
                </c:pt>
                <c:pt idx="6">
                  <c:v>99.67</c:v>
                </c:pt>
                <c:pt idx="7">
                  <c:v>46.235999999999997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6EA-448C-A6E9-CC531AC271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3261343"/>
        <c:axId val="733250783"/>
      </c:barChart>
      <c:lineChart>
        <c:grouping val="standard"/>
        <c:varyColors val="0"/>
        <c:ser>
          <c:idx val="2"/>
          <c:order val="2"/>
          <c:tx>
            <c:strRef>
              <c:f>Зимбабве!$A$26</c:f>
              <c:strCache>
                <c:ptCount val="1"/>
                <c:pt idx="0">
                  <c:v>Цена за тонну, US$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7"/>
              <c:layout>
                <c:manualLayout>
                  <c:x val="-2.1166666666666667E-2"/>
                  <c:y val="-8.23148148148148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6EA-448C-A6E9-CC531AC271F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accent3">
                        <a:lumMod val="7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Зимбабве!$B$23:$I$23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Зимбабве!$B$26:$I$26</c:f>
              <c:numCache>
                <c:formatCode>0.0</c:formatCode>
                <c:ptCount val="8"/>
                <c:pt idx="0">
                  <c:v>507.02189178025611</c:v>
                </c:pt>
                <c:pt idx="1">
                  <c:v>403.24620573355816</c:v>
                </c:pt>
                <c:pt idx="2">
                  <c:v>431.34730989907843</c:v>
                </c:pt>
                <c:pt idx="3">
                  <c:v>543.21046091947233</c:v>
                </c:pt>
                <c:pt idx="4">
                  <c:v>502.32846941943501</c:v>
                </c:pt>
                <c:pt idx="5">
                  <c:v>449.74162807865247</c:v>
                </c:pt>
                <c:pt idx="6">
                  <c:v>619.41457957864645</c:v>
                </c:pt>
                <c:pt idx="7">
                  <c:v>1036.7513509877344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6EA-448C-A6E9-CC531AC271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3276703"/>
        <c:axId val="733274303"/>
      </c:lineChart>
      <c:catAx>
        <c:axId val="733261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50783"/>
        <c:crosses val="autoZero"/>
        <c:auto val="1"/>
        <c:lblAlgn val="ctr"/>
        <c:lblOffset val="100"/>
        <c:noMultiLvlLbl val="0"/>
      </c:catAx>
      <c:valAx>
        <c:axId val="733250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61343"/>
        <c:crosses val="autoZero"/>
        <c:crossBetween val="between"/>
      </c:valAx>
      <c:valAx>
        <c:axId val="733274303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76703"/>
        <c:crosses val="max"/>
        <c:crossBetween val="between"/>
      </c:valAx>
      <c:catAx>
        <c:axId val="7332767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3274303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Зимбабве!$M$40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5">
                <a:tint val="46000"/>
              </a:schemeClr>
            </a:solidFill>
            <a:ln>
              <a:noFill/>
            </a:ln>
            <a:effectLst/>
          </c:spPr>
          <c:invertIfNegative val="0"/>
          <c:cat>
            <c:strRef>
              <c:f>Зимбабве!$L$41:$L$44</c:f>
              <c:strCache>
                <c:ptCount val="4"/>
                <c:pt idx="0">
                  <c:v>Маврикий</c:v>
                </c:pt>
                <c:pt idx="1">
                  <c:v>ЮАР</c:v>
                </c:pt>
                <c:pt idx="2">
                  <c:v>ОАЭ</c:v>
                </c:pt>
                <c:pt idx="3">
                  <c:v>Мозамбик</c:v>
                </c:pt>
              </c:strCache>
            </c:strRef>
          </c:cat>
          <c:val>
            <c:numRef>
              <c:f>Зимбабве!$M$41:$M$44</c:f>
              <c:numCache>
                <c:formatCode>0.0</c:formatCode>
                <c:ptCount val="4"/>
                <c:pt idx="0">
                  <c:v>0.71499999999999997</c:v>
                </c:pt>
                <c:pt idx="1">
                  <c:v>20.352</c:v>
                </c:pt>
                <c:pt idx="2">
                  <c:v>0</c:v>
                </c:pt>
                <c:pt idx="3">
                  <c:v>2.7450000000000001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61-4938-8D5F-D59E5F196880}"/>
            </c:ext>
          </c:extLst>
        </c:ser>
        <c:ser>
          <c:idx val="1"/>
          <c:order val="1"/>
          <c:tx>
            <c:strRef>
              <c:f>Зимбабве!$N$40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5">
                <a:tint val="6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Зимбабве!$L$41:$L$44</c:f>
              <c:strCache>
                <c:ptCount val="4"/>
                <c:pt idx="0">
                  <c:v>Маврикий</c:v>
                </c:pt>
                <c:pt idx="1">
                  <c:v>ЮАР</c:v>
                </c:pt>
                <c:pt idx="2">
                  <c:v>ОАЭ</c:v>
                </c:pt>
                <c:pt idx="3">
                  <c:v>Мозамбик</c:v>
                </c:pt>
              </c:strCache>
            </c:strRef>
          </c:cat>
          <c:val>
            <c:numRef>
              <c:f>Зимбабве!$N$41:$N$44</c:f>
              <c:numCache>
                <c:formatCode>0.0</c:formatCode>
                <c:ptCount val="4"/>
                <c:pt idx="0">
                  <c:v>3.7320000000000002</c:v>
                </c:pt>
                <c:pt idx="1">
                  <c:v>22.515000000000001</c:v>
                </c:pt>
                <c:pt idx="2">
                  <c:v>0</c:v>
                </c:pt>
                <c:pt idx="3">
                  <c:v>6.57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61-4938-8D5F-D59E5F196880}"/>
            </c:ext>
          </c:extLst>
        </c:ser>
        <c:ser>
          <c:idx val="2"/>
          <c:order val="2"/>
          <c:tx>
            <c:strRef>
              <c:f>Зимбабве!$O$40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Зимбабве!$L$41:$L$44</c:f>
              <c:strCache>
                <c:ptCount val="4"/>
                <c:pt idx="0">
                  <c:v>Маврикий</c:v>
                </c:pt>
                <c:pt idx="1">
                  <c:v>ЮАР</c:v>
                </c:pt>
                <c:pt idx="2">
                  <c:v>ОАЭ</c:v>
                </c:pt>
                <c:pt idx="3">
                  <c:v>Мозамбик</c:v>
                </c:pt>
              </c:strCache>
            </c:strRef>
          </c:cat>
          <c:val>
            <c:numRef>
              <c:f>Зимбабве!$O$41:$O$44</c:f>
              <c:numCache>
                <c:formatCode>0.0</c:formatCode>
                <c:ptCount val="4"/>
                <c:pt idx="0">
                  <c:v>32.817</c:v>
                </c:pt>
                <c:pt idx="1">
                  <c:v>20.114000000000001</c:v>
                </c:pt>
                <c:pt idx="2">
                  <c:v>8.8460000000000001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61-4938-8D5F-D59E5F196880}"/>
            </c:ext>
          </c:extLst>
        </c:ser>
        <c:ser>
          <c:idx val="3"/>
          <c:order val="3"/>
          <c:tx>
            <c:strRef>
              <c:f>Зимбабве!$P$40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5">
                <a:tint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Зимбабве!$L$41:$L$44</c:f>
              <c:strCache>
                <c:ptCount val="4"/>
                <c:pt idx="0">
                  <c:v>Маврикий</c:v>
                </c:pt>
                <c:pt idx="1">
                  <c:v>ЮАР</c:v>
                </c:pt>
                <c:pt idx="2">
                  <c:v>ОАЭ</c:v>
                </c:pt>
                <c:pt idx="3">
                  <c:v>Мозамбик</c:v>
                </c:pt>
              </c:strCache>
            </c:strRef>
          </c:cat>
          <c:val>
            <c:numRef>
              <c:f>Зимбабве!$P$41:$P$44</c:f>
              <c:numCache>
                <c:formatCode>0.0</c:formatCode>
                <c:ptCount val="4"/>
                <c:pt idx="0">
                  <c:v>25.829000000000001</c:v>
                </c:pt>
                <c:pt idx="1">
                  <c:v>44.427</c:v>
                </c:pt>
                <c:pt idx="2">
                  <c:v>4.7039999999999997</c:v>
                </c:pt>
                <c:pt idx="3">
                  <c:v>3.282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61-4938-8D5F-D59E5F196880}"/>
            </c:ext>
          </c:extLst>
        </c:ser>
        <c:ser>
          <c:idx val="4"/>
          <c:order val="4"/>
          <c:tx>
            <c:strRef>
              <c:f>Зимбабве!$Q$40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5">
                <a:shade val="92000"/>
              </a:schemeClr>
            </a:solidFill>
            <a:ln>
              <a:noFill/>
            </a:ln>
            <a:effectLst/>
          </c:spPr>
          <c:invertIfNegative val="0"/>
          <c:cat>
            <c:strRef>
              <c:f>Зимбабве!$L$41:$L$44</c:f>
              <c:strCache>
                <c:ptCount val="4"/>
                <c:pt idx="0">
                  <c:v>Маврикий</c:v>
                </c:pt>
                <c:pt idx="1">
                  <c:v>ЮАР</c:v>
                </c:pt>
                <c:pt idx="2">
                  <c:v>ОАЭ</c:v>
                </c:pt>
                <c:pt idx="3">
                  <c:v>Мозамбик</c:v>
                </c:pt>
              </c:strCache>
            </c:strRef>
          </c:cat>
          <c:val>
            <c:numRef>
              <c:f>Зимбабве!$Q$41:$Q$44</c:f>
              <c:numCache>
                <c:formatCode>0.0</c:formatCode>
                <c:ptCount val="4"/>
                <c:pt idx="0">
                  <c:v>38.414999999999999</c:v>
                </c:pt>
                <c:pt idx="1">
                  <c:v>12.468</c:v>
                </c:pt>
                <c:pt idx="2">
                  <c:v>10.339</c:v>
                </c:pt>
                <c:pt idx="3">
                  <c:v>3.1779999999999999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61-4938-8D5F-D59E5F196880}"/>
            </c:ext>
          </c:extLst>
        </c:ser>
        <c:ser>
          <c:idx val="5"/>
          <c:order val="5"/>
          <c:tx>
            <c:strRef>
              <c:f>Зимбабве!$R$40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Зимбабве!$L$41:$L$44</c:f>
              <c:strCache>
                <c:ptCount val="4"/>
                <c:pt idx="0">
                  <c:v>Маврикий</c:v>
                </c:pt>
                <c:pt idx="1">
                  <c:v>ЮАР</c:v>
                </c:pt>
                <c:pt idx="2">
                  <c:v>ОАЭ</c:v>
                </c:pt>
                <c:pt idx="3">
                  <c:v>Мозамбик</c:v>
                </c:pt>
              </c:strCache>
            </c:strRef>
          </c:cat>
          <c:val>
            <c:numRef>
              <c:f>Зимбабве!$R$41:$R$44</c:f>
              <c:numCache>
                <c:formatCode>0.0</c:formatCode>
                <c:ptCount val="4"/>
                <c:pt idx="0">
                  <c:v>27.04</c:v>
                </c:pt>
                <c:pt idx="1">
                  <c:v>22.806000000000001</c:v>
                </c:pt>
                <c:pt idx="2">
                  <c:v>9.4489999999999998</c:v>
                </c:pt>
                <c:pt idx="3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61-4938-8D5F-D59E5F196880}"/>
            </c:ext>
          </c:extLst>
        </c:ser>
        <c:ser>
          <c:idx val="6"/>
          <c:order val="6"/>
          <c:tx>
            <c:strRef>
              <c:f>Зимбабве!$S$40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>
                <a:shade val="61000"/>
              </a:schemeClr>
            </a:solidFill>
            <a:ln>
              <a:noFill/>
            </a:ln>
            <a:effectLst/>
          </c:spPr>
          <c:invertIfNegative val="0"/>
          <c:cat>
            <c:strRef>
              <c:f>Зимбабве!$L$41:$L$44</c:f>
              <c:strCache>
                <c:ptCount val="4"/>
                <c:pt idx="0">
                  <c:v>Маврикий</c:v>
                </c:pt>
                <c:pt idx="1">
                  <c:v>ЮАР</c:v>
                </c:pt>
                <c:pt idx="2">
                  <c:v>ОАЭ</c:v>
                </c:pt>
                <c:pt idx="3">
                  <c:v>Мозамбик</c:v>
                </c:pt>
              </c:strCache>
            </c:strRef>
          </c:cat>
          <c:val>
            <c:numRef>
              <c:f>Зимбабве!$S$41:$S$44</c:f>
              <c:numCache>
                <c:formatCode>0.0</c:formatCode>
                <c:ptCount val="4"/>
                <c:pt idx="0">
                  <c:v>35.173000000000002</c:v>
                </c:pt>
                <c:pt idx="1">
                  <c:v>65.474000000000004</c:v>
                </c:pt>
                <c:pt idx="2">
                  <c:v>34.351999999999997</c:v>
                </c:pt>
                <c:pt idx="3">
                  <c:v>5.1020000000000003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561-4938-8D5F-D59E5F196880}"/>
            </c:ext>
          </c:extLst>
        </c:ser>
        <c:ser>
          <c:idx val="7"/>
          <c:order val="7"/>
          <c:tx>
            <c:strRef>
              <c:f>Зимбабве!$T$40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5">
                <a:shade val="4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055555555555512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561-4938-8D5F-D59E5F196880}"/>
                </c:ext>
              </c:extLst>
            </c:dLbl>
            <c:dLbl>
              <c:idx val="1"/>
              <c:layout>
                <c:manualLayout>
                  <c:x val="4.703703703703703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561-4938-8D5F-D59E5F196880}"/>
                </c:ext>
              </c:extLst>
            </c:dLbl>
            <c:dLbl>
              <c:idx val="2"/>
              <c:layout>
                <c:manualLayout>
                  <c:x val="9.407407407407321E-3"/>
                  <c:y val="-1.077919646545692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561-4938-8D5F-D59E5F196880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Зимбабве!$L$41:$L$44</c:f>
              <c:strCache>
                <c:ptCount val="4"/>
                <c:pt idx="0">
                  <c:v>Маврикий</c:v>
                </c:pt>
                <c:pt idx="1">
                  <c:v>ЮАР</c:v>
                </c:pt>
                <c:pt idx="2">
                  <c:v>ОАЭ</c:v>
                </c:pt>
                <c:pt idx="3">
                  <c:v>Мозамбик</c:v>
                </c:pt>
              </c:strCache>
            </c:strRef>
          </c:cat>
          <c:val>
            <c:numRef>
              <c:f>Зимбабве!$T$41:$T$44</c:f>
              <c:numCache>
                <c:formatCode>0.0</c:formatCode>
                <c:ptCount val="4"/>
                <c:pt idx="0">
                  <c:v>17.274000000000001</c:v>
                </c:pt>
                <c:pt idx="1">
                  <c:v>16.109000000000002</c:v>
                </c:pt>
                <c:pt idx="2">
                  <c:v>9.7690000000000001</c:v>
                </c:pt>
                <c:pt idx="3">
                  <c:v>8.0000000000000002E-3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561-4938-8D5F-D59E5F1968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63823"/>
        <c:axId val="737159503"/>
      </c:barChart>
      <c:catAx>
        <c:axId val="737163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59503"/>
        <c:crosses val="autoZero"/>
        <c:auto val="1"/>
        <c:lblAlgn val="ctr"/>
        <c:lblOffset val="100"/>
        <c:noMultiLvlLbl val="0"/>
      </c:catAx>
      <c:valAx>
        <c:axId val="737159503"/>
        <c:scaling>
          <c:orientation val="minMax"/>
          <c:max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63823"/>
        <c:crosses val="autoZero"/>
        <c:crossBetween val="between"/>
        <c:majorUnit val="40"/>
      </c:valAx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</c:chart>
  <c:txPr>
    <a:bodyPr/>
    <a:lstStyle/>
    <a:p>
      <a:pPr>
        <a:defRPr sz="10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041-42C8-A7DD-D3FB65B5E087}"/>
              </c:ext>
            </c:extLst>
          </c:dPt>
          <c:dPt>
            <c:idx val="1"/>
            <c:bubble3D val="0"/>
            <c:spPr>
              <a:solidFill>
                <a:schemeClr val="accent1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041-42C8-A7DD-D3FB65B5E087}"/>
              </c:ext>
            </c:extLst>
          </c:dPt>
          <c:dPt>
            <c:idx val="2"/>
            <c:bubble3D val="0"/>
            <c:spPr>
              <a:solidFill>
                <a:schemeClr val="accent1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041-42C8-A7DD-D3FB65B5E087}"/>
              </c:ext>
            </c:extLst>
          </c:dPt>
          <c:dPt>
            <c:idx val="3"/>
            <c:bubble3D val="0"/>
            <c:spPr>
              <a:solidFill>
                <a:schemeClr val="accent1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041-42C8-A7DD-D3FB65B5E087}"/>
              </c:ext>
            </c:extLst>
          </c:dPt>
          <c:dPt>
            <c:idx val="4"/>
            <c:bubble3D val="0"/>
            <c:spPr>
              <a:solidFill>
                <a:schemeClr val="accent1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041-42C8-A7DD-D3FB65B5E087}"/>
              </c:ext>
            </c:extLst>
          </c:dPt>
          <c:dPt>
            <c:idx val="5"/>
            <c:bubble3D val="0"/>
            <c:spPr>
              <a:solidFill>
                <a:schemeClr val="accent1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266-4AA7-BA81-FFB4A89E8BD1}"/>
              </c:ext>
            </c:extLst>
          </c:dPt>
          <c:dLbls>
            <c:dLbl>
              <c:idx val="3"/>
              <c:layout>
                <c:manualLayout>
                  <c:x val="8.1293827160493784E-2"/>
                  <c:y val="8.56691542288557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041-42C8-A7DD-D3FB65B5E087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041-42C8-A7DD-D3FB65B5E0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Кения!$G$9:$G$14</c:f>
              <c:strCache>
                <c:ptCount val="6"/>
                <c:pt idx="0">
                  <c:v>Зерновые </c:v>
                </c:pt>
                <c:pt idx="1">
                  <c:v>Бобовые</c:v>
                </c:pt>
                <c:pt idx="2">
                  <c:v>Масличные </c:v>
                </c:pt>
                <c:pt idx="3">
                  <c:v>Корнеплоды</c:v>
                </c:pt>
                <c:pt idx="4">
                  <c:v>Фруктовые</c:v>
                </c:pt>
                <c:pt idx="5">
                  <c:v>Прочие</c:v>
                </c:pt>
              </c:strCache>
            </c:strRef>
          </c:cat>
          <c:val>
            <c:numRef>
              <c:f>Кения!$H$9:$H$14</c:f>
              <c:numCache>
                <c:formatCode>0.0%</c:formatCode>
                <c:ptCount val="6"/>
                <c:pt idx="0">
                  <c:v>0.4555856199068628</c:v>
                </c:pt>
                <c:pt idx="1">
                  <c:v>0.28482750776216387</c:v>
                </c:pt>
                <c:pt idx="2">
                  <c:v>7.9428019807428363E-2</c:v>
                </c:pt>
                <c:pt idx="3">
                  <c:v>5.7334091163606424E-2</c:v>
                </c:pt>
                <c:pt idx="4">
                  <c:v>5.1833551358969818E-2</c:v>
                </c:pt>
                <c:pt idx="5">
                  <c:v>7.0991210000968669E-2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041-42C8-A7DD-D3FB65B5E08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584300411522635"/>
          <c:y val="0"/>
          <c:w val="0.30749037620297465"/>
          <c:h val="0.953716417910447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462904499389974E-2"/>
          <c:y val="7.6300122438788129E-2"/>
          <c:w val="0.57771085300965141"/>
          <c:h val="0.74529021803329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Кения!$A$4</c:f>
              <c:strCache>
                <c:ptCount val="1"/>
                <c:pt idx="0">
                  <c:v>С/х площадь, тыс. га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2.9494152046784308E-3"/>
                  <c:y val="-1.14903533695405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6DD-473C-947E-B95FB4B10D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Кения!$B$3:$I$3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Кения!$B$4:$I$4</c:f>
              <c:numCache>
                <c:formatCode>0.0</c:formatCode>
                <c:ptCount val="8"/>
                <c:pt idx="0">
                  <c:v>5635.7449999999999</c:v>
                </c:pt>
                <c:pt idx="1">
                  <c:v>5812.6880000000001</c:v>
                </c:pt>
                <c:pt idx="2">
                  <c:v>5520.7089999999998</c:v>
                </c:pt>
                <c:pt idx="3">
                  <c:v>5967.1369999999997</c:v>
                </c:pt>
                <c:pt idx="4">
                  <c:v>6084.8530000000001</c:v>
                </c:pt>
                <c:pt idx="5">
                  <c:v>5811.3779999999997</c:v>
                </c:pt>
                <c:pt idx="6">
                  <c:v>5871.1710000000003</c:v>
                </c:pt>
                <c:pt idx="7">
                  <c:v>5688.1689999999999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DD-473C-947E-B95FB4B10D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84943"/>
        <c:axId val="737186863"/>
      </c:barChart>
      <c:lineChart>
        <c:grouping val="standard"/>
        <c:varyColors val="0"/>
        <c:ser>
          <c:idx val="1"/>
          <c:order val="1"/>
          <c:tx>
            <c:strRef>
              <c:f>Кения!$A$5</c:f>
              <c:strCache>
                <c:ptCount val="1"/>
                <c:pt idx="0">
                  <c:v>Объём производства, млн тонн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3.6954624781849912E-3"/>
                  <c:y val="-0.11457250587996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6DD-473C-947E-B95FB4B10DDF}"/>
                </c:ext>
              </c:extLst>
            </c:dLbl>
            <c:dLbl>
              <c:idx val="7"/>
              <c:layout>
                <c:manualLayout>
                  <c:x val="-3.4851162211774714E-2"/>
                  <c:y val="-5.6015996261656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6DD-473C-947E-B95FB4B10D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Кения!$B$3:$I$3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Кения!$B$5:$I$5</c:f>
              <c:numCache>
                <c:formatCode>0.0</c:formatCode>
                <c:ptCount val="8"/>
                <c:pt idx="0">
                  <c:v>22.560371910000001</c:v>
                </c:pt>
                <c:pt idx="1">
                  <c:v>20.50927094</c:v>
                </c:pt>
                <c:pt idx="2">
                  <c:v>18.702454599999999</c:v>
                </c:pt>
                <c:pt idx="3">
                  <c:v>21.30971929</c:v>
                </c:pt>
                <c:pt idx="4">
                  <c:v>21.420175759999999</c:v>
                </c:pt>
                <c:pt idx="5">
                  <c:v>24.65799329</c:v>
                </c:pt>
                <c:pt idx="6">
                  <c:v>24.446785390000002</c:v>
                </c:pt>
                <c:pt idx="7">
                  <c:v>24.801576740000002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6DD-473C-947E-B95FB4B10D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174863"/>
        <c:axId val="737183023"/>
      </c:lineChart>
      <c:catAx>
        <c:axId val="73718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6863"/>
        <c:crosses val="autoZero"/>
        <c:auto val="1"/>
        <c:lblAlgn val="ctr"/>
        <c:lblOffset val="100"/>
        <c:noMultiLvlLbl val="0"/>
      </c:catAx>
      <c:valAx>
        <c:axId val="73718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4943"/>
        <c:crosses val="autoZero"/>
        <c:crossBetween val="between"/>
      </c:valAx>
      <c:valAx>
        <c:axId val="737183023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74863"/>
        <c:crosses val="max"/>
        <c:crossBetween val="between"/>
      </c:valAx>
      <c:catAx>
        <c:axId val="737174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7183023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75555584642233853"/>
          <c:y val="1.7143182993674351E-2"/>
          <c:w val="0.18719300363109689"/>
          <c:h val="0.870139676484833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 sz="105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Кения!$A$24</c:f>
              <c:strCache>
                <c:ptCount val="1"/>
                <c:pt idx="0">
                  <c:v>Объем, тыс. тонн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9D0-4128-A5E2-EA3CAB72E864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D0-4128-A5E2-EA3CAB72E8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Кения!$B$23:$I$23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Кения!$B$24:$I$24</c:f>
              <c:numCache>
                <c:formatCode>0.0</c:formatCode>
                <c:ptCount val="8"/>
                <c:pt idx="0">
                  <c:v>44.274999999999999</c:v>
                </c:pt>
                <c:pt idx="1">
                  <c:v>87.513999999999996</c:v>
                </c:pt>
                <c:pt idx="2">
                  <c:v>76.78</c:v>
                </c:pt>
                <c:pt idx="3">
                  <c:v>74.037999999999997</c:v>
                </c:pt>
                <c:pt idx="4">
                  <c:v>80.254000000000005</c:v>
                </c:pt>
                <c:pt idx="5">
                  <c:v>146.45699999999999</c:v>
                </c:pt>
                <c:pt idx="6">
                  <c:v>111.70099999999999</c:v>
                </c:pt>
                <c:pt idx="7">
                  <c:v>80.638999999999996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D0-4128-A5E2-EA3CAB72E864}"/>
            </c:ext>
          </c:extLst>
        </c:ser>
        <c:ser>
          <c:idx val="1"/>
          <c:order val="1"/>
          <c:tx>
            <c:strRef>
              <c:f>Кения!$A$25</c:f>
              <c:strCache>
                <c:ptCount val="1"/>
                <c:pt idx="0">
                  <c:v>Стоимость импорта, млн US$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68601177029828E-2"/>
                  <c:y val="-5.128770504481212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9D0-4128-A5E2-EA3CAB72E864}"/>
                </c:ext>
              </c:extLst>
            </c:dLbl>
            <c:dLbl>
              <c:idx val="7"/>
              <c:layout>
                <c:manualLayout>
                  <c:x val="7.0116070621789681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D0-4128-A5E2-EA3CAB72E8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accent2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Кения!$B$23:$I$23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Кения!$B$25:$I$25</c:f>
              <c:numCache>
                <c:formatCode>0.0</c:formatCode>
                <c:ptCount val="8"/>
                <c:pt idx="0">
                  <c:v>14.887</c:v>
                </c:pt>
                <c:pt idx="1">
                  <c:v>21.899000000000001</c:v>
                </c:pt>
                <c:pt idx="2">
                  <c:v>20.57</c:v>
                </c:pt>
                <c:pt idx="3">
                  <c:v>23.050999999999998</c:v>
                </c:pt>
                <c:pt idx="4">
                  <c:v>24.417000000000002</c:v>
                </c:pt>
                <c:pt idx="5">
                  <c:v>42.866999999999997</c:v>
                </c:pt>
                <c:pt idx="6">
                  <c:v>48.932000000000002</c:v>
                </c:pt>
                <c:pt idx="7">
                  <c:v>61.006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D0-4128-A5E2-EA3CAB72E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3261343"/>
        <c:axId val="733250783"/>
      </c:barChart>
      <c:lineChart>
        <c:grouping val="standard"/>
        <c:varyColors val="0"/>
        <c:ser>
          <c:idx val="2"/>
          <c:order val="2"/>
          <c:tx>
            <c:strRef>
              <c:f>Кения!$A$26</c:f>
              <c:strCache>
                <c:ptCount val="1"/>
                <c:pt idx="0">
                  <c:v>Цена за тонну, US$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9D0-4128-A5E2-EA3CAB72E8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accent3">
                        <a:lumMod val="7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Кения!$B$23:$I$23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Кения!$B$26:$I$26</c:f>
              <c:numCache>
                <c:formatCode>0.0</c:formatCode>
                <c:ptCount val="8"/>
                <c:pt idx="0">
                  <c:v>336.23941276115193</c:v>
                </c:pt>
                <c:pt idx="1">
                  <c:v>250.23424823456818</c:v>
                </c:pt>
                <c:pt idx="2">
                  <c:v>267.90830945558741</c:v>
                </c:pt>
                <c:pt idx="3">
                  <c:v>311.34012263972556</c:v>
                </c:pt>
                <c:pt idx="4">
                  <c:v>304.24651730754852</c:v>
                </c:pt>
                <c:pt idx="5">
                  <c:v>292.6934185460579</c:v>
                </c:pt>
                <c:pt idx="6">
                  <c:v>438.06232710539751</c:v>
                </c:pt>
                <c:pt idx="7">
                  <c:v>756.53219906000822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9D0-4128-A5E2-EA3CAB72E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3276703"/>
        <c:axId val="733274303"/>
      </c:lineChart>
      <c:catAx>
        <c:axId val="733261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50783"/>
        <c:crosses val="autoZero"/>
        <c:auto val="1"/>
        <c:lblAlgn val="ctr"/>
        <c:lblOffset val="100"/>
        <c:noMultiLvlLbl val="0"/>
      </c:catAx>
      <c:valAx>
        <c:axId val="733250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61343"/>
        <c:crosses val="autoZero"/>
        <c:crossBetween val="between"/>
      </c:valAx>
      <c:valAx>
        <c:axId val="733274303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76703"/>
        <c:crosses val="max"/>
        <c:crossBetween val="between"/>
      </c:valAx>
      <c:catAx>
        <c:axId val="7332767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3274303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462904499389974E-2"/>
          <c:y val="7.6300122438788129E-2"/>
          <c:w val="0.57771085300965141"/>
          <c:h val="0.74529021803329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'Южная Африка'!$B$15</c:f>
              <c:strCache>
                <c:ptCount val="1"/>
                <c:pt idx="0">
                  <c:v>С/х площадь, тыс. га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2.3451185232473085E-2"/>
                  <c:y val="3.820571521399714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849-4ED3-B0DC-823428607B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'Южная Африка'!$C$14:$J$14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'Южная Африка'!$C$15:$J$15</c:f>
              <c:numCache>
                <c:formatCode>0.0</c:formatCode>
                <c:ptCount val="8"/>
                <c:pt idx="0">
                  <c:v>7629.8829999999998</c:v>
                </c:pt>
                <c:pt idx="1">
                  <c:v>6505.6629999999996</c:v>
                </c:pt>
                <c:pt idx="2">
                  <c:v>7402.4120000000003</c:v>
                </c:pt>
                <c:pt idx="3">
                  <c:v>7542.3990000000003</c:v>
                </c:pt>
                <c:pt idx="4">
                  <c:v>7230.6710000000003</c:v>
                </c:pt>
                <c:pt idx="5">
                  <c:v>7411.6329999999998</c:v>
                </c:pt>
                <c:pt idx="6">
                  <c:v>7836.7309999999998</c:v>
                </c:pt>
                <c:pt idx="7">
                  <c:v>8437.7880000000005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49-4ED3-B0DC-823428607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84943"/>
        <c:axId val="737186863"/>
      </c:barChart>
      <c:lineChart>
        <c:grouping val="standard"/>
        <c:varyColors val="0"/>
        <c:ser>
          <c:idx val="1"/>
          <c:order val="1"/>
          <c:tx>
            <c:strRef>
              <c:f>'Южная Африка'!$B$16</c:f>
              <c:strCache>
                <c:ptCount val="1"/>
                <c:pt idx="0">
                  <c:v>Объём производства, млн тонн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4774506995350975E-2"/>
                  <c:y val="-9.55142880349928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49-4ED3-B0DC-823428607BCC}"/>
                </c:ext>
              </c:extLst>
            </c:dLbl>
            <c:dLbl>
              <c:idx val="7"/>
              <c:layout>
                <c:manualLayout>
                  <c:x val="-3.4851162211774714E-2"/>
                  <c:y val="-5.6015996261656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849-4ED3-B0DC-823428607B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'Южная Африка'!$C$14:$J$14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'Южная Африка'!$C$16:$J$16</c:f>
              <c:numCache>
                <c:formatCode>0.0</c:formatCode>
                <c:ptCount val="8"/>
                <c:pt idx="0">
                  <c:v>44.634079870000008</c:v>
                </c:pt>
                <c:pt idx="1">
                  <c:v>40.88359853</c:v>
                </c:pt>
                <c:pt idx="2">
                  <c:v>53.99552242</c:v>
                </c:pt>
                <c:pt idx="3">
                  <c:v>52.975310540000002</c:v>
                </c:pt>
                <c:pt idx="4">
                  <c:v>50.932875100000011</c:v>
                </c:pt>
                <c:pt idx="5">
                  <c:v>55.186271670000004</c:v>
                </c:pt>
                <c:pt idx="6">
                  <c:v>56.517236609999998</c:v>
                </c:pt>
                <c:pt idx="7">
                  <c:v>56.5158554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49-4ED3-B0DC-823428607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174863"/>
        <c:axId val="737183023"/>
      </c:lineChart>
      <c:catAx>
        <c:axId val="73718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6863"/>
        <c:crosses val="autoZero"/>
        <c:auto val="1"/>
        <c:lblAlgn val="ctr"/>
        <c:lblOffset val="100"/>
        <c:noMultiLvlLbl val="0"/>
      </c:catAx>
      <c:valAx>
        <c:axId val="73718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4943"/>
        <c:crosses val="autoZero"/>
        <c:crossBetween val="between"/>
      </c:valAx>
      <c:valAx>
        <c:axId val="737183023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74863"/>
        <c:crosses val="max"/>
        <c:crossBetween val="between"/>
      </c:valAx>
      <c:catAx>
        <c:axId val="737174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71830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555578176191818"/>
          <c:y val="4.4377793354211095E-3"/>
          <c:w val="0.18719300363109689"/>
          <c:h val="0.870139676484833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Кения!$N$44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Кения!$M$45:$M$49</c:f>
              <c:strCache>
                <c:ptCount val="5"/>
                <c:pt idx="0">
                  <c:v>Катар</c:v>
                </c:pt>
                <c:pt idx="1">
                  <c:v>Саудовская Аравия</c:v>
                </c:pt>
                <c:pt idx="2">
                  <c:v>Нидерланды</c:v>
                </c:pt>
                <c:pt idx="3">
                  <c:v>Российская Федерация</c:v>
                </c:pt>
                <c:pt idx="4">
                  <c:v>Китай</c:v>
                </c:pt>
              </c:strCache>
            </c:strRef>
          </c:cat>
          <c:val>
            <c:numRef>
              <c:f>Кения!$N$45:$N$49</c:f>
              <c:numCache>
                <c:formatCode>0.0</c:formatCode>
                <c:ptCount val="5"/>
                <c:pt idx="0">
                  <c:v>0</c:v>
                </c:pt>
                <c:pt idx="1">
                  <c:v>24.65</c:v>
                </c:pt>
                <c:pt idx="2">
                  <c:v>0.34100000000000003</c:v>
                </c:pt>
                <c:pt idx="3">
                  <c:v>0</c:v>
                </c:pt>
                <c:pt idx="4">
                  <c:v>14.215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A5-4D4B-8930-AE67EAE03DB5}"/>
            </c:ext>
          </c:extLst>
        </c:ser>
        <c:ser>
          <c:idx val="1"/>
          <c:order val="1"/>
          <c:tx>
            <c:strRef>
              <c:f>Кения!$O$44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Кения!$M$45:$M$49</c:f>
              <c:strCache>
                <c:ptCount val="5"/>
                <c:pt idx="0">
                  <c:v>Катар</c:v>
                </c:pt>
                <c:pt idx="1">
                  <c:v>Саудовская Аравия</c:v>
                </c:pt>
                <c:pt idx="2">
                  <c:v>Нидерланды</c:v>
                </c:pt>
                <c:pt idx="3">
                  <c:v>Российская Федерация</c:v>
                </c:pt>
                <c:pt idx="4">
                  <c:v>Китай</c:v>
                </c:pt>
              </c:strCache>
            </c:strRef>
          </c:cat>
          <c:val>
            <c:numRef>
              <c:f>Кения!$O$45:$O$49</c:f>
              <c:numCache>
                <c:formatCode>0.0</c:formatCode>
                <c:ptCount val="5"/>
                <c:pt idx="0">
                  <c:v>34.25</c:v>
                </c:pt>
                <c:pt idx="1">
                  <c:v>34.049999999999997</c:v>
                </c:pt>
                <c:pt idx="2">
                  <c:v>0.20499999999999999</c:v>
                </c:pt>
                <c:pt idx="3">
                  <c:v>0</c:v>
                </c:pt>
                <c:pt idx="4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A5-4D4B-8930-AE67EAE03DB5}"/>
            </c:ext>
          </c:extLst>
        </c:ser>
        <c:ser>
          <c:idx val="2"/>
          <c:order val="2"/>
          <c:tx>
            <c:strRef>
              <c:f>Кения!$P$44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Кения!$M$45:$M$49</c:f>
              <c:strCache>
                <c:ptCount val="5"/>
                <c:pt idx="0">
                  <c:v>Катар</c:v>
                </c:pt>
                <c:pt idx="1">
                  <c:v>Саудовская Аравия</c:v>
                </c:pt>
                <c:pt idx="2">
                  <c:v>Нидерланды</c:v>
                </c:pt>
                <c:pt idx="3">
                  <c:v>Российская Федерация</c:v>
                </c:pt>
                <c:pt idx="4">
                  <c:v>Китай</c:v>
                </c:pt>
              </c:strCache>
            </c:strRef>
          </c:cat>
          <c:val>
            <c:numRef>
              <c:f>Кения!$P$45:$P$49</c:f>
              <c:numCache>
                <c:formatCode>0.0</c:formatCode>
                <c:ptCount val="5"/>
                <c:pt idx="0">
                  <c:v>90.36</c:v>
                </c:pt>
                <c:pt idx="1">
                  <c:v>46.85</c:v>
                </c:pt>
                <c:pt idx="2">
                  <c:v>7.8410000000000002</c:v>
                </c:pt>
                <c:pt idx="3">
                  <c:v>0</c:v>
                </c:pt>
                <c:pt idx="4">
                  <c:v>9.6000000000000002E-2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A5-4D4B-8930-AE67EAE03DB5}"/>
            </c:ext>
          </c:extLst>
        </c:ser>
        <c:ser>
          <c:idx val="3"/>
          <c:order val="3"/>
          <c:tx>
            <c:strRef>
              <c:f>Кения!$Q$44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Кения!$M$45:$M$49</c:f>
              <c:strCache>
                <c:ptCount val="5"/>
                <c:pt idx="0">
                  <c:v>Катар</c:v>
                </c:pt>
                <c:pt idx="1">
                  <c:v>Саудовская Аравия</c:v>
                </c:pt>
                <c:pt idx="2">
                  <c:v>Нидерланды</c:v>
                </c:pt>
                <c:pt idx="3">
                  <c:v>Российская Федерация</c:v>
                </c:pt>
                <c:pt idx="4">
                  <c:v>Китай</c:v>
                </c:pt>
              </c:strCache>
            </c:strRef>
          </c:cat>
          <c:val>
            <c:numRef>
              <c:f>Кения!$Q$45:$Q$49</c:f>
              <c:numCache>
                <c:formatCode>0.0</c:formatCode>
                <c:ptCount val="5"/>
                <c:pt idx="0">
                  <c:v>43.543999999999997</c:v>
                </c:pt>
                <c:pt idx="1">
                  <c:v>31.167000000000002</c:v>
                </c:pt>
                <c:pt idx="2">
                  <c:v>18.366</c:v>
                </c:pt>
                <c:pt idx="3">
                  <c:v>0</c:v>
                </c:pt>
                <c:pt idx="4">
                  <c:v>0.159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A5-4D4B-8930-AE67EAE03DB5}"/>
            </c:ext>
          </c:extLst>
        </c:ser>
        <c:ser>
          <c:idx val="4"/>
          <c:order val="4"/>
          <c:tx>
            <c:strRef>
              <c:f>Кения!$R$44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Кения!$M$45:$M$49</c:f>
              <c:strCache>
                <c:ptCount val="5"/>
                <c:pt idx="0">
                  <c:v>Катар</c:v>
                </c:pt>
                <c:pt idx="1">
                  <c:v>Саудовская Аравия</c:v>
                </c:pt>
                <c:pt idx="2">
                  <c:v>Нидерланды</c:v>
                </c:pt>
                <c:pt idx="3">
                  <c:v>Российская Федерация</c:v>
                </c:pt>
                <c:pt idx="4">
                  <c:v>Китай</c:v>
                </c:pt>
              </c:strCache>
            </c:strRef>
          </c:cat>
          <c:val>
            <c:numRef>
              <c:f>Кения!$R$45:$R$49</c:f>
              <c:numCache>
                <c:formatCode>0.0</c:formatCode>
                <c:ptCount val="5"/>
                <c:pt idx="0">
                  <c:v>50.920999999999999</c:v>
                </c:pt>
                <c:pt idx="1">
                  <c:v>18.748000000000001</c:v>
                </c:pt>
                <c:pt idx="2">
                  <c:v>5.7190000000000003</c:v>
                </c:pt>
                <c:pt idx="3">
                  <c:v>5</c:v>
                </c:pt>
                <c:pt idx="4">
                  <c:v>0.104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A5-4D4B-8930-AE67EAE03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63823"/>
        <c:axId val="737159503"/>
      </c:barChart>
      <c:catAx>
        <c:axId val="737163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59503"/>
        <c:crosses val="autoZero"/>
        <c:auto val="1"/>
        <c:lblAlgn val="ctr"/>
        <c:lblOffset val="100"/>
        <c:noMultiLvlLbl val="0"/>
      </c:catAx>
      <c:valAx>
        <c:axId val="737159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63823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797490348671451"/>
          <c:y val="7.6299930422286236E-2"/>
          <c:w val="0.47825474612876184"/>
          <c:h val="0.74529021803329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Лист1!$E$52</c:f>
              <c:strCache>
                <c:ptCount val="1"/>
                <c:pt idx="0">
                  <c:v>С/х площадь, тыс.га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4.5654093567251461E-2"/>
                  <c:y val="0.1137585722613548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18C-4AF0-A752-8928168F36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Лист1!$F$51:$M$51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Лист1!$F$52:$M$52</c:f>
              <c:numCache>
                <c:formatCode>0</c:formatCode>
                <c:ptCount val="8"/>
                <c:pt idx="0">
                  <c:v>20781.966</c:v>
                </c:pt>
                <c:pt idx="1">
                  <c:v>18830.129000000001</c:v>
                </c:pt>
                <c:pt idx="2">
                  <c:v>18963.226999999999</c:v>
                </c:pt>
                <c:pt idx="3">
                  <c:v>18444.25</c:v>
                </c:pt>
                <c:pt idx="4">
                  <c:v>18062.025000000001</c:v>
                </c:pt>
                <c:pt idx="5">
                  <c:v>20478.620999999999</c:v>
                </c:pt>
                <c:pt idx="6">
                  <c:v>19905.447</c:v>
                </c:pt>
                <c:pt idx="7">
                  <c:v>20071.425999999999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8C-4AF0-A752-8928168F36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84943"/>
        <c:axId val="737186863"/>
      </c:barChart>
      <c:lineChart>
        <c:grouping val="standard"/>
        <c:varyColors val="0"/>
        <c:ser>
          <c:idx val="1"/>
          <c:order val="1"/>
          <c:tx>
            <c:strRef>
              <c:f>Лист1!$E$53</c:f>
              <c:strCache>
                <c:ptCount val="1"/>
                <c:pt idx="0">
                  <c:v>Объем производства, млн тонн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3.6954624781849912E-3"/>
                  <c:y val="-0.11457250587996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8C-4AF0-A752-8928168F3667}"/>
                </c:ext>
              </c:extLst>
            </c:dLbl>
            <c:dLbl>
              <c:idx val="7"/>
              <c:layout>
                <c:manualLayout>
                  <c:x val="-3.4851162211774714E-2"/>
                  <c:y val="-5.6015996261656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8C-4AF0-A752-8928168F36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Лист1!$F$51:$M$51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Лист1!$F$53:$M$53</c:f>
              <c:numCache>
                <c:formatCode>0</c:formatCode>
                <c:ptCount val="8"/>
                <c:pt idx="0">
                  <c:v>38056.60656</c:v>
                </c:pt>
                <c:pt idx="1">
                  <c:v>37028.241700000006</c:v>
                </c:pt>
                <c:pt idx="2">
                  <c:v>36164.69137</c:v>
                </c:pt>
                <c:pt idx="3">
                  <c:v>40273.49697</c:v>
                </c:pt>
                <c:pt idx="4">
                  <c:v>40364.628560000005</c:v>
                </c:pt>
                <c:pt idx="5">
                  <c:v>42180.224690000003</c:v>
                </c:pt>
                <c:pt idx="6">
                  <c:v>41084.20070999999</c:v>
                </c:pt>
                <c:pt idx="7">
                  <c:v>39222.259910000001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18C-4AF0-A752-8928168F36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174863"/>
        <c:axId val="737183023"/>
      </c:lineChart>
      <c:catAx>
        <c:axId val="73718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6863"/>
        <c:crosses val="autoZero"/>
        <c:auto val="1"/>
        <c:lblAlgn val="ctr"/>
        <c:lblOffset val="100"/>
        <c:noMultiLvlLbl val="0"/>
      </c:catAx>
      <c:valAx>
        <c:axId val="73718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4943"/>
        <c:crosses val="autoZero"/>
        <c:crossBetween val="between"/>
      </c:valAx>
      <c:valAx>
        <c:axId val="737183023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74863"/>
        <c:crosses val="max"/>
        <c:crossBetween val="between"/>
      </c:valAx>
      <c:catAx>
        <c:axId val="737174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7183023"/>
        <c:crosses val="autoZero"/>
        <c:auto val="1"/>
        <c:lblAlgn val="ctr"/>
        <c:lblOffset val="100"/>
        <c:noMultiLvlLbl val="0"/>
      </c:catAx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 sz="105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1"/>
          <c:order val="0"/>
          <c:dPt>
            <c:idx val="0"/>
            <c:bubble3D val="0"/>
            <c:spPr>
              <a:solidFill>
                <a:schemeClr val="accent4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0F-4B82-A28E-CBB3BE9C2239}"/>
              </c:ext>
            </c:extLst>
          </c:dPt>
          <c:dPt>
            <c:idx val="1"/>
            <c:bubble3D val="0"/>
            <c:spPr>
              <a:solidFill>
                <a:schemeClr val="accent4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0F-4B82-A28E-CBB3BE9C2239}"/>
              </c:ext>
            </c:extLst>
          </c:dPt>
          <c:dPt>
            <c:idx val="2"/>
            <c:bubble3D val="0"/>
            <c:spPr>
              <a:solidFill>
                <a:schemeClr val="accent4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C0F-4B82-A28E-CBB3BE9C2239}"/>
              </c:ext>
            </c:extLst>
          </c:dPt>
          <c:dPt>
            <c:idx val="3"/>
            <c:bubble3D val="0"/>
            <c:spPr>
              <a:solidFill>
                <a:schemeClr val="accent4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C0F-4B82-A28E-CBB3BE9C2239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C0F-4B82-A28E-CBB3BE9C2239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C0F-4B82-A28E-CBB3BE9C22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Лист1!$F$87:$F$92</c:f>
              <c:strCache>
                <c:ptCount val="6"/>
                <c:pt idx="0">
                  <c:v>Зерновые</c:v>
                </c:pt>
                <c:pt idx="1">
                  <c:v>Корнеплоды</c:v>
                </c:pt>
                <c:pt idx="2">
                  <c:v>Масличные</c:v>
                </c:pt>
                <c:pt idx="3">
                  <c:v>Овощные</c:v>
                </c:pt>
                <c:pt idx="4">
                  <c:v>Плодовые</c:v>
                </c:pt>
                <c:pt idx="5">
                  <c:v>Прочие</c:v>
                </c:pt>
              </c:strCache>
            </c:strRef>
          </c:cat>
          <c:val>
            <c:numRef>
              <c:f>Лист1!$H$87:$H$92</c:f>
              <c:numCache>
                <c:formatCode>0%</c:formatCode>
                <c:ptCount val="6"/>
                <c:pt idx="0">
                  <c:v>0.38933978432783212</c:v>
                </c:pt>
                <c:pt idx="1">
                  <c:v>0.10219156439193064</c:v>
                </c:pt>
                <c:pt idx="2">
                  <c:v>0.23468354785051859</c:v>
                </c:pt>
                <c:pt idx="3">
                  <c:v>2.509146363187641E-2</c:v>
                </c:pt>
                <c:pt idx="4">
                  <c:v>5.2336170709729762E-2</c:v>
                </c:pt>
                <c:pt idx="5">
                  <c:v>0.19635746908811244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C0F-4B82-A28E-CBB3BE9C2239}"/>
            </c:ext>
          </c:extLst>
        </c:ser>
        <c:ser>
          <c:idx val="0"/>
          <c:order val="1"/>
          <c:explosion val="6"/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C0F-4B82-A28E-CBB3BE9C2239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C0F-4B82-A28E-CBB3BE9C2239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8C0F-4B82-A28E-CBB3BE9C2239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8C0F-4B82-A28E-CBB3BE9C2239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8C0F-4B82-A28E-CBB3BE9C2239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8C0F-4B82-A28E-CBB3BE9C22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Лист1!$F$87:$F$92</c:f>
              <c:strCache>
                <c:ptCount val="6"/>
                <c:pt idx="0">
                  <c:v>Зерновые</c:v>
                </c:pt>
                <c:pt idx="1">
                  <c:v>Корнеплоды</c:v>
                </c:pt>
                <c:pt idx="2">
                  <c:v>Масличные</c:v>
                </c:pt>
                <c:pt idx="3">
                  <c:v>Овощные</c:v>
                </c:pt>
                <c:pt idx="4">
                  <c:v>Плодовые</c:v>
                </c:pt>
                <c:pt idx="5">
                  <c:v>Прочие</c:v>
                </c:pt>
              </c:strCache>
            </c:strRef>
          </c:cat>
          <c:val>
            <c:numRef>
              <c:f>Лист1!$G$87:$G$92</c:f>
              <c:numCache>
                <c:formatCode>General</c:formatCode>
                <c:ptCount val="6"/>
                <c:pt idx="0">
                  <c:v>6447519</c:v>
                </c:pt>
                <c:pt idx="1">
                  <c:v>1692306</c:v>
                </c:pt>
                <c:pt idx="2">
                  <c:v>3886391</c:v>
                </c:pt>
                <c:pt idx="3">
                  <c:v>415518</c:v>
                </c:pt>
                <c:pt idx="4">
                  <c:v>866694</c:v>
                </c:pt>
                <c:pt idx="5">
                  <c:v>3251706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8C0F-4B82-A28E-CBB3BE9C223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61666666666664"/>
          <c:y val="4.6165504069091513E-2"/>
          <c:w val="0.20894994375703038"/>
          <c:h val="0.681259563131740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2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Лист1!$B$18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Оман</c:v>
                </c:pt>
                <c:pt idx="1">
                  <c:v>Катар</c:v>
                </c:pt>
                <c:pt idx="2">
                  <c:v>Финляндия</c:v>
                </c:pt>
                <c:pt idx="3">
                  <c:v>Вьетнам</c:v>
                </c:pt>
                <c:pt idx="4">
                  <c:v>ОАЭ</c:v>
                </c:pt>
                <c:pt idx="5">
                  <c:v>Россия</c:v>
                </c:pt>
              </c:strCache>
            </c:strRef>
          </c:cat>
          <c:val>
            <c:numRef>
              <c:f>Лист1!$B$18:$B$24</c:f>
              <c:numCache>
                <c:formatCode>General</c:formatCode>
                <c:ptCount val="6"/>
                <c:pt idx="0">
                  <c:v>0</c:v>
                </c:pt>
                <c:pt idx="1">
                  <c:v>38689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C7-448C-873A-5B28EFF60267}"/>
            </c:ext>
          </c:extLst>
        </c:ser>
        <c:ser>
          <c:idx val="1"/>
          <c:order val="1"/>
          <c:tx>
            <c:strRef>
              <c:f>Лист1!$C$18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Оман</c:v>
                </c:pt>
                <c:pt idx="1">
                  <c:v>Катар</c:v>
                </c:pt>
                <c:pt idx="2">
                  <c:v>Финляндия</c:v>
                </c:pt>
                <c:pt idx="3">
                  <c:v>Вьетнам</c:v>
                </c:pt>
                <c:pt idx="4">
                  <c:v>ОАЭ</c:v>
                </c:pt>
                <c:pt idx="5">
                  <c:v>Россия</c:v>
                </c:pt>
              </c:strCache>
            </c:strRef>
          </c:cat>
          <c:val>
            <c:numRef>
              <c:f>Лист1!$C$18:$C$24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2100</c:v>
                </c:pt>
                <c:pt idx="5">
                  <c:v>73115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C7-448C-873A-5B28EFF60267}"/>
            </c:ext>
          </c:extLst>
        </c:ser>
        <c:ser>
          <c:idx val="2"/>
          <c:order val="2"/>
          <c:tx>
            <c:strRef>
              <c:f>Лист1!$D$18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Оман</c:v>
                </c:pt>
                <c:pt idx="1">
                  <c:v>Катар</c:v>
                </c:pt>
                <c:pt idx="2">
                  <c:v>Финляндия</c:v>
                </c:pt>
                <c:pt idx="3">
                  <c:v>Вьетнам</c:v>
                </c:pt>
                <c:pt idx="4">
                  <c:v>ОАЭ</c:v>
                </c:pt>
                <c:pt idx="5">
                  <c:v>Россия</c:v>
                </c:pt>
              </c:strCache>
            </c:strRef>
          </c:cat>
          <c:val>
            <c:numRef>
              <c:f>Лист1!$D$18:$D$24</c:f>
              <c:numCache>
                <c:formatCode>General</c:formatCode>
                <c:ptCount val="6"/>
                <c:pt idx="0">
                  <c:v>0</c:v>
                </c:pt>
                <c:pt idx="1">
                  <c:v>26250</c:v>
                </c:pt>
                <c:pt idx="2">
                  <c:v>0</c:v>
                </c:pt>
                <c:pt idx="3">
                  <c:v>0</c:v>
                </c:pt>
                <c:pt idx="4">
                  <c:v>3500</c:v>
                </c:pt>
                <c:pt idx="5">
                  <c:v>25635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C7-448C-873A-5B28EFF60267}"/>
            </c:ext>
          </c:extLst>
        </c:ser>
        <c:ser>
          <c:idx val="3"/>
          <c:order val="3"/>
          <c:tx>
            <c:strRef>
              <c:f>Лист1!$E$18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Оман</c:v>
                </c:pt>
                <c:pt idx="1">
                  <c:v>Катар</c:v>
                </c:pt>
                <c:pt idx="2">
                  <c:v>Финляндия</c:v>
                </c:pt>
                <c:pt idx="3">
                  <c:v>Вьетнам</c:v>
                </c:pt>
                <c:pt idx="4">
                  <c:v>ОАЭ</c:v>
                </c:pt>
                <c:pt idx="5">
                  <c:v>Россия</c:v>
                </c:pt>
              </c:strCache>
            </c:strRef>
          </c:cat>
          <c:val>
            <c:numRef>
              <c:f>Лист1!$E$18:$E$24</c:f>
              <c:numCache>
                <c:formatCode>General</c:formatCode>
                <c:ptCount val="6"/>
                <c:pt idx="0">
                  <c:v>0</c:v>
                </c:pt>
                <c:pt idx="1">
                  <c:v>34500</c:v>
                </c:pt>
                <c:pt idx="2">
                  <c:v>0</c:v>
                </c:pt>
                <c:pt idx="3">
                  <c:v>0</c:v>
                </c:pt>
                <c:pt idx="4">
                  <c:v>9</c:v>
                </c:pt>
                <c:pt idx="5">
                  <c:v>33900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C7-448C-873A-5B28EFF60267}"/>
            </c:ext>
          </c:extLst>
        </c:ser>
        <c:ser>
          <c:idx val="4"/>
          <c:order val="4"/>
          <c:tx>
            <c:strRef>
              <c:f>Лист1!$F$18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Оман</c:v>
                </c:pt>
                <c:pt idx="1">
                  <c:v>Катар</c:v>
                </c:pt>
                <c:pt idx="2">
                  <c:v>Финляндия</c:v>
                </c:pt>
                <c:pt idx="3">
                  <c:v>Вьетнам</c:v>
                </c:pt>
                <c:pt idx="4">
                  <c:v>ОАЭ</c:v>
                </c:pt>
                <c:pt idx="5">
                  <c:v>Россия</c:v>
                </c:pt>
              </c:strCache>
            </c:strRef>
          </c:cat>
          <c:val>
            <c:numRef>
              <c:f>Лист1!$F$18:$F$24</c:f>
              <c:numCache>
                <c:formatCode>General</c:formatCode>
                <c:ptCount val="6"/>
                <c:pt idx="0">
                  <c:v>44999</c:v>
                </c:pt>
                <c:pt idx="1">
                  <c:v>34111</c:v>
                </c:pt>
                <c:pt idx="2">
                  <c:v>33040</c:v>
                </c:pt>
                <c:pt idx="3">
                  <c:v>22000</c:v>
                </c:pt>
                <c:pt idx="4">
                  <c:v>16201</c:v>
                </c:pt>
                <c:pt idx="5">
                  <c:v>13582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C7-448C-873A-5B28EFF602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0673120"/>
        <c:axId val="760673600"/>
      </c:barChart>
      <c:catAx>
        <c:axId val="76067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600"/>
        <c:crosses val="autoZero"/>
        <c:auto val="1"/>
        <c:lblAlgn val="ctr"/>
        <c:lblOffset val="100"/>
        <c:noMultiLvlLbl val="0"/>
      </c:catAx>
      <c:valAx>
        <c:axId val="76067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Лист1!$L$44</c:f>
              <c:strCache>
                <c:ptCount val="1"/>
                <c:pt idx="0">
                  <c:v>Объем, тыс.тонн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Лист1!$M$44:$T$44</c:f>
              <c:numCache>
                <c:formatCode>General</c:formatCode>
                <c:ptCount val="8"/>
                <c:pt idx="0">
                  <c:v>94008</c:v>
                </c:pt>
                <c:pt idx="1">
                  <c:v>138576</c:v>
                </c:pt>
                <c:pt idx="2">
                  <c:v>131700</c:v>
                </c:pt>
                <c:pt idx="3">
                  <c:v>153226</c:v>
                </c:pt>
                <c:pt idx="4">
                  <c:v>66581</c:v>
                </c:pt>
                <c:pt idx="5">
                  <c:v>222020</c:v>
                </c:pt>
                <c:pt idx="6">
                  <c:v>80479</c:v>
                </c:pt>
                <c:pt idx="7">
                  <c:v>177505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17-489E-9645-278F72C640E7}"/>
            </c:ext>
          </c:extLst>
        </c:ser>
        <c:ser>
          <c:idx val="2"/>
          <c:order val="2"/>
          <c:tx>
            <c:strRef>
              <c:f>Лист1!$L$46</c:f>
              <c:strCache>
                <c:ptCount val="1"/>
                <c:pt idx="0">
                  <c:v>Стоимость импорта, млн US$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Лист1!$M$46:$T$46</c:f>
              <c:numCache>
                <c:formatCode>General</c:formatCode>
                <c:ptCount val="8"/>
                <c:pt idx="0">
                  <c:v>31852</c:v>
                </c:pt>
                <c:pt idx="1">
                  <c:v>34929</c:v>
                </c:pt>
                <c:pt idx="2">
                  <c:v>35743</c:v>
                </c:pt>
                <c:pt idx="3">
                  <c:v>52488</c:v>
                </c:pt>
                <c:pt idx="4">
                  <c:v>20361</c:v>
                </c:pt>
                <c:pt idx="5">
                  <c:v>63632</c:v>
                </c:pt>
                <c:pt idx="6">
                  <c:v>49701</c:v>
                </c:pt>
                <c:pt idx="7">
                  <c:v>147178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17-489E-9645-278F72C64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50495728"/>
        <c:axId val="1526569968"/>
      </c:barChart>
      <c:lineChart>
        <c:grouping val="standard"/>
        <c:varyColors val="0"/>
        <c:ser>
          <c:idx val="1"/>
          <c:order val="1"/>
          <c:tx>
            <c:strRef>
              <c:f>Лист1!$L$45</c:f>
              <c:strCache>
                <c:ptCount val="1"/>
                <c:pt idx="0">
                  <c:v>Цена за тонну, US$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Лист1!$M$45:$T$45</c:f>
              <c:numCache>
                <c:formatCode>0.00</c:formatCode>
                <c:ptCount val="8"/>
                <c:pt idx="0">
                  <c:v>0.33882222789549826</c:v>
                </c:pt>
                <c:pt idx="1">
                  <c:v>0.25205663318323518</c:v>
                </c:pt>
                <c:pt idx="2">
                  <c:v>0.27139711465451782</c:v>
                </c:pt>
                <c:pt idx="3">
                  <c:v>0.34255283045958257</c:v>
                </c:pt>
                <c:pt idx="4">
                  <c:v>0.30580796323275411</c:v>
                </c:pt>
                <c:pt idx="5">
                  <c:v>0.28660481037744345</c:v>
                </c:pt>
                <c:pt idx="6">
                  <c:v>0.61756483057692069</c:v>
                </c:pt>
                <c:pt idx="7">
                  <c:v>0.82914847469085373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17-489E-9645-278F72C64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2375968"/>
        <c:axId val="1329958416"/>
      </c:lineChart>
      <c:catAx>
        <c:axId val="135049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6569968"/>
        <c:crosses val="autoZero"/>
        <c:auto val="1"/>
        <c:lblAlgn val="ctr"/>
        <c:lblOffset val="100"/>
        <c:noMultiLvlLbl val="0"/>
      </c:catAx>
      <c:valAx>
        <c:axId val="152656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0495728"/>
        <c:crosses val="autoZero"/>
        <c:crossBetween val="between"/>
      </c:valAx>
      <c:valAx>
        <c:axId val="1329958416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2375968"/>
        <c:crosses val="max"/>
        <c:crossBetween val="between"/>
      </c:valAx>
      <c:catAx>
        <c:axId val="13423759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29958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797490348671451"/>
          <c:y val="7.6299930422286236E-2"/>
          <c:w val="0.47825474612876184"/>
          <c:h val="0.74529021803329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Лист1!$E$52</c:f>
              <c:strCache>
                <c:ptCount val="1"/>
                <c:pt idx="0">
                  <c:v>С/х площадь, тыс.га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4.5654093567251461E-2"/>
                  <c:y val="0.1137585722613548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580-42AA-B500-B02AF18549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Лист1!$F$51:$M$51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Лист1!$F$52:$M$52</c:f>
              <c:numCache>
                <c:formatCode>0</c:formatCode>
                <c:ptCount val="8"/>
                <c:pt idx="0">
                  <c:v>5150.5600000000004</c:v>
                </c:pt>
                <c:pt idx="1">
                  <c:v>6370.24</c:v>
                </c:pt>
                <c:pt idx="2">
                  <c:v>6446.5659999999998</c:v>
                </c:pt>
                <c:pt idx="3">
                  <c:v>6315.6319999999996</c:v>
                </c:pt>
                <c:pt idx="4">
                  <c:v>6257.3909999999996</c:v>
                </c:pt>
                <c:pt idx="5">
                  <c:v>6410.857</c:v>
                </c:pt>
                <c:pt idx="6">
                  <c:v>6444.7889999999998</c:v>
                </c:pt>
                <c:pt idx="7">
                  <c:v>6503.5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80-42AA-B500-B02AF18549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84943"/>
        <c:axId val="737186863"/>
      </c:barChart>
      <c:lineChart>
        <c:grouping val="standard"/>
        <c:varyColors val="0"/>
        <c:ser>
          <c:idx val="1"/>
          <c:order val="1"/>
          <c:tx>
            <c:strRef>
              <c:f>Лист1!$E$53</c:f>
              <c:strCache>
                <c:ptCount val="1"/>
                <c:pt idx="0">
                  <c:v>Объем производства, млн тонн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3.6954624781849912E-3"/>
                  <c:y val="-0.11457250587996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580-42AA-B500-B02AF18549B3}"/>
                </c:ext>
              </c:extLst>
            </c:dLbl>
            <c:dLbl>
              <c:idx val="7"/>
              <c:layout>
                <c:manualLayout>
                  <c:x val="-3.4851162211774714E-2"/>
                  <c:y val="-5.6015996261656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80-42AA-B500-B02AF18549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Лист1!$F$51:$M$51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Лист1!$F$53:$M$53</c:f>
              <c:numCache>
                <c:formatCode>0</c:formatCode>
                <c:ptCount val="8"/>
                <c:pt idx="0">
                  <c:v>20491.94616</c:v>
                </c:pt>
                <c:pt idx="1">
                  <c:v>21409.474359999997</c:v>
                </c:pt>
                <c:pt idx="2">
                  <c:v>21687.484989999997</c:v>
                </c:pt>
                <c:pt idx="3">
                  <c:v>22561.385870000002</c:v>
                </c:pt>
                <c:pt idx="4">
                  <c:v>23132.663810000002</c:v>
                </c:pt>
                <c:pt idx="5">
                  <c:v>24463.996599999999</c:v>
                </c:pt>
                <c:pt idx="6">
                  <c:v>24958.355169999999</c:v>
                </c:pt>
                <c:pt idx="7">
                  <c:v>26395.757539999999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580-42AA-B500-B02AF18549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174863"/>
        <c:axId val="737183023"/>
      </c:lineChart>
      <c:catAx>
        <c:axId val="73718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6863"/>
        <c:crosses val="autoZero"/>
        <c:auto val="1"/>
        <c:lblAlgn val="ctr"/>
        <c:lblOffset val="100"/>
        <c:noMultiLvlLbl val="0"/>
      </c:catAx>
      <c:valAx>
        <c:axId val="73718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4943"/>
        <c:crosses val="autoZero"/>
        <c:crossBetween val="between"/>
      </c:valAx>
      <c:valAx>
        <c:axId val="737183023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74863"/>
        <c:crosses val="max"/>
        <c:crossBetween val="between"/>
      </c:valAx>
      <c:catAx>
        <c:axId val="737174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7183023"/>
        <c:crosses val="autoZero"/>
        <c:auto val="1"/>
        <c:lblAlgn val="ctr"/>
        <c:lblOffset val="100"/>
        <c:noMultiLvlLbl val="0"/>
      </c:catAx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 sz="105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1"/>
          <c:order val="0"/>
          <c:dPt>
            <c:idx val="0"/>
            <c:bubble3D val="0"/>
            <c:spPr>
              <a:solidFill>
                <a:schemeClr val="accent4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9-49FA-93B8-6E9E0012C5EB}"/>
              </c:ext>
            </c:extLst>
          </c:dPt>
          <c:dPt>
            <c:idx val="1"/>
            <c:bubble3D val="0"/>
            <c:spPr>
              <a:solidFill>
                <a:schemeClr val="accent4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9-49FA-93B8-6E9E0012C5EB}"/>
              </c:ext>
            </c:extLst>
          </c:dPt>
          <c:dPt>
            <c:idx val="2"/>
            <c:bubble3D val="0"/>
            <c:spPr>
              <a:solidFill>
                <a:schemeClr val="accent4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3E9-49FA-93B8-6E9E0012C5EB}"/>
              </c:ext>
            </c:extLst>
          </c:dPt>
          <c:dPt>
            <c:idx val="3"/>
            <c:bubble3D val="0"/>
            <c:spPr>
              <a:solidFill>
                <a:schemeClr val="accent4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3E9-49FA-93B8-6E9E0012C5EB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3E9-49FA-93B8-6E9E0012C5EB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3E9-49FA-93B8-6E9E0012C5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Лист1!$F$87:$F$92</c:f>
              <c:strCache>
                <c:ptCount val="6"/>
                <c:pt idx="0">
                  <c:v>Зерновые</c:v>
                </c:pt>
                <c:pt idx="1">
                  <c:v>Корнеплоды</c:v>
                </c:pt>
                <c:pt idx="2">
                  <c:v>Масличные</c:v>
                </c:pt>
                <c:pt idx="3">
                  <c:v>Овощные</c:v>
                </c:pt>
                <c:pt idx="4">
                  <c:v>Плодовые</c:v>
                </c:pt>
                <c:pt idx="5">
                  <c:v>Прочие</c:v>
                </c:pt>
              </c:strCache>
            </c:strRef>
          </c:cat>
          <c:val>
            <c:numRef>
              <c:f>Лист1!$H$87:$H$92</c:f>
              <c:numCache>
                <c:formatCode>0%</c:formatCode>
                <c:ptCount val="6"/>
                <c:pt idx="0">
                  <c:v>0.49624359223123721</c:v>
                </c:pt>
                <c:pt idx="1">
                  <c:v>0.20942548877084419</c:v>
                </c:pt>
                <c:pt idx="2">
                  <c:v>7.4804222660846326E-2</c:v>
                </c:pt>
                <c:pt idx="3">
                  <c:v>2.6035304303684417E-2</c:v>
                </c:pt>
                <c:pt idx="4">
                  <c:v>5.258227688992928E-2</c:v>
                </c:pt>
                <c:pt idx="5">
                  <c:v>0.14090911514345858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3E9-49FA-93B8-6E9E0012C5EB}"/>
            </c:ext>
          </c:extLst>
        </c:ser>
        <c:ser>
          <c:idx val="0"/>
          <c:order val="1"/>
          <c:explosion val="6"/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E3E9-49FA-93B8-6E9E0012C5EB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E3E9-49FA-93B8-6E9E0012C5EB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E3E9-49FA-93B8-6E9E0012C5EB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E3E9-49FA-93B8-6E9E0012C5EB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E3E9-49FA-93B8-6E9E0012C5EB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E3E9-49FA-93B8-6E9E0012C5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Лист1!$F$87:$F$92</c:f>
              <c:strCache>
                <c:ptCount val="6"/>
                <c:pt idx="0">
                  <c:v>Зерновые</c:v>
                </c:pt>
                <c:pt idx="1">
                  <c:v>Корнеплоды</c:v>
                </c:pt>
                <c:pt idx="2">
                  <c:v>Масличные</c:v>
                </c:pt>
                <c:pt idx="3">
                  <c:v>Овощные</c:v>
                </c:pt>
                <c:pt idx="4">
                  <c:v>Плодовые</c:v>
                </c:pt>
                <c:pt idx="5">
                  <c:v>Прочие</c:v>
                </c:pt>
              </c:strCache>
            </c:strRef>
          </c:cat>
          <c:val>
            <c:numRef>
              <c:f>Лист1!$G$87:$G$92</c:f>
              <c:numCache>
                <c:formatCode>General</c:formatCode>
                <c:ptCount val="6"/>
                <c:pt idx="0">
                  <c:v>3071528</c:v>
                </c:pt>
                <c:pt idx="1">
                  <c:v>1296251</c:v>
                </c:pt>
                <c:pt idx="2">
                  <c:v>463005</c:v>
                </c:pt>
                <c:pt idx="3">
                  <c:v>161147</c:v>
                </c:pt>
                <c:pt idx="4">
                  <c:v>325461</c:v>
                </c:pt>
                <c:pt idx="5">
                  <c:v>872165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E3E9-49FA-93B8-6E9E0012C5E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05612634551925"/>
          <c:y val="6.6998824229484819E-2"/>
          <c:w val="0.20894994375703038"/>
          <c:h val="0.681259563131740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2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Лист1!$B$18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Китай</c:v>
                </c:pt>
                <c:pt idx="1">
                  <c:v>ЮАР</c:v>
                </c:pt>
                <c:pt idx="2">
                  <c:v>Португалия</c:v>
                </c:pt>
                <c:pt idx="3">
                  <c:v>Морокко</c:v>
                </c:pt>
                <c:pt idx="4">
                  <c:v>Индия</c:v>
                </c:pt>
                <c:pt idx="5">
                  <c:v>Камерун</c:v>
                </c:pt>
              </c:strCache>
            </c:strRef>
          </c:cat>
          <c:val>
            <c:numRef>
              <c:f>Лист1!$B$18:$B$24</c:f>
              <c:numCache>
                <c:formatCode>General</c:formatCode>
                <c:ptCount val="6"/>
                <c:pt idx="0">
                  <c:v>24770</c:v>
                </c:pt>
                <c:pt idx="1">
                  <c:v>44</c:v>
                </c:pt>
                <c:pt idx="2">
                  <c:v>118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E-41A5-A5C8-BFFF75DD65DB}"/>
            </c:ext>
          </c:extLst>
        </c:ser>
        <c:ser>
          <c:idx val="1"/>
          <c:order val="1"/>
          <c:tx>
            <c:strRef>
              <c:f>Лист1!$C$18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Китай</c:v>
                </c:pt>
                <c:pt idx="1">
                  <c:v>ЮАР</c:v>
                </c:pt>
                <c:pt idx="2">
                  <c:v>Португалия</c:v>
                </c:pt>
                <c:pt idx="3">
                  <c:v>Морокко</c:v>
                </c:pt>
                <c:pt idx="4">
                  <c:v>Индия</c:v>
                </c:pt>
                <c:pt idx="5">
                  <c:v>Камерун</c:v>
                </c:pt>
              </c:strCache>
            </c:strRef>
          </c:cat>
          <c:val>
            <c:numRef>
              <c:f>Лист1!$C$18:$C$24</c:f>
              <c:numCache>
                <c:formatCode>General</c:formatCode>
                <c:ptCount val="6"/>
                <c:pt idx="0">
                  <c:v>5117</c:v>
                </c:pt>
                <c:pt idx="1">
                  <c:v>1072</c:v>
                </c:pt>
                <c:pt idx="2">
                  <c:v>553</c:v>
                </c:pt>
                <c:pt idx="3">
                  <c:v>400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E-41A5-A5C8-BFFF75DD65DB}"/>
            </c:ext>
          </c:extLst>
        </c:ser>
        <c:ser>
          <c:idx val="2"/>
          <c:order val="2"/>
          <c:tx>
            <c:strRef>
              <c:f>Лист1!$D$18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Китай</c:v>
                </c:pt>
                <c:pt idx="1">
                  <c:v>ЮАР</c:v>
                </c:pt>
                <c:pt idx="2">
                  <c:v>Португалия</c:v>
                </c:pt>
                <c:pt idx="3">
                  <c:v>Морокко</c:v>
                </c:pt>
                <c:pt idx="4">
                  <c:v>Индия</c:v>
                </c:pt>
                <c:pt idx="5">
                  <c:v>Камерун</c:v>
                </c:pt>
              </c:strCache>
            </c:strRef>
          </c:cat>
          <c:val>
            <c:numRef>
              <c:f>Лист1!$D$18:$D$24</c:f>
              <c:numCache>
                <c:formatCode>General</c:formatCode>
                <c:ptCount val="6"/>
                <c:pt idx="0">
                  <c:v>7472</c:v>
                </c:pt>
                <c:pt idx="1">
                  <c:v>887</c:v>
                </c:pt>
                <c:pt idx="2">
                  <c:v>1223</c:v>
                </c:pt>
                <c:pt idx="3">
                  <c:v>2713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5E-41A5-A5C8-BFFF75DD65DB}"/>
            </c:ext>
          </c:extLst>
        </c:ser>
        <c:ser>
          <c:idx val="3"/>
          <c:order val="3"/>
          <c:tx>
            <c:strRef>
              <c:f>Лист1!$E$18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Китай</c:v>
                </c:pt>
                <c:pt idx="1">
                  <c:v>ЮАР</c:v>
                </c:pt>
                <c:pt idx="2">
                  <c:v>Португалия</c:v>
                </c:pt>
                <c:pt idx="3">
                  <c:v>Морокко</c:v>
                </c:pt>
                <c:pt idx="4">
                  <c:v>Индия</c:v>
                </c:pt>
                <c:pt idx="5">
                  <c:v>Камерун</c:v>
                </c:pt>
              </c:strCache>
            </c:strRef>
          </c:cat>
          <c:val>
            <c:numRef>
              <c:f>Лист1!$E$18:$E$24</c:f>
              <c:numCache>
                <c:formatCode>General</c:formatCode>
                <c:ptCount val="6"/>
                <c:pt idx="0">
                  <c:v>10434</c:v>
                </c:pt>
                <c:pt idx="1">
                  <c:v>20</c:v>
                </c:pt>
                <c:pt idx="2">
                  <c:v>807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5E-41A5-A5C8-BFFF75DD65DB}"/>
            </c:ext>
          </c:extLst>
        </c:ser>
        <c:ser>
          <c:idx val="4"/>
          <c:order val="4"/>
          <c:tx>
            <c:strRef>
              <c:f>Лист1!$F$18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Китай</c:v>
                </c:pt>
                <c:pt idx="1">
                  <c:v>ЮАР</c:v>
                </c:pt>
                <c:pt idx="2">
                  <c:v>Португалия</c:v>
                </c:pt>
                <c:pt idx="3">
                  <c:v>Морокко</c:v>
                </c:pt>
                <c:pt idx="4">
                  <c:v>Индия</c:v>
                </c:pt>
                <c:pt idx="5">
                  <c:v>Камерун</c:v>
                </c:pt>
              </c:strCache>
            </c:strRef>
          </c:cat>
          <c:val>
            <c:numRef>
              <c:f>Лист1!$F$18:$F$24</c:f>
              <c:numCache>
                <c:formatCode>General</c:formatCode>
                <c:ptCount val="6"/>
                <c:pt idx="0">
                  <c:v>5162</c:v>
                </c:pt>
                <c:pt idx="1">
                  <c:v>4462</c:v>
                </c:pt>
                <c:pt idx="2">
                  <c:v>824</c:v>
                </c:pt>
                <c:pt idx="3">
                  <c:v>451</c:v>
                </c:pt>
                <c:pt idx="4">
                  <c:v>107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5E-41A5-A5C8-BFFF75DD6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0673120"/>
        <c:axId val="760673600"/>
      </c:barChart>
      <c:catAx>
        <c:axId val="76067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600"/>
        <c:crosses val="autoZero"/>
        <c:auto val="1"/>
        <c:lblAlgn val="ctr"/>
        <c:lblOffset val="100"/>
        <c:noMultiLvlLbl val="0"/>
      </c:catAx>
      <c:valAx>
        <c:axId val="76067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Лист1!$L$44</c:f>
              <c:strCache>
                <c:ptCount val="1"/>
                <c:pt idx="0">
                  <c:v>Объем, тыс.тонн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Лист1!$M$44:$T$44</c:f>
              <c:numCache>
                <c:formatCode>General</c:formatCode>
                <c:ptCount val="8"/>
                <c:pt idx="0">
                  <c:v>64821</c:v>
                </c:pt>
                <c:pt idx="1">
                  <c:v>66802</c:v>
                </c:pt>
                <c:pt idx="2">
                  <c:v>43365</c:v>
                </c:pt>
                <c:pt idx="3">
                  <c:v>42942</c:v>
                </c:pt>
                <c:pt idx="4">
                  <c:v>88496</c:v>
                </c:pt>
                <c:pt idx="5">
                  <c:v>98603</c:v>
                </c:pt>
                <c:pt idx="6">
                  <c:v>98968</c:v>
                </c:pt>
                <c:pt idx="7">
                  <c:v>101264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DA-479B-BEFC-DA92739787D0}"/>
            </c:ext>
          </c:extLst>
        </c:ser>
        <c:ser>
          <c:idx val="2"/>
          <c:order val="2"/>
          <c:tx>
            <c:strRef>
              <c:f>Лист1!$L$46</c:f>
              <c:strCache>
                <c:ptCount val="1"/>
                <c:pt idx="0">
                  <c:v>Стоимость импорта, млн US$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Лист1!$M$46:$T$46</c:f>
              <c:numCache>
                <c:formatCode>General</c:formatCode>
                <c:ptCount val="8"/>
                <c:pt idx="0">
                  <c:v>22166</c:v>
                </c:pt>
                <c:pt idx="1">
                  <c:v>18149</c:v>
                </c:pt>
                <c:pt idx="2">
                  <c:v>12160</c:v>
                </c:pt>
                <c:pt idx="3">
                  <c:v>12327</c:v>
                </c:pt>
                <c:pt idx="4">
                  <c:v>27672</c:v>
                </c:pt>
                <c:pt idx="5">
                  <c:v>28515</c:v>
                </c:pt>
                <c:pt idx="6">
                  <c:v>51270</c:v>
                </c:pt>
                <c:pt idx="7">
                  <c:v>70544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DA-479B-BEFC-DA9273978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50495728"/>
        <c:axId val="1526569968"/>
      </c:barChart>
      <c:lineChart>
        <c:grouping val="standard"/>
        <c:varyColors val="0"/>
        <c:ser>
          <c:idx val="1"/>
          <c:order val="1"/>
          <c:tx>
            <c:strRef>
              <c:f>Лист1!$L$45</c:f>
              <c:strCache>
                <c:ptCount val="1"/>
                <c:pt idx="0">
                  <c:v>Цена за тонну, US$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Лист1!$M$45:$T$45</c:f>
              <c:numCache>
                <c:formatCode>0.00</c:formatCode>
                <c:ptCount val="8"/>
                <c:pt idx="0">
                  <c:v>0.3419570818099073</c:v>
                </c:pt>
                <c:pt idx="1">
                  <c:v>0.27168348253046315</c:v>
                </c:pt>
                <c:pt idx="2">
                  <c:v>0.28041046927245472</c:v>
                </c:pt>
                <c:pt idx="3">
                  <c:v>0.2870616179963672</c:v>
                </c:pt>
                <c:pt idx="4">
                  <c:v>0.31269209907792445</c:v>
                </c:pt>
                <c:pt idx="5">
                  <c:v>0.28918998407756358</c:v>
                </c:pt>
                <c:pt idx="6">
                  <c:v>0.51804623716756937</c:v>
                </c:pt>
                <c:pt idx="7">
                  <c:v>0.69663453942170961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DA-479B-BEFC-DA9273978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2375968"/>
        <c:axId val="1329958416"/>
      </c:lineChart>
      <c:catAx>
        <c:axId val="135049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6569968"/>
        <c:crosses val="autoZero"/>
        <c:auto val="1"/>
        <c:lblAlgn val="ctr"/>
        <c:lblOffset val="100"/>
        <c:noMultiLvlLbl val="0"/>
      </c:catAx>
      <c:valAx>
        <c:axId val="152656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0495728"/>
        <c:crosses val="autoZero"/>
        <c:crossBetween val="between"/>
      </c:valAx>
      <c:valAx>
        <c:axId val="1329958416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2375968"/>
        <c:crosses val="max"/>
        <c:crossBetween val="between"/>
      </c:valAx>
      <c:catAx>
        <c:axId val="13423759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29958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797490348671451"/>
          <c:y val="7.6299930422286236E-2"/>
          <c:w val="0.47825474612876184"/>
          <c:h val="0.74529021803329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Лист1!$E$52</c:f>
              <c:strCache>
                <c:ptCount val="1"/>
                <c:pt idx="0">
                  <c:v>С/х площадь, тыс.га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4.5654093567251461E-2"/>
                  <c:y val="0.1137585722613548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B91-4873-9BE1-C211BA393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Лист1!$F$51:$M$51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Лист1!$F$52:$M$52</c:f>
              <c:numCache>
                <c:formatCode>0</c:formatCode>
                <c:ptCount val="8"/>
                <c:pt idx="0">
                  <c:v>4336.1970000000001</c:v>
                </c:pt>
                <c:pt idx="1">
                  <c:v>3981.9760000000001</c:v>
                </c:pt>
                <c:pt idx="2">
                  <c:v>4799.4340000000002</c:v>
                </c:pt>
                <c:pt idx="3">
                  <c:v>4699.5569999999998</c:v>
                </c:pt>
                <c:pt idx="4">
                  <c:v>4738.7870000000003</c:v>
                </c:pt>
                <c:pt idx="5">
                  <c:v>5301.3909999999996</c:v>
                </c:pt>
                <c:pt idx="6">
                  <c:v>5191.1949999999997</c:v>
                </c:pt>
                <c:pt idx="7">
                  <c:v>5220.5439999999999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91-4873-9BE1-C211BA393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84943"/>
        <c:axId val="737186863"/>
      </c:barChart>
      <c:lineChart>
        <c:grouping val="standard"/>
        <c:varyColors val="0"/>
        <c:ser>
          <c:idx val="1"/>
          <c:order val="1"/>
          <c:tx>
            <c:strRef>
              <c:f>Лист1!$E$53</c:f>
              <c:strCache>
                <c:ptCount val="1"/>
                <c:pt idx="0">
                  <c:v>Объем производства, млн тонн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3.6954624781849912E-3"/>
                  <c:y val="-0.11457250587996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B91-4873-9BE1-C211BA39312C}"/>
                </c:ext>
              </c:extLst>
            </c:dLbl>
            <c:dLbl>
              <c:idx val="7"/>
              <c:layout>
                <c:manualLayout>
                  <c:x val="-3.4851162211774714E-2"/>
                  <c:y val="-5.6015996261656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91-4873-9BE1-C211BA3931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Лист1!$F$51:$M$51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Лист1!$F$53:$M$53</c:f>
              <c:numCache>
                <c:formatCode>0</c:formatCode>
                <c:ptCount val="8"/>
                <c:pt idx="0">
                  <c:v>5879.7082099999998</c:v>
                </c:pt>
                <c:pt idx="1">
                  <c:v>6095.8036999999995</c:v>
                </c:pt>
                <c:pt idx="2">
                  <c:v>7386.9086499999994</c:v>
                </c:pt>
                <c:pt idx="3">
                  <c:v>8970.4748500000005</c:v>
                </c:pt>
                <c:pt idx="4">
                  <c:v>9263.8589000000011</c:v>
                </c:pt>
                <c:pt idx="5">
                  <c:v>11257.596089999999</c:v>
                </c:pt>
                <c:pt idx="6">
                  <c:v>11000.962600000001</c:v>
                </c:pt>
                <c:pt idx="7">
                  <c:v>10739.150409999998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B91-4873-9BE1-C211BA393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174863"/>
        <c:axId val="737183023"/>
      </c:lineChart>
      <c:catAx>
        <c:axId val="73718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6863"/>
        <c:crosses val="autoZero"/>
        <c:auto val="1"/>
        <c:lblAlgn val="ctr"/>
        <c:lblOffset val="100"/>
        <c:noMultiLvlLbl val="0"/>
      </c:catAx>
      <c:valAx>
        <c:axId val="73718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4943"/>
        <c:crosses val="autoZero"/>
        <c:crossBetween val="between"/>
      </c:valAx>
      <c:valAx>
        <c:axId val="737183023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74863"/>
        <c:crosses val="max"/>
        <c:crossBetween val="between"/>
      </c:valAx>
      <c:catAx>
        <c:axId val="737174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7183023"/>
        <c:crosses val="autoZero"/>
        <c:auto val="1"/>
        <c:lblAlgn val="ctr"/>
        <c:lblOffset val="100"/>
        <c:noMultiLvlLbl val="0"/>
      </c:catAx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 sz="105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'Южная Африка'!$A$58</c:f>
              <c:strCache>
                <c:ptCount val="1"/>
                <c:pt idx="0">
                  <c:v>Объем, тыс. тонн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96-45BD-B896-85A32EB8ADC9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96-45BD-B896-85A32EB8AD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'Южная Африка'!$B$57:$I$57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'Южная Африка'!$B$58:$I$58</c:f>
              <c:numCache>
                <c:formatCode>0.0</c:formatCode>
                <c:ptCount val="8"/>
                <c:pt idx="0">
                  <c:v>662.86300000000006</c:v>
                </c:pt>
                <c:pt idx="1">
                  <c:v>877.63800000000003</c:v>
                </c:pt>
                <c:pt idx="2">
                  <c:v>926.74699999999996</c:v>
                </c:pt>
                <c:pt idx="3">
                  <c:v>822.11</c:v>
                </c:pt>
                <c:pt idx="4">
                  <c:v>808.42100000000005</c:v>
                </c:pt>
                <c:pt idx="5">
                  <c:v>791.61900000000003</c:v>
                </c:pt>
                <c:pt idx="6">
                  <c:v>1007.735</c:v>
                </c:pt>
                <c:pt idx="7">
                  <c:v>850.63699999999994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96-45BD-B896-85A32EB8ADC9}"/>
            </c:ext>
          </c:extLst>
        </c:ser>
        <c:ser>
          <c:idx val="1"/>
          <c:order val="1"/>
          <c:tx>
            <c:strRef>
              <c:f>'Южная Африка'!$A$59</c:f>
              <c:strCache>
                <c:ptCount val="1"/>
                <c:pt idx="0">
                  <c:v>Стоимость импорта, млн US$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68601177029828E-2"/>
                  <c:y val="-5.128770504481212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96-45BD-B896-85A32EB8ADC9}"/>
                </c:ext>
              </c:extLst>
            </c:dLbl>
            <c:dLbl>
              <c:idx val="7"/>
              <c:layout>
                <c:manualLayout>
                  <c:x val="7.0116070621789681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96-45BD-B896-85A32EB8AD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accent2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'Южная Африка'!$B$57:$I$57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'Южная Африка'!$B$59:$I$59</c:f>
              <c:numCache>
                <c:formatCode>0.0</c:formatCode>
                <c:ptCount val="8"/>
                <c:pt idx="0">
                  <c:v>190.071</c:v>
                </c:pt>
                <c:pt idx="1">
                  <c:v>171.22300000000001</c:v>
                </c:pt>
                <c:pt idx="2">
                  <c:v>223.36799999999999</c:v>
                </c:pt>
                <c:pt idx="3">
                  <c:v>241.38399999999999</c:v>
                </c:pt>
                <c:pt idx="4">
                  <c:v>219.274</c:v>
                </c:pt>
                <c:pt idx="5">
                  <c:v>201.82900000000001</c:v>
                </c:pt>
                <c:pt idx="6">
                  <c:v>467.94099999999997</c:v>
                </c:pt>
                <c:pt idx="7">
                  <c:v>633.27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96-45BD-B896-85A32EB8AD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3261343"/>
        <c:axId val="733250783"/>
      </c:barChart>
      <c:lineChart>
        <c:grouping val="standard"/>
        <c:varyColors val="0"/>
        <c:ser>
          <c:idx val="2"/>
          <c:order val="2"/>
          <c:tx>
            <c:strRef>
              <c:f>'Южная Африка'!$A$60</c:f>
              <c:strCache>
                <c:ptCount val="1"/>
                <c:pt idx="0">
                  <c:v>Цена за тонну, US$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96-45BD-B896-85A32EB8AD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accent3">
                        <a:lumMod val="7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'Южная Африка'!$B$57:$I$57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'Южная Африка'!$B$60:$I$60</c:f>
              <c:numCache>
                <c:formatCode>0.0</c:formatCode>
                <c:ptCount val="8"/>
                <c:pt idx="0">
                  <c:v>286.74250938730927</c:v>
                </c:pt>
                <c:pt idx="1">
                  <c:v>195.09524428067155</c:v>
                </c:pt>
                <c:pt idx="2">
                  <c:v>241.0237098150844</c:v>
                </c:pt>
                <c:pt idx="3">
                  <c:v>293.61520964347835</c:v>
                </c:pt>
                <c:pt idx="4">
                  <c:v>271.23738745035075</c:v>
                </c:pt>
                <c:pt idx="5">
                  <c:v>254.95724584680258</c:v>
                </c:pt>
                <c:pt idx="6">
                  <c:v>464.34925848561375</c:v>
                </c:pt>
                <c:pt idx="7">
                  <c:v>744.46561811912727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96-45BD-B896-85A32EB8AD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3276703"/>
        <c:axId val="733274303"/>
      </c:lineChart>
      <c:catAx>
        <c:axId val="733261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50783"/>
        <c:crosses val="autoZero"/>
        <c:auto val="1"/>
        <c:lblAlgn val="ctr"/>
        <c:lblOffset val="100"/>
        <c:noMultiLvlLbl val="0"/>
      </c:catAx>
      <c:valAx>
        <c:axId val="733250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61343"/>
        <c:crosses val="autoZero"/>
        <c:crossBetween val="between"/>
      </c:valAx>
      <c:valAx>
        <c:axId val="733274303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76703"/>
        <c:crosses val="max"/>
        <c:crossBetween val="between"/>
      </c:valAx>
      <c:catAx>
        <c:axId val="7332767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32743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1"/>
          <c:order val="0"/>
          <c:dPt>
            <c:idx val="0"/>
            <c:bubble3D val="0"/>
            <c:spPr>
              <a:solidFill>
                <a:schemeClr val="accent4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73-4396-9F35-AFA068A131AE}"/>
              </c:ext>
            </c:extLst>
          </c:dPt>
          <c:dPt>
            <c:idx val="1"/>
            <c:bubble3D val="0"/>
            <c:spPr>
              <a:solidFill>
                <a:schemeClr val="accent4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73-4396-9F35-AFA068A131AE}"/>
              </c:ext>
            </c:extLst>
          </c:dPt>
          <c:dPt>
            <c:idx val="2"/>
            <c:bubble3D val="0"/>
            <c:spPr>
              <a:solidFill>
                <a:schemeClr val="accent4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E73-4396-9F35-AFA068A131AE}"/>
              </c:ext>
            </c:extLst>
          </c:dPt>
          <c:dPt>
            <c:idx val="3"/>
            <c:bubble3D val="0"/>
            <c:spPr>
              <a:solidFill>
                <a:schemeClr val="accent4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E73-4396-9F35-AFA068A131AE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E73-4396-9F35-AFA068A131AE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E73-4396-9F35-AFA068A131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Лист1!$F$87:$F$92</c:f>
              <c:strCache>
                <c:ptCount val="6"/>
                <c:pt idx="0">
                  <c:v>Зерновые</c:v>
                </c:pt>
                <c:pt idx="1">
                  <c:v>Корнеплоды</c:v>
                </c:pt>
                <c:pt idx="2">
                  <c:v>Масличные</c:v>
                </c:pt>
                <c:pt idx="3">
                  <c:v>Овощные</c:v>
                </c:pt>
                <c:pt idx="4">
                  <c:v>Плодовые</c:v>
                </c:pt>
                <c:pt idx="5">
                  <c:v>Прочие</c:v>
                </c:pt>
              </c:strCache>
            </c:strRef>
          </c:cat>
          <c:val>
            <c:numRef>
              <c:f>Лист1!$H$87:$H$92</c:f>
              <c:numCache>
                <c:formatCode>0%</c:formatCode>
                <c:ptCount val="6"/>
                <c:pt idx="0">
                  <c:v>0.4769626178566686</c:v>
                </c:pt>
                <c:pt idx="1">
                  <c:v>2.8042895199616905E-2</c:v>
                </c:pt>
                <c:pt idx="2">
                  <c:v>0.33117950229576543</c:v>
                </c:pt>
                <c:pt idx="3">
                  <c:v>2.086435265854061E-2</c:v>
                </c:pt>
                <c:pt idx="4">
                  <c:v>3.6259914447024359E-2</c:v>
                </c:pt>
                <c:pt idx="5">
                  <c:v>0.10669071754238414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E73-4396-9F35-AFA068A131AE}"/>
            </c:ext>
          </c:extLst>
        </c:ser>
        <c:ser>
          <c:idx val="0"/>
          <c:order val="1"/>
          <c:explosion val="6"/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0E73-4396-9F35-AFA068A131AE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0E73-4396-9F35-AFA068A131AE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0E73-4396-9F35-AFA068A131AE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0E73-4396-9F35-AFA068A131AE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0E73-4396-9F35-AFA068A131AE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0E73-4396-9F35-AFA068A131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Лист1!$F$87:$F$92</c:f>
              <c:strCache>
                <c:ptCount val="6"/>
                <c:pt idx="0">
                  <c:v>Зерновые</c:v>
                </c:pt>
                <c:pt idx="1">
                  <c:v>Корнеплоды</c:v>
                </c:pt>
                <c:pt idx="2">
                  <c:v>Масличные</c:v>
                </c:pt>
                <c:pt idx="3">
                  <c:v>Овощные</c:v>
                </c:pt>
                <c:pt idx="4">
                  <c:v>Плодовые</c:v>
                </c:pt>
                <c:pt idx="5">
                  <c:v>Прочие</c:v>
                </c:pt>
              </c:strCache>
            </c:strRef>
          </c:cat>
          <c:val>
            <c:numRef>
              <c:f>Лист1!$G$87:$G$92</c:f>
              <c:numCache>
                <c:formatCode>General</c:formatCode>
                <c:ptCount val="6"/>
                <c:pt idx="0">
                  <c:v>1896411</c:v>
                </c:pt>
                <c:pt idx="1">
                  <c:v>111499</c:v>
                </c:pt>
                <c:pt idx="2">
                  <c:v>1316775</c:v>
                </c:pt>
                <c:pt idx="3">
                  <c:v>82957</c:v>
                </c:pt>
                <c:pt idx="4">
                  <c:v>144170</c:v>
                </c:pt>
                <c:pt idx="5">
                  <c:v>424204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0E73-4396-9F35-AFA068A131A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61666666666664"/>
          <c:y val="4.6165504069091513E-2"/>
          <c:w val="0.20894994375703038"/>
          <c:h val="0.681259563131740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2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Лист1!$B$18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Нигерия</c:v>
                </c:pt>
                <c:pt idx="1">
                  <c:v>Швейцария</c:v>
                </c:pt>
                <c:pt idx="2">
                  <c:v>Россия</c:v>
                </c:pt>
                <c:pt idx="3">
                  <c:v>Нидерланды</c:v>
                </c:pt>
                <c:pt idx="4">
                  <c:v>Испания</c:v>
                </c:pt>
                <c:pt idx="5">
                  <c:v>Китай</c:v>
                </c:pt>
              </c:strCache>
            </c:strRef>
          </c:cat>
          <c:val>
            <c:numRef>
              <c:f>Лист1!$B$18:$B$24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16497</c:v>
                </c:pt>
                <c:pt idx="3">
                  <c:v>0</c:v>
                </c:pt>
                <c:pt idx="4">
                  <c:v>0</c:v>
                </c:pt>
                <c:pt idx="5">
                  <c:v>8513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0D-458C-9A46-6888FBC70646}"/>
            </c:ext>
          </c:extLst>
        </c:ser>
        <c:ser>
          <c:idx val="1"/>
          <c:order val="1"/>
          <c:tx>
            <c:strRef>
              <c:f>Лист1!$C$18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Нигерия</c:v>
                </c:pt>
                <c:pt idx="1">
                  <c:v>Швейцария</c:v>
                </c:pt>
                <c:pt idx="2">
                  <c:v>Россия</c:v>
                </c:pt>
                <c:pt idx="3">
                  <c:v>Нидерланды</c:v>
                </c:pt>
                <c:pt idx="4">
                  <c:v>Испания</c:v>
                </c:pt>
                <c:pt idx="5">
                  <c:v>Китай</c:v>
                </c:pt>
              </c:strCache>
            </c:strRef>
          </c:cat>
          <c:val>
            <c:numRef>
              <c:f>Лист1!$C$18:$C$24</c:f>
              <c:numCache>
                <c:formatCode>General</c:formatCode>
                <c:ptCount val="6"/>
                <c:pt idx="0">
                  <c:v>4209</c:v>
                </c:pt>
                <c:pt idx="1">
                  <c:v>10000</c:v>
                </c:pt>
                <c:pt idx="2">
                  <c:v>10000</c:v>
                </c:pt>
                <c:pt idx="3">
                  <c:v>67</c:v>
                </c:pt>
                <c:pt idx="4">
                  <c:v>20</c:v>
                </c:pt>
                <c:pt idx="5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0D-458C-9A46-6888FBC70646}"/>
            </c:ext>
          </c:extLst>
        </c:ser>
        <c:ser>
          <c:idx val="2"/>
          <c:order val="2"/>
          <c:tx>
            <c:strRef>
              <c:f>Лист1!$D$18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Нигерия</c:v>
                </c:pt>
                <c:pt idx="1">
                  <c:v>Швейцария</c:v>
                </c:pt>
                <c:pt idx="2">
                  <c:v>Россия</c:v>
                </c:pt>
                <c:pt idx="3">
                  <c:v>Нидерланды</c:v>
                </c:pt>
                <c:pt idx="4">
                  <c:v>Испания</c:v>
                </c:pt>
                <c:pt idx="5">
                  <c:v>Китай</c:v>
                </c:pt>
              </c:strCache>
            </c:strRef>
          </c:cat>
          <c:val>
            <c:numRef>
              <c:f>Лист1!$D$18:$D$24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10956</c:v>
                </c:pt>
                <c:pt idx="3">
                  <c:v>18</c:v>
                </c:pt>
                <c:pt idx="4">
                  <c:v>25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0D-458C-9A46-6888FBC70646}"/>
            </c:ext>
          </c:extLst>
        </c:ser>
        <c:ser>
          <c:idx val="3"/>
          <c:order val="3"/>
          <c:tx>
            <c:strRef>
              <c:f>Лист1!$E$18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Нигерия</c:v>
                </c:pt>
                <c:pt idx="1">
                  <c:v>Швейцария</c:v>
                </c:pt>
                <c:pt idx="2">
                  <c:v>Россия</c:v>
                </c:pt>
                <c:pt idx="3">
                  <c:v>Нидерланды</c:v>
                </c:pt>
                <c:pt idx="4">
                  <c:v>Испания</c:v>
                </c:pt>
                <c:pt idx="5">
                  <c:v>Китай</c:v>
                </c:pt>
              </c:strCache>
            </c:strRef>
          </c:cat>
          <c:val>
            <c:numRef>
              <c:f>Лист1!$E$18:$E$24</c:f>
              <c:numCache>
                <c:formatCode>General</c:formatCode>
                <c:ptCount val="6"/>
                <c:pt idx="0">
                  <c:v>4035</c:v>
                </c:pt>
                <c:pt idx="1">
                  <c:v>0</c:v>
                </c:pt>
                <c:pt idx="2">
                  <c:v>10000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0D-458C-9A46-6888FBC70646}"/>
            </c:ext>
          </c:extLst>
        </c:ser>
        <c:ser>
          <c:idx val="4"/>
          <c:order val="4"/>
          <c:tx>
            <c:strRef>
              <c:f>Лист1!$F$18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Нигерия</c:v>
                </c:pt>
                <c:pt idx="1">
                  <c:v>Швейцария</c:v>
                </c:pt>
                <c:pt idx="2">
                  <c:v>Россия</c:v>
                </c:pt>
                <c:pt idx="3">
                  <c:v>Нидерланды</c:v>
                </c:pt>
                <c:pt idx="4">
                  <c:v>Испания</c:v>
                </c:pt>
                <c:pt idx="5">
                  <c:v>Китай</c:v>
                </c:pt>
              </c:strCache>
            </c:strRef>
          </c:cat>
          <c:val>
            <c:numRef>
              <c:f>Лист1!$F$18:$F$24</c:f>
              <c:numCache>
                <c:formatCode>General</c:formatCode>
                <c:ptCount val="6"/>
                <c:pt idx="0">
                  <c:v>48254</c:v>
                </c:pt>
                <c:pt idx="1">
                  <c:v>22000</c:v>
                </c:pt>
                <c:pt idx="2">
                  <c:v>11161</c:v>
                </c:pt>
                <c:pt idx="3">
                  <c:v>75</c:v>
                </c:pt>
                <c:pt idx="4">
                  <c:v>63</c:v>
                </c:pt>
                <c:pt idx="5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0D-458C-9A46-6888FBC70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0673120"/>
        <c:axId val="760673600"/>
      </c:barChart>
      <c:catAx>
        <c:axId val="76067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600"/>
        <c:crosses val="autoZero"/>
        <c:auto val="1"/>
        <c:lblAlgn val="ctr"/>
        <c:lblOffset val="100"/>
        <c:noMultiLvlLbl val="0"/>
      </c:catAx>
      <c:valAx>
        <c:axId val="76067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4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Лист1!$L$44</c:f>
              <c:strCache>
                <c:ptCount val="1"/>
                <c:pt idx="0">
                  <c:v>Объем, тыс.тонн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Лист1!$M$44:$T$44</c:f>
              <c:numCache>
                <c:formatCode>General</c:formatCode>
                <c:ptCount val="8"/>
                <c:pt idx="0">
                  <c:v>42887</c:v>
                </c:pt>
                <c:pt idx="1">
                  <c:v>59803</c:v>
                </c:pt>
                <c:pt idx="2">
                  <c:v>81833</c:v>
                </c:pt>
                <c:pt idx="3">
                  <c:v>38954</c:v>
                </c:pt>
                <c:pt idx="4">
                  <c:v>61063</c:v>
                </c:pt>
                <c:pt idx="5">
                  <c:v>74179</c:v>
                </c:pt>
                <c:pt idx="6">
                  <c:v>17619</c:v>
                </c:pt>
                <c:pt idx="7">
                  <c:v>81614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17-48C7-A8D2-5364212FFE76}"/>
            </c:ext>
          </c:extLst>
        </c:ser>
        <c:ser>
          <c:idx val="2"/>
          <c:order val="2"/>
          <c:tx>
            <c:strRef>
              <c:f>Лист1!$L$46</c:f>
              <c:strCache>
                <c:ptCount val="1"/>
                <c:pt idx="0">
                  <c:v>Стоимость импорта, млн US$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Лист1!$M$46:$T$46</c:f>
              <c:numCache>
                <c:formatCode>General</c:formatCode>
                <c:ptCount val="8"/>
                <c:pt idx="0">
                  <c:v>15863</c:v>
                </c:pt>
                <c:pt idx="1">
                  <c:v>17332</c:v>
                </c:pt>
                <c:pt idx="2">
                  <c:v>20057</c:v>
                </c:pt>
                <c:pt idx="3">
                  <c:v>11442</c:v>
                </c:pt>
                <c:pt idx="4">
                  <c:v>18463</c:v>
                </c:pt>
                <c:pt idx="5">
                  <c:v>20559</c:v>
                </c:pt>
                <c:pt idx="6">
                  <c:v>7219</c:v>
                </c:pt>
                <c:pt idx="7">
                  <c:v>72230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17-48C7-A8D2-5364212FF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50495728"/>
        <c:axId val="1526569968"/>
      </c:barChart>
      <c:lineChart>
        <c:grouping val="standard"/>
        <c:varyColors val="0"/>
        <c:ser>
          <c:idx val="1"/>
          <c:order val="1"/>
          <c:tx>
            <c:strRef>
              <c:f>Лист1!$L$45</c:f>
              <c:strCache>
                <c:ptCount val="1"/>
                <c:pt idx="0">
                  <c:v>Цена за тонну, US$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Лист1!$M$45:$T$45</c:f>
              <c:numCache>
                <c:formatCode>0.00</c:formatCode>
                <c:ptCount val="8"/>
                <c:pt idx="0">
                  <c:v>0.36987898430759902</c:v>
                </c:pt>
                <c:pt idx="1">
                  <c:v>0.28981823654331723</c:v>
                </c:pt>
                <c:pt idx="2">
                  <c:v>0.24509672137157382</c:v>
                </c:pt>
                <c:pt idx="3">
                  <c:v>0.29373106741284594</c:v>
                </c:pt>
                <c:pt idx="4">
                  <c:v>0.30235985785172692</c:v>
                </c:pt>
                <c:pt idx="5">
                  <c:v>0.2771539114843824</c:v>
                </c:pt>
                <c:pt idx="6">
                  <c:v>0.40972813440036326</c:v>
                </c:pt>
                <c:pt idx="7">
                  <c:v>0.88501972700762122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17-48C7-A8D2-5364212FF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2375968"/>
        <c:axId val="1329958416"/>
      </c:lineChart>
      <c:catAx>
        <c:axId val="135049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6569968"/>
        <c:crosses val="autoZero"/>
        <c:auto val="1"/>
        <c:lblAlgn val="ctr"/>
        <c:lblOffset val="100"/>
        <c:noMultiLvlLbl val="0"/>
      </c:catAx>
      <c:valAx>
        <c:axId val="152656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0495728"/>
        <c:crosses val="autoZero"/>
        <c:crossBetween val="between"/>
      </c:valAx>
      <c:valAx>
        <c:axId val="1329958416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2375968"/>
        <c:crosses val="max"/>
        <c:crossBetween val="between"/>
      </c:valAx>
      <c:catAx>
        <c:axId val="13423759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29958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797490348671451"/>
          <c:y val="7.6299930422286236E-2"/>
          <c:w val="0.47825474612876184"/>
          <c:h val="0.74529021803329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Лист1!$E$52</c:f>
              <c:strCache>
                <c:ptCount val="1"/>
                <c:pt idx="0">
                  <c:v>С/х площадь, тыс.га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4.5654093567251461E-2"/>
                  <c:y val="0.1137585722613548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901-4607-80A2-D490C9F9DB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Лист1!$F$51:$M$51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Лист1!$F$52:$M$52</c:f>
              <c:numCache>
                <c:formatCode>0</c:formatCode>
                <c:ptCount val="8"/>
                <c:pt idx="0">
                  <c:v>8313.9619999999995</c:v>
                </c:pt>
                <c:pt idx="1">
                  <c:v>8112.0249999999996</c:v>
                </c:pt>
                <c:pt idx="2">
                  <c:v>8674.9030000000002</c:v>
                </c:pt>
                <c:pt idx="3">
                  <c:v>8968.6659999999993</c:v>
                </c:pt>
                <c:pt idx="4">
                  <c:v>8965.9869999999992</c:v>
                </c:pt>
                <c:pt idx="5">
                  <c:v>9716.1859999999997</c:v>
                </c:pt>
                <c:pt idx="6">
                  <c:v>10017.248</c:v>
                </c:pt>
                <c:pt idx="7">
                  <c:v>10037.003000000001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01-4607-80A2-D490C9F9DB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84943"/>
        <c:axId val="737186863"/>
      </c:barChart>
      <c:lineChart>
        <c:grouping val="standard"/>
        <c:varyColors val="0"/>
        <c:ser>
          <c:idx val="1"/>
          <c:order val="1"/>
          <c:tx>
            <c:strRef>
              <c:f>Лист1!$E$53</c:f>
              <c:strCache>
                <c:ptCount val="1"/>
                <c:pt idx="0">
                  <c:v>Объем производства, млн тонн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3.6954624781849912E-3"/>
                  <c:y val="-0.11457250587996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01-4607-80A2-D490C9F9DB1F}"/>
                </c:ext>
              </c:extLst>
            </c:dLbl>
            <c:dLbl>
              <c:idx val="7"/>
              <c:layout>
                <c:manualLayout>
                  <c:x val="-3.4851162211774714E-2"/>
                  <c:y val="-5.6015996261656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01-4607-80A2-D490C9F9DB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Лист1!$F$51:$M$51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Лист1!$F$53:$M$53</c:f>
              <c:numCache>
                <c:formatCode>0</c:formatCode>
                <c:ptCount val="8"/>
                <c:pt idx="0">
                  <c:v>22242.529839999996</c:v>
                </c:pt>
                <c:pt idx="1">
                  <c:v>21653.345619999996</c:v>
                </c:pt>
                <c:pt idx="2">
                  <c:v>23147.22867</c:v>
                </c:pt>
                <c:pt idx="3">
                  <c:v>23781.43778</c:v>
                </c:pt>
                <c:pt idx="4">
                  <c:v>24481.96933</c:v>
                </c:pt>
                <c:pt idx="5">
                  <c:v>25218.073079999998</c:v>
                </c:pt>
                <c:pt idx="6">
                  <c:v>25461.509279999998</c:v>
                </c:pt>
                <c:pt idx="7">
                  <c:v>25840.663400000001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901-4607-80A2-D490C9F9DB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174863"/>
        <c:axId val="737183023"/>
      </c:lineChart>
      <c:catAx>
        <c:axId val="73718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6863"/>
        <c:crosses val="autoZero"/>
        <c:auto val="1"/>
        <c:lblAlgn val="ctr"/>
        <c:lblOffset val="100"/>
        <c:noMultiLvlLbl val="0"/>
      </c:catAx>
      <c:valAx>
        <c:axId val="73718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4943"/>
        <c:crosses val="autoZero"/>
        <c:crossBetween val="between"/>
      </c:valAx>
      <c:valAx>
        <c:axId val="737183023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74863"/>
        <c:crosses val="max"/>
        <c:crossBetween val="between"/>
      </c:valAx>
      <c:catAx>
        <c:axId val="737174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7183023"/>
        <c:crosses val="autoZero"/>
        <c:auto val="1"/>
        <c:lblAlgn val="ctr"/>
        <c:lblOffset val="100"/>
        <c:noMultiLvlLbl val="0"/>
      </c:catAx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 sz="105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2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1"/>
          <c:order val="0"/>
          <c:dPt>
            <c:idx val="0"/>
            <c:bubble3D val="0"/>
            <c:spPr>
              <a:solidFill>
                <a:schemeClr val="accent4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59-40C4-A60E-3E2C484A101C}"/>
              </c:ext>
            </c:extLst>
          </c:dPt>
          <c:dPt>
            <c:idx val="1"/>
            <c:bubble3D val="0"/>
            <c:spPr>
              <a:solidFill>
                <a:schemeClr val="accent4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59-40C4-A60E-3E2C484A101C}"/>
              </c:ext>
            </c:extLst>
          </c:dPt>
          <c:dPt>
            <c:idx val="2"/>
            <c:bubble3D val="0"/>
            <c:spPr>
              <a:solidFill>
                <a:schemeClr val="accent4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59-40C4-A60E-3E2C484A101C}"/>
              </c:ext>
            </c:extLst>
          </c:dPt>
          <c:dPt>
            <c:idx val="3"/>
            <c:bubble3D val="0"/>
            <c:spPr>
              <a:solidFill>
                <a:schemeClr val="accent4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459-40C4-A60E-3E2C484A101C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459-40C4-A60E-3E2C484A101C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459-40C4-A60E-3E2C484A10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Лист1!$F$87:$F$92</c:f>
              <c:strCache>
                <c:ptCount val="6"/>
                <c:pt idx="0">
                  <c:v>Зерновые</c:v>
                </c:pt>
                <c:pt idx="1">
                  <c:v>Корнеплоды</c:v>
                </c:pt>
                <c:pt idx="2">
                  <c:v>Масличные</c:v>
                </c:pt>
                <c:pt idx="3">
                  <c:v>Овощные</c:v>
                </c:pt>
                <c:pt idx="4">
                  <c:v>Плодовые</c:v>
                </c:pt>
                <c:pt idx="5">
                  <c:v>Прочие</c:v>
                </c:pt>
              </c:strCache>
            </c:strRef>
          </c:cat>
          <c:val>
            <c:numRef>
              <c:f>Лист1!$H$87:$H$92</c:f>
              <c:numCache>
                <c:formatCode>0%</c:formatCode>
                <c:ptCount val="6"/>
                <c:pt idx="0">
                  <c:v>0.16084448913454774</c:v>
                </c:pt>
                <c:pt idx="1">
                  <c:v>0.29033096263859509</c:v>
                </c:pt>
                <c:pt idx="2">
                  <c:v>0.12427689269204012</c:v>
                </c:pt>
                <c:pt idx="3">
                  <c:v>2.1795727651517983E-2</c:v>
                </c:pt>
                <c:pt idx="4">
                  <c:v>0.1015109058843125</c:v>
                </c:pt>
                <c:pt idx="5">
                  <c:v>0.30124102199898656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459-40C4-A60E-3E2C484A101C}"/>
            </c:ext>
          </c:extLst>
        </c:ser>
        <c:ser>
          <c:idx val="0"/>
          <c:order val="1"/>
          <c:explosion val="6"/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7459-40C4-A60E-3E2C484A101C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7459-40C4-A60E-3E2C484A101C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7459-40C4-A60E-3E2C484A101C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7459-40C4-A60E-3E2C484A101C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7459-40C4-A60E-3E2C484A101C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7459-40C4-A60E-3E2C484A10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Лист1!$F$87:$F$92</c:f>
              <c:strCache>
                <c:ptCount val="6"/>
                <c:pt idx="0">
                  <c:v>Зерновые</c:v>
                </c:pt>
                <c:pt idx="1">
                  <c:v>Корнеплоды</c:v>
                </c:pt>
                <c:pt idx="2">
                  <c:v>Масличные</c:v>
                </c:pt>
                <c:pt idx="3">
                  <c:v>Овощные</c:v>
                </c:pt>
                <c:pt idx="4">
                  <c:v>Плодовые</c:v>
                </c:pt>
                <c:pt idx="5">
                  <c:v>Прочие</c:v>
                </c:pt>
              </c:strCache>
            </c:strRef>
          </c:cat>
          <c:val>
            <c:numRef>
              <c:f>Лист1!$G$87:$G$92</c:f>
              <c:numCache>
                <c:formatCode>General</c:formatCode>
                <c:ptCount val="6"/>
                <c:pt idx="0">
                  <c:v>1463957</c:v>
                </c:pt>
                <c:pt idx="1">
                  <c:v>2642503</c:v>
                </c:pt>
                <c:pt idx="2">
                  <c:v>1131130</c:v>
                </c:pt>
                <c:pt idx="3">
                  <c:v>198378</c:v>
                </c:pt>
                <c:pt idx="4">
                  <c:v>923921</c:v>
                </c:pt>
                <c:pt idx="5">
                  <c:v>2741803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7459-40C4-A60E-3E2C484A10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156899137607804"/>
          <c:y val="4.6165499440001867E-2"/>
          <c:w val="0.20894994375703038"/>
          <c:h val="0.681259563131740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2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4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Лист1!$B$18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Россия</c:v>
                </c:pt>
                <c:pt idx="1">
                  <c:v>Нигерия</c:v>
                </c:pt>
                <c:pt idx="2">
                  <c:v>Ливия</c:v>
                </c:pt>
                <c:pt idx="3">
                  <c:v>Китай</c:v>
                </c:pt>
                <c:pt idx="4">
                  <c:v>Нигер</c:v>
                </c:pt>
                <c:pt idx="5">
                  <c:v>Бенин</c:v>
                </c:pt>
              </c:strCache>
            </c:strRef>
          </c:cat>
          <c:val>
            <c:numRef>
              <c:f>Лист1!$B$18:$B$24</c:f>
              <c:numCache>
                <c:formatCode>General</c:formatCode>
                <c:ptCount val="6"/>
                <c:pt idx="0">
                  <c:v>30484</c:v>
                </c:pt>
                <c:pt idx="1">
                  <c:v>0</c:v>
                </c:pt>
                <c:pt idx="2">
                  <c:v>12194</c:v>
                </c:pt>
                <c:pt idx="3">
                  <c:v>2053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5C-4CB0-BBD8-A022BF00798E}"/>
            </c:ext>
          </c:extLst>
        </c:ser>
        <c:ser>
          <c:idx val="1"/>
          <c:order val="1"/>
          <c:tx>
            <c:strRef>
              <c:f>Лист1!$C$18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Россия</c:v>
                </c:pt>
                <c:pt idx="1">
                  <c:v>Нигерия</c:v>
                </c:pt>
                <c:pt idx="2">
                  <c:v>Ливия</c:v>
                </c:pt>
                <c:pt idx="3">
                  <c:v>Китай</c:v>
                </c:pt>
                <c:pt idx="4">
                  <c:v>Нигер</c:v>
                </c:pt>
                <c:pt idx="5">
                  <c:v>Бенин</c:v>
                </c:pt>
              </c:strCache>
            </c:strRef>
          </c:cat>
          <c:val>
            <c:numRef>
              <c:f>Лист1!$C$18:$C$24</c:f>
              <c:numCache>
                <c:formatCode>General</c:formatCode>
                <c:ptCount val="6"/>
                <c:pt idx="0">
                  <c:v>18821</c:v>
                </c:pt>
                <c:pt idx="1">
                  <c:v>0</c:v>
                </c:pt>
                <c:pt idx="2">
                  <c:v>21775</c:v>
                </c:pt>
                <c:pt idx="3">
                  <c:v>51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5C-4CB0-BBD8-A022BF00798E}"/>
            </c:ext>
          </c:extLst>
        </c:ser>
        <c:ser>
          <c:idx val="2"/>
          <c:order val="2"/>
          <c:tx>
            <c:strRef>
              <c:f>Лист1!$D$18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Россия</c:v>
                </c:pt>
                <c:pt idx="1">
                  <c:v>Нигерия</c:v>
                </c:pt>
                <c:pt idx="2">
                  <c:v>Ливия</c:v>
                </c:pt>
                <c:pt idx="3">
                  <c:v>Китай</c:v>
                </c:pt>
                <c:pt idx="4">
                  <c:v>Нигер</c:v>
                </c:pt>
                <c:pt idx="5">
                  <c:v>Бенин</c:v>
                </c:pt>
              </c:strCache>
            </c:strRef>
          </c:cat>
          <c:val>
            <c:numRef>
              <c:f>Лист1!$D$18:$D$24</c:f>
              <c:numCache>
                <c:formatCode>General</c:formatCode>
                <c:ptCount val="6"/>
                <c:pt idx="0">
                  <c:v>71837</c:v>
                </c:pt>
                <c:pt idx="1">
                  <c:v>11000</c:v>
                </c:pt>
                <c:pt idx="2">
                  <c:v>0</c:v>
                </c:pt>
                <c:pt idx="3">
                  <c:v>271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5C-4CB0-BBD8-A022BF00798E}"/>
            </c:ext>
          </c:extLst>
        </c:ser>
        <c:ser>
          <c:idx val="3"/>
          <c:order val="3"/>
          <c:tx>
            <c:strRef>
              <c:f>Лист1!$E$18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Россия</c:v>
                </c:pt>
                <c:pt idx="1">
                  <c:v>Нигерия</c:v>
                </c:pt>
                <c:pt idx="2">
                  <c:v>Ливия</c:v>
                </c:pt>
                <c:pt idx="3">
                  <c:v>Китай</c:v>
                </c:pt>
                <c:pt idx="4">
                  <c:v>Нигер</c:v>
                </c:pt>
                <c:pt idx="5">
                  <c:v>Бенин</c:v>
                </c:pt>
              </c:strCache>
            </c:strRef>
          </c:cat>
          <c:val>
            <c:numRef>
              <c:f>Лист1!$E$18:$E$24</c:f>
              <c:numCache>
                <c:formatCode>General</c:formatCode>
                <c:ptCount val="6"/>
                <c:pt idx="0">
                  <c:v>73451</c:v>
                </c:pt>
                <c:pt idx="1">
                  <c:v>300</c:v>
                </c:pt>
                <c:pt idx="2">
                  <c:v>0</c:v>
                </c:pt>
                <c:pt idx="3">
                  <c:v>94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5C-4CB0-BBD8-A022BF00798E}"/>
            </c:ext>
          </c:extLst>
        </c:ser>
        <c:ser>
          <c:idx val="4"/>
          <c:order val="4"/>
          <c:tx>
            <c:strRef>
              <c:f>Лист1!$F$18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Россия</c:v>
                </c:pt>
                <c:pt idx="1">
                  <c:v>Нигерия</c:v>
                </c:pt>
                <c:pt idx="2">
                  <c:v>Ливия</c:v>
                </c:pt>
                <c:pt idx="3">
                  <c:v>Китай</c:v>
                </c:pt>
                <c:pt idx="4">
                  <c:v>Нигер</c:v>
                </c:pt>
                <c:pt idx="5">
                  <c:v>Бенин</c:v>
                </c:pt>
              </c:strCache>
            </c:strRef>
          </c:cat>
          <c:val>
            <c:numRef>
              <c:f>Лист1!$F$18:$F$24</c:f>
              <c:numCache>
                <c:formatCode>General</c:formatCode>
                <c:ptCount val="6"/>
                <c:pt idx="0">
                  <c:v>53491</c:v>
                </c:pt>
                <c:pt idx="1">
                  <c:v>37749</c:v>
                </c:pt>
                <c:pt idx="2">
                  <c:v>7504</c:v>
                </c:pt>
                <c:pt idx="3">
                  <c:v>918</c:v>
                </c:pt>
                <c:pt idx="4">
                  <c:v>580</c:v>
                </c:pt>
                <c:pt idx="5">
                  <c:v>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5C-4CB0-BBD8-A022BF0079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0673120"/>
        <c:axId val="760673600"/>
      </c:barChart>
      <c:catAx>
        <c:axId val="76067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600"/>
        <c:crosses val="autoZero"/>
        <c:auto val="1"/>
        <c:lblAlgn val="ctr"/>
        <c:lblOffset val="100"/>
        <c:noMultiLvlLbl val="0"/>
      </c:catAx>
      <c:valAx>
        <c:axId val="76067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4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Лист1!$L$44</c:f>
              <c:strCache>
                <c:ptCount val="1"/>
                <c:pt idx="0">
                  <c:v>Объем, тыс.тонн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Лист1!$M$44:$T$44</c:f>
              <c:numCache>
                <c:formatCode>General</c:formatCode>
                <c:ptCount val="8"/>
                <c:pt idx="0">
                  <c:v>64821</c:v>
                </c:pt>
                <c:pt idx="1">
                  <c:v>66802</c:v>
                </c:pt>
                <c:pt idx="2">
                  <c:v>43365</c:v>
                </c:pt>
                <c:pt idx="3">
                  <c:v>42942</c:v>
                </c:pt>
                <c:pt idx="4">
                  <c:v>88496</c:v>
                </c:pt>
                <c:pt idx="5">
                  <c:v>98603</c:v>
                </c:pt>
                <c:pt idx="6">
                  <c:v>98968</c:v>
                </c:pt>
                <c:pt idx="7">
                  <c:v>101264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BF-4EAA-B9CB-C541DFBAE20B}"/>
            </c:ext>
          </c:extLst>
        </c:ser>
        <c:ser>
          <c:idx val="2"/>
          <c:order val="2"/>
          <c:tx>
            <c:strRef>
              <c:f>Лист1!$L$46</c:f>
              <c:strCache>
                <c:ptCount val="1"/>
                <c:pt idx="0">
                  <c:v>Стоимость импорта, млн US$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Лист1!$M$46:$T$46</c:f>
              <c:numCache>
                <c:formatCode>General</c:formatCode>
                <c:ptCount val="8"/>
                <c:pt idx="0">
                  <c:v>22166</c:v>
                </c:pt>
                <c:pt idx="1">
                  <c:v>18149</c:v>
                </c:pt>
                <c:pt idx="2">
                  <c:v>12160</c:v>
                </c:pt>
                <c:pt idx="3">
                  <c:v>12327</c:v>
                </c:pt>
                <c:pt idx="4">
                  <c:v>27672</c:v>
                </c:pt>
                <c:pt idx="5">
                  <c:v>28515</c:v>
                </c:pt>
                <c:pt idx="6">
                  <c:v>51270</c:v>
                </c:pt>
                <c:pt idx="7">
                  <c:v>70544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BF-4EAA-B9CB-C541DFBA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50495728"/>
        <c:axId val="1526569968"/>
      </c:barChart>
      <c:lineChart>
        <c:grouping val="standard"/>
        <c:varyColors val="0"/>
        <c:ser>
          <c:idx val="1"/>
          <c:order val="1"/>
          <c:tx>
            <c:strRef>
              <c:f>Лист1!$L$45</c:f>
              <c:strCache>
                <c:ptCount val="1"/>
                <c:pt idx="0">
                  <c:v>Цена за тонну, US$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Лист1!$M$45:$T$45</c:f>
              <c:numCache>
                <c:formatCode>0.00</c:formatCode>
                <c:ptCount val="8"/>
                <c:pt idx="0">
                  <c:v>0.3419570818099073</c:v>
                </c:pt>
                <c:pt idx="1">
                  <c:v>0.27168348253046315</c:v>
                </c:pt>
                <c:pt idx="2">
                  <c:v>0.28041046927245472</c:v>
                </c:pt>
                <c:pt idx="3">
                  <c:v>0.2870616179963672</c:v>
                </c:pt>
                <c:pt idx="4">
                  <c:v>0.31269209907792445</c:v>
                </c:pt>
                <c:pt idx="5">
                  <c:v>0.28918998407756358</c:v>
                </c:pt>
                <c:pt idx="6">
                  <c:v>0.51804623716756937</c:v>
                </c:pt>
                <c:pt idx="7">
                  <c:v>0.69663453942170961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BF-4EAA-B9CB-C541DFBAE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2375968"/>
        <c:axId val="1329958416"/>
      </c:lineChart>
      <c:catAx>
        <c:axId val="135049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6569968"/>
        <c:crosses val="autoZero"/>
        <c:auto val="1"/>
        <c:lblAlgn val="ctr"/>
        <c:lblOffset val="100"/>
        <c:noMultiLvlLbl val="0"/>
      </c:catAx>
      <c:valAx>
        <c:axId val="152656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0495728"/>
        <c:crosses val="autoZero"/>
        <c:crossBetween val="between"/>
      </c:valAx>
      <c:valAx>
        <c:axId val="1329958416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2375968"/>
        <c:crosses val="max"/>
        <c:crossBetween val="between"/>
      </c:valAx>
      <c:catAx>
        <c:axId val="13423759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29958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797490348671451"/>
          <c:y val="7.6299930422286236E-2"/>
          <c:w val="0.47825474612876184"/>
          <c:h val="0.74529021803329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Лист1!$E$52</c:f>
              <c:strCache>
                <c:ptCount val="1"/>
                <c:pt idx="0">
                  <c:v>С/х площадь, тыс.га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4.5654093567251461E-2"/>
                  <c:y val="0.1137585722613548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6F5-4F29-8067-1BEBB5FEFA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Лист1!$F$51:$M$51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Лист1!$F$52:$M$52</c:f>
              <c:numCache>
                <c:formatCode>0</c:formatCode>
                <c:ptCount val="8"/>
                <c:pt idx="0">
                  <c:v>3607.0839999999998</c:v>
                </c:pt>
                <c:pt idx="1">
                  <c:v>3276.4670000000001</c:v>
                </c:pt>
                <c:pt idx="2">
                  <c:v>2998.5659999999998</c:v>
                </c:pt>
                <c:pt idx="3">
                  <c:v>4423.5969999999998</c:v>
                </c:pt>
                <c:pt idx="4">
                  <c:v>3356.721</c:v>
                </c:pt>
                <c:pt idx="5">
                  <c:v>4976.4809999999998</c:v>
                </c:pt>
                <c:pt idx="6">
                  <c:v>3230.2240000000002</c:v>
                </c:pt>
                <c:pt idx="7">
                  <c:v>3657.0529999999999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F5-4F29-8067-1BEBB5FEFA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84943"/>
        <c:axId val="737186863"/>
      </c:barChart>
      <c:lineChart>
        <c:grouping val="standard"/>
        <c:varyColors val="0"/>
        <c:ser>
          <c:idx val="1"/>
          <c:order val="1"/>
          <c:tx>
            <c:strRef>
              <c:f>Лист1!$E$53</c:f>
              <c:strCache>
                <c:ptCount val="1"/>
                <c:pt idx="0">
                  <c:v>Объем производства, млн тонн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3.6954624781849912E-3"/>
                  <c:y val="-0.11457250587996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F5-4F29-8067-1BEBB5FEFACD}"/>
                </c:ext>
              </c:extLst>
            </c:dLbl>
            <c:dLbl>
              <c:idx val="7"/>
              <c:layout>
                <c:manualLayout>
                  <c:x val="-3.4851162211774714E-2"/>
                  <c:y val="-5.6015996261656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F5-4F29-8067-1BEBB5FEFA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Лист1!$F$51:$M$51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Лист1!$F$53:$M$53</c:f>
              <c:numCache>
                <c:formatCode>0</c:formatCode>
                <c:ptCount val="8"/>
                <c:pt idx="0">
                  <c:v>8189.6327299999994</c:v>
                </c:pt>
                <c:pt idx="1">
                  <c:v>7752.6831400000001</c:v>
                </c:pt>
                <c:pt idx="2">
                  <c:v>8183.9941699999999</c:v>
                </c:pt>
                <c:pt idx="3">
                  <c:v>8514.4364000000005</c:v>
                </c:pt>
                <c:pt idx="4">
                  <c:v>9818.7060700000002</c:v>
                </c:pt>
                <c:pt idx="5">
                  <c:v>8946.2210500000001</c:v>
                </c:pt>
                <c:pt idx="6">
                  <c:v>9115.6627100000005</c:v>
                </c:pt>
                <c:pt idx="7">
                  <c:v>8672.8374399999993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6F5-4F29-8067-1BEBB5FEFA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174863"/>
        <c:axId val="737183023"/>
      </c:lineChart>
      <c:catAx>
        <c:axId val="73718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6863"/>
        <c:crosses val="autoZero"/>
        <c:auto val="1"/>
        <c:lblAlgn val="ctr"/>
        <c:lblOffset val="100"/>
        <c:noMultiLvlLbl val="0"/>
      </c:catAx>
      <c:valAx>
        <c:axId val="73718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4943"/>
        <c:crosses val="autoZero"/>
        <c:crossBetween val="between"/>
      </c:valAx>
      <c:valAx>
        <c:axId val="737183023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74863"/>
        <c:crosses val="max"/>
        <c:crossBetween val="between"/>
      </c:valAx>
      <c:catAx>
        <c:axId val="737174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7183023"/>
        <c:crosses val="autoZero"/>
        <c:auto val="1"/>
        <c:lblAlgn val="ctr"/>
        <c:lblOffset val="100"/>
        <c:noMultiLvlLbl val="0"/>
      </c:catAx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 sz="105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1"/>
          <c:order val="0"/>
          <c:dPt>
            <c:idx val="0"/>
            <c:bubble3D val="0"/>
            <c:spPr>
              <a:solidFill>
                <a:schemeClr val="accent4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1A-48C4-A045-1559AE12BC36}"/>
              </c:ext>
            </c:extLst>
          </c:dPt>
          <c:dPt>
            <c:idx val="1"/>
            <c:bubble3D val="0"/>
            <c:spPr>
              <a:solidFill>
                <a:schemeClr val="accent4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1A-48C4-A045-1559AE12BC36}"/>
              </c:ext>
            </c:extLst>
          </c:dPt>
          <c:dPt>
            <c:idx val="2"/>
            <c:bubble3D val="0"/>
            <c:spPr>
              <a:solidFill>
                <a:schemeClr val="accent4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A1A-48C4-A045-1559AE12BC36}"/>
              </c:ext>
            </c:extLst>
          </c:dPt>
          <c:dPt>
            <c:idx val="3"/>
            <c:bubble3D val="0"/>
            <c:spPr>
              <a:solidFill>
                <a:schemeClr val="accent4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A1A-48C4-A045-1559AE12BC36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A1A-48C4-A045-1559AE12BC36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A1A-48C4-A045-1559AE12BC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Лист1!$F$87:$F$92</c:f>
              <c:strCache>
                <c:ptCount val="6"/>
                <c:pt idx="0">
                  <c:v>Зерновые</c:v>
                </c:pt>
                <c:pt idx="1">
                  <c:v>Корнеплоды</c:v>
                </c:pt>
                <c:pt idx="2">
                  <c:v>Масличные</c:v>
                </c:pt>
                <c:pt idx="3">
                  <c:v>Овощные</c:v>
                </c:pt>
                <c:pt idx="4">
                  <c:v>Плодовые</c:v>
                </c:pt>
                <c:pt idx="5">
                  <c:v>Прочие</c:v>
                </c:pt>
              </c:strCache>
            </c:strRef>
          </c:cat>
          <c:val>
            <c:numRef>
              <c:f>Лист1!$H$87:$H$92</c:f>
              <c:numCache>
                <c:formatCode>0%</c:formatCode>
                <c:ptCount val="6"/>
                <c:pt idx="0">
                  <c:v>0.278959682711025</c:v>
                </c:pt>
                <c:pt idx="1">
                  <c:v>6.0227433873872235E-3</c:v>
                </c:pt>
                <c:pt idx="2">
                  <c:v>0.48657074039524389</c:v>
                </c:pt>
                <c:pt idx="3">
                  <c:v>2.9822621234016109E-2</c:v>
                </c:pt>
                <c:pt idx="4">
                  <c:v>8.0944634932606008E-2</c:v>
                </c:pt>
                <c:pt idx="5">
                  <c:v>0.11767957733972177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A1A-48C4-A045-1559AE12BC36}"/>
            </c:ext>
          </c:extLst>
        </c:ser>
        <c:ser>
          <c:idx val="0"/>
          <c:order val="1"/>
          <c:explosion val="6"/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CA1A-48C4-A045-1559AE12BC36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CA1A-48C4-A045-1559AE12BC36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A1A-48C4-A045-1559AE12BC36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CA1A-48C4-A045-1559AE12BC36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CA1A-48C4-A045-1559AE12BC36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CA1A-48C4-A045-1559AE12BC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Лист1!$F$87:$F$92</c:f>
              <c:strCache>
                <c:ptCount val="6"/>
                <c:pt idx="0">
                  <c:v>Зерновые</c:v>
                </c:pt>
                <c:pt idx="1">
                  <c:v>Корнеплоды</c:v>
                </c:pt>
                <c:pt idx="2">
                  <c:v>Масличные</c:v>
                </c:pt>
                <c:pt idx="3">
                  <c:v>Овощные</c:v>
                </c:pt>
                <c:pt idx="4">
                  <c:v>Плодовые</c:v>
                </c:pt>
                <c:pt idx="5">
                  <c:v>Прочие</c:v>
                </c:pt>
              </c:strCache>
            </c:strRef>
          </c:cat>
          <c:val>
            <c:numRef>
              <c:f>Лист1!$G$87:$G$92</c:f>
              <c:numCache>
                <c:formatCode>General</c:formatCode>
                <c:ptCount val="6"/>
                <c:pt idx="0">
                  <c:v>1044557</c:v>
                </c:pt>
                <c:pt idx="1">
                  <c:v>22552</c:v>
                </c:pt>
                <c:pt idx="2">
                  <c:v>1821951</c:v>
                </c:pt>
                <c:pt idx="3">
                  <c:v>111670</c:v>
                </c:pt>
                <c:pt idx="4">
                  <c:v>303095</c:v>
                </c:pt>
                <c:pt idx="5">
                  <c:v>440648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CA1A-48C4-A045-1559AE12BC3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823565804274461"/>
          <c:y val="7.7415486624226287E-2"/>
          <c:w val="0.20894994375703038"/>
          <c:h val="0.681259563131740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2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4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Лист1!$B$18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Австрия</c:v>
                </c:pt>
                <c:pt idx="1">
                  <c:v>Италия</c:v>
                </c:pt>
                <c:pt idx="2">
                  <c:v>Египет</c:v>
                </c:pt>
                <c:pt idx="3">
                  <c:v>Оман</c:v>
                </c:pt>
                <c:pt idx="4">
                  <c:v>Украина</c:v>
                </c:pt>
                <c:pt idx="5">
                  <c:v>Россия</c:v>
                </c:pt>
              </c:strCache>
              <c:extLst/>
            </c:strRef>
          </c:cat>
          <c:val>
            <c:numRef>
              <c:f>Лист1!$B$18:$B$24</c:f>
              <c:numCache>
                <c:formatCode>General</c:formatCode>
                <c:ptCount val="6"/>
                <c:pt idx="0">
                  <c:v>1325</c:v>
                </c:pt>
                <c:pt idx="1">
                  <c:v>492</c:v>
                </c:pt>
                <c:pt idx="2">
                  <c:v>144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505-4B76-BBA2-BC54CD005E54}"/>
            </c:ext>
          </c:extLst>
        </c:ser>
        <c:ser>
          <c:idx val="1"/>
          <c:order val="1"/>
          <c:tx>
            <c:strRef>
              <c:f>Лист1!$C$18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Австрия</c:v>
                </c:pt>
                <c:pt idx="1">
                  <c:v>Италия</c:v>
                </c:pt>
                <c:pt idx="2">
                  <c:v>Египет</c:v>
                </c:pt>
                <c:pt idx="3">
                  <c:v>Оман</c:v>
                </c:pt>
                <c:pt idx="4">
                  <c:v>Украина</c:v>
                </c:pt>
                <c:pt idx="5">
                  <c:v>Россия</c:v>
                </c:pt>
              </c:strCache>
              <c:extLst/>
            </c:strRef>
          </c:cat>
          <c:val>
            <c:numRef>
              <c:f>Лист1!$C$18:$C$24</c:f>
              <c:numCache>
                <c:formatCode>General</c:formatCode>
                <c:ptCount val="6"/>
                <c:pt idx="0">
                  <c:v>1048</c:v>
                </c:pt>
                <c:pt idx="1">
                  <c:v>528</c:v>
                </c:pt>
                <c:pt idx="2">
                  <c:v>404</c:v>
                </c:pt>
                <c:pt idx="3">
                  <c:v>0</c:v>
                </c:pt>
                <c:pt idx="4">
                  <c:v>0</c:v>
                </c:pt>
                <c:pt idx="5">
                  <c:v>528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505-4B76-BBA2-BC54CD005E54}"/>
            </c:ext>
          </c:extLst>
        </c:ser>
        <c:ser>
          <c:idx val="2"/>
          <c:order val="2"/>
          <c:tx>
            <c:strRef>
              <c:f>Лист1!$D$18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Австрия</c:v>
                </c:pt>
                <c:pt idx="1">
                  <c:v>Италия</c:v>
                </c:pt>
                <c:pt idx="2">
                  <c:v>Египет</c:v>
                </c:pt>
                <c:pt idx="3">
                  <c:v>Оман</c:v>
                </c:pt>
                <c:pt idx="4">
                  <c:v>Украина</c:v>
                </c:pt>
                <c:pt idx="5">
                  <c:v>Россия</c:v>
                </c:pt>
              </c:strCache>
              <c:extLst/>
            </c:strRef>
          </c:cat>
          <c:val>
            <c:numRef>
              <c:f>Лист1!$D$18:$D$24</c:f>
              <c:numCache>
                <c:formatCode>General</c:formatCode>
                <c:ptCount val="6"/>
                <c:pt idx="0">
                  <c:v>800</c:v>
                </c:pt>
                <c:pt idx="1">
                  <c:v>417</c:v>
                </c:pt>
                <c:pt idx="2">
                  <c:v>548</c:v>
                </c:pt>
                <c:pt idx="3">
                  <c:v>220</c:v>
                </c:pt>
                <c:pt idx="4">
                  <c:v>0</c:v>
                </c:pt>
                <c:pt idx="5">
                  <c:v>220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F505-4B76-BBA2-BC54CD005E54}"/>
            </c:ext>
          </c:extLst>
        </c:ser>
        <c:ser>
          <c:idx val="3"/>
          <c:order val="3"/>
          <c:tx>
            <c:strRef>
              <c:f>Лист1!$E$18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Австрия</c:v>
                </c:pt>
                <c:pt idx="1">
                  <c:v>Италия</c:v>
                </c:pt>
                <c:pt idx="2">
                  <c:v>Египет</c:v>
                </c:pt>
                <c:pt idx="3">
                  <c:v>Оман</c:v>
                </c:pt>
                <c:pt idx="4">
                  <c:v>Украина</c:v>
                </c:pt>
                <c:pt idx="5">
                  <c:v>Россия</c:v>
                </c:pt>
              </c:strCache>
              <c:extLst/>
            </c:strRef>
          </c:cat>
          <c:val>
            <c:numRef>
              <c:f>Лист1!$E$18:$E$24</c:f>
              <c:numCache>
                <c:formatCode>General</c:formatCode>
                <c:ptCount val="6"/>
                <c:pt idx="0">
                  <c:v>972</c:v>
                </c:pt>
                <c:pt idx="1">
                  <c:v>160</c:v>
                </c:pt>
                <c:pt idx="2">
                  <c:v>645</c:v>
                </c:pt>
                <c:pt idx="3">
                  <c:v>110</c:v>
                </c:pt>
                <c:pt idx="4">
                  <c:v>305</c:v>
                </c:pt>
                <c:pt idx="5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F505-4B76-BBA2-BC54CD005E54}"/>
            </c:ext>
          </c:extLst>
        </c:ser>
        <c:ser>
          <c:idx val="4"/>
          <c:order val="4"/>
          <c:tx>
            <c:strRef>
              <c:f>Лист1!$F$18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Лист1!$A$18:$A$24</c:f>
              <c:strCache>
                <c:ptCount val="6"/>
                <c:pt idx="0">
                  <c:v>Австрия</c:v>
                </c:pt>
                <c:pt idx="1">
                  <c:v>Италия</c:v>
                </c:pt>
                <c:pt idx="2">
                  <c:v>Египет</c:v>
                </c:pt>
                <c:pt idx="3">
                  <c:v>Оман</c:v>
                </c:pt>
                <c:pt idx="4">
                  <c:v>Украина</c:v>
                </c:pt>
                <c:pt idx="5">
                  <c:v>Россия</c:v>
                </c:pt>
              </c:strCache>
              <c:extLst/>
            </c:strRef>
          </c:cat>
          <c:val>
            <c:numRef>
              <c:f>Лист1!$F$18:$F$24</c:f>
              <c:numCache>
                <c:formatCode>General</c:formatCode>
                <c:ptCount val="6"/>
                <c:pt idx="0">
                  <c:v>475</c:v>
                </c:pt>
                <c:pt idx="1">
                  <c:v>462</c:v>
                </c:pt>
                <c:pt idx="2">
                  <c:v>343</c:v>
                </c:pt>
                <c:pt idx="3">
                  <c:v>330</c:v>
                </c:pt>
                <c:pt idx="4">
                  <c:v>256</c:v>
                </c:pt>
                <c:pt idx="5">
                  <c:v>135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F505-4B76-BBA2-BC54CD005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0673120"/>
        <c:axId val="760673600"/>
      </c:barChart>
      <c:catAx>
        <c:axId val="76067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600"/>
        <c:crosses val="autoZero"/>
        <c:auto val="1"/>
        <c:lblAlgn val="ctr"/>
        <c:lblOffset val="100"/>
        <c:noMultiLvlLbl val="0"/>
      </c:catAx>
      <c:valAx>
        <c:axId val="76067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6067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'Южная Африка'!$L$73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93598508097621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B2-402A-A7CD-F6F9057AF0D5}"/>
                </c:ext>
              </c:extLst>
            </c:dLbl>
            <c:dLbl>
              <c:idx val="1"/>
              <c:layout>
                <c:manualLayout>
                  <c:x val="-1.3290656720650834E-2"/>
                  <c:y val="2.89235212254144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B2-402A-A7CD-F6F9057AF0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6">
                        <a:lumMod val="50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'Южная Африка'!$K$74:$K$78</c:f>
              <c:strCache>
                <c:ptCount val="5"/>
                <c:pt idx="0">
                  <c:v>Катар</c:v>
                </c:pt>
                <c:pt idx="1">
                  <c:v>Саудовская Аравия</c:v>
                </c:pt>
                <c:pt idx="2">
                  <c:v>Оман</c:v>
                </c:pt>
                <c:pt idx="3">
                  <c:v>Российская Федерация</c:v>
                </c:pt>
                <c:pt idx="4">
                  <c:v>Бахрейн</c:v>
                </c:pt>
              </c:strCache>
            </c:strRef>
          </c:cat>
          <c:val>
            <c:numRef>
              <c:f>'Южная Африка'!$L$74:$L$78</c:f>
              <c:numCache>
                <c:formatCode>0</c:formatCode>
                <c:ptCount val="5"/>
                <c:pt idx="0">
                  <c:v>230.79300000000001</c:v>
                </c:pt>
                <c:pt idx="1">
                  <c:v>184.44399999999999</c:v>
                </c:pt>
                <c:pt idx="2">
                  <c:v>21.957000000000001</c:v>
                </c:pt>
                <c:pt idx="3">
                  <c:v>27.84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B2-402A-A7CD-F6F9057AF0D5}"/>
            </c:ext>
          </c:extLst>
        </c:ser>
        <c:ser>
          <c:idx val="1"/>
          <c:order val="1"/>
          <c:tx>
            <c:strRef>
              <c:f>'Южная Африка'!$M$73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'Южная Африка'!$K$74:$K$78</c:f>
              <c:strCache>
                <c:ptCount val="5"/>
                <c:pt idx="0">
                  <c:v>Катар</c:v>
                </c:pt>
                <c:pt idx="1">
                  <c:v>Саудовская Аравия</c:v>
                </c:pt>
                <c:pt idx="2">
                  <c:v>Оман</c:v>
                </c:pt>
                <c:pt idx="3">
                  <c:v>Российская Федерация</c:v>
                </c:pt>
                <c:pt idx="4">
                  <c:v>Бахрейн</c:v>
                </c:pt>
              </c:strCache>
            </c:strRef>
          </c:cat>
          <c:val>
            <c:numRef>
              <c:f>'Южная Африка'!$M$74:$M$78</c:f>
              <c:numCache>
                <c:formatCode>0</c:formatCode>
                <c:ptCount val="5"/>
                <c:pt idx="0">
                  <c:v>296.08600000000001</c:v>
                </c:pt>
                <c:pt idx="1">
                  <c:v>385.94600000000003</c:v>
                </c:pt>
                <c:pt idx="2">
                  <c:v>0</c:v>
                </c:pt>
                <c:pt idx="3">
                  <c:v>16.908000000000001</c:v>
                </c:pt>
                <c:pt idx="4">
                  <c:v>27.498999999999999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B2-402A-A7CD-F6F9057AF0D5}"/>
            </c:ext>
          </c:extLst>
        </c:ser>
        <c:ser>
          <c:idx val="2"/>
          <c:order val="2"/>
          <c:tx>
            <c:strRef>
              <c:f>'Южная Африка'!$N$73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'Южная Африка'!$K$74:$K$78</c:f>
              <c:strCache>
                <c:ptCount val="5"/>
                <c:pt idx="0">
                  <c:v>Катар</c:v>
                </c:pt>
                <c:pt idx="1">
                  <c:v>Саудовская Аравия</c:v>
                </c:pt>
                <c:pt idx="2">
                  <c:v>Оман</c:v>
                </c:pt>
                <c:pt idx="3">
                  <c:v>Российская Федерация</c:v>
                </c:pt>
                <c:pt idx="4">
                  <c:v>Бахрейн</c:v>
                </c:pt>
              </c:strCache>
            </c:strRef>
          </c:cat>
          <c:val>
            <c:numRef>
              <c:f>'Южная Африка'!$N$74:$N$78</c:f>
              <c:numCache>
                <c:formatCode>0</c:formatCode>
                <c:ptCount val="5"/>
                <c:pt idx="0">
                  <c:v>148.40199999999999</c:v>
                </c:pt>
                <c:pt idx="1">
                  <c:v>406.64299999999997</c:v>
                </c:pt>
                <c:pt idx="2">
                  <c:v>107.265</c:v>
                </c:pt>
                <c:pt idx="3">
                  <c:v>31.106999999999999</c:v>
                </c:pt>
                <c:pt idx="4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B2-402A-A7CD-F6F9057AF0D5}"/>
            </c:ext>
          </c:extLst>
        </c:ser>
        <c:ser>
          <c:idx val="3"/>
          <c:order val="3"/>
          <c:tx>
            <c:strRef>
              <c:f>'Южная Африка'!$O$73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'Южная Африка'!$K$74:$K$78</c:f>
              <c:strCache>
                <c:ptCount val="5"/>
                <c:pt idx="0">
                  <c:v>Катар</c:v>
                </c:pt>
                <c:pt idx="1">
                  <c:v>Саудовская Аравия</c:v>
                </c:pt>
                <c:pt idx="2">
                  <c:v>Оман</c:v>
                </c:pt>
                <c:pt idx="3">
                  <c:v>Российская Федерация</c:v>
                </c:pt>
                <c:pt idx="4">
                  <c:v>Бахрейн</c:v>
                </c:pt>
              </c:strCache>
            </c:strRef>
          </c:cat>
          <c:val>
            <c:numRef>
              <c:f>'Южная Африка'!$O$74:$O$78</c:f>
              <c:numCache>
                <c:formatCode>0</c:formatCode>
                <c:ptCount val="5"/>
                <c:pt idx="0">
                  <c:v>306.14999999999998</c:v>
                </c:pt>
                <c:pt idx="1">
                  <c:v>265.541</c:v>
                </c:pt>
                <c:pt idx="2">
                  <c:v>178.18700000000001</c:v>
                </c:pt>
                <c:pt idx="3">
                  <c:v>43.078000000000003</c:v>
                </c:pt>
                <c:pt idx="4">
                  <c:v>42.899000000000001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B2-402A-A7CD-F6F9057AF0D5}"/>
            </c:ext>
          </c:extLst>
        </c:ser>
        <c:ser>
          <c:idx val="4"/>
          <c:order val="4"/>
          <c:tx>
            <c:strRef>
              <c:f>'Южная Африка'!$P$73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accent6">
                        <a:lumMod val="50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'Южная Африка'!$K$74:$K$78</c:f>
              <c:strCache>
                <c:ptCount val="5"/>
                <c:pt idx="0">
                  <c:v>Катар</c:v>
                </c:pt>
                <c:pt idx="1">
                  <c:v>Саудовская Аравия</c:v>
                </c:pt>
                <c:pt idx="2">
                  <c:v>Оман</c:v>
                </c:pt>
                <c:pt idx="3">
                  <c:v>Российская Федерация</c:v>
                </c:pt>
                <c:pt idx="4">
                  <c:v>Бахрейн</c:v>
                </c:pt>
              </c:strCache>
            </c:strRef>
          </c:cat>
          <c:val>
            <c:numRef>
              <c:f>'Южная Африка'!$P$74:$P$78</c:f>
              <c:numCache>
                <c:formatCode>0</c:formatCode>
                <c:ptCount val="5"/>
                <c:pt idx="0">
                  <c:v>269.709</c:v>
                </c:pt>
                <c:pt idx="1">
                  <c:v>248.48500000000001</c:v>
                </c:pt>
                <c:pt idx="2">
                  <c:v>228.708</c:v>
                </c:pt>
                <c:pt idx="3">
                  <c:v>68.216999999999999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B2-402A-A7CD-F6F9057AF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63823"/>
        <c:axId val="737159503"/>
      </c:barChart>
      <c:catAx>
        <c:axId val="737163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59503"/>
        <c:crosses val="autoZero"/>
        <c:auto val="1"/>
        <c:lblAlgn val="ctr"/>
        <c:lblOffset val="100"/>
        <c:noMultiLvlLbl val="0"/>
      </c:catAx>
      <c:valAx>
        <c:axId val="737159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63823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Лист1!$L$44</c:f>
              <c:strCache>
                <c:ptCount val="1"/>
                <c:pt idx="0">
                  <c:v>Объем, тыс.тонн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Лист1!$M$44:$T$44</c:f>
              <c:numCache>
                <c:formatCode>General</c:formatCode>
                <c:ptCount val="8"/>
                <c:pt idx="0">
                  <c:v>3013</c:v>
                </c:pt>
                <c:pt idx="1">
                  <c:v>3726</c:v>
                </c:pt>
                <c:pt idx="2">
                  <c:v>2720</c:v>
                </c:pt>
                <c:pt idx="3">
                  <c:v>3795</c:v>
                </c:pt>
                <c:pt idx="4">
                  <c:v>2021</c:v>
                </c:pt>
                <c:pt idx="5">
                  <c:v>3085</c:v>
                </c:pt>
                <c:pt idx="6">
                  <c:v>3279</c:v>
                </c:pt>
                <c:pt idx="7">
                  <c:v>2223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B7-4494-9C34-5DE8C6F9A8C4}"/>
            </c:ext>
          </c:extLst>
        </c:ser>
        <c:ser>
          <c:idx val="2"/>
          <c:order val="2"/>
          <c:tx>
            <c:strRef>
              <c:f>Лист1!$L$46</c:f>
              <c:strCache>
                <c:ptCount val="1"/>
                <c:pt idx="0">
                  <c:v>Стоимость импорта, млн US$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Лист1!$M$46:$T$46</c:f>
              <c:numCache>
                <c:formatCode>General</c:formatCode>
                <c:ptCount val="8"/>
                <c:pt idx="0">
                  <c:v>1417</c:v>
                </c:pt>
                <c:pt idx="1">
                  <c:v>1612</c:v>
                </c:pt>
                <c:pt idx="2">
                  <c:v>1116</c:v>
                </c:pt>
                <c:pt idx="3">
                  <c:v>1753</c:v>
                </c:pt>
                <c:pt idx="4">
                  <c:v>969</c:v>
                </c:pt>
                <c:pt idx="5">
                  <c:v>1308</c:v>
                </c:pt>
                <c:pt idx="6">
                  <c:v>1856</c:v>
                </c:pt>
                <c:pt idx="7">
                  <c:v>2433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B7-4494-9C34-5DE8C6F9A8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50495728"/>
        <c:axId val="1526569968"/>
      </c:barChart>
      <c:lineChart>
        <c:grouping val="standard"/>
        <c:varyColors val="0"/>
        <c:ser>
          <c:idx val="1"/>
          <c:order val="1"/>
          <c:tx>
            <c:strRef>
              <c:f>Лист1!$L$45</c:f>
              <c:strCache>
                <c:ptCount val="1"/>
                <c:pt idx="0">
                  <c:v>Цена за тонну, US$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Лист1!$M$43:$T$43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Лист1!$M$45:$T$45</c:f>
              <c:numCache>
                <c:formatCode>0.00</c:formatCode>
                <c:ptCount val="8"/>
                <c:pt idx="0">
                  <c:v>0.47029538665781612</c:v>
                </c:pt>
                <c:pt idx="1">
                  <c:v>0.43263553408480943</c:v>
                </c:pt>
                <c:pt idx="2">
                  <c:v>0.41029411764705881</c:v>
                </c:pt>
                <c:pt idx="3">
                  <c:v>0.46192358366271408</c:v>
                </c:pt>
                <c:pt idx="4">
                  <c:v>0.47946561108362196</c:v>
                </c:pt>
                <c:pt idx="5">
                  <c:v>0.42398703403565641</c:v>
                </c:pt>
                <c:pt idx="6">
                  <c:v>0.56602622750838671</c:v>
                </c:pt>
                <c:pt idx="7">
                  <c:v>1.0944669365721997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2B7-4494-9C34-5DE8C6F9A8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2375968"/>
        <c:axId val="1329958416"/>
      </c:lineChart>
      <c:catAx>
        <c:axId val="135049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6569968"/>
        <c:crosses val="autoZero"/>
        <c:auto val="1"/>
        <c:lblAlgn val="ctr"/>
        <c:lblOffset val="100"/>
        <c:noMultiLvlLbl val="0"/>
      </c:catAx>
      <c:valAx>
        <c:axId val="152656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0495728"/>
        <c:crosses val="autoZero"/>
        <c:crossBetween val="between"/>
      </c:valAx>
      <c:valAx>
        <c:axId val="1329958416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2375968"/>
        <c:crosses val="max"/>
        <c:crossBetween val="between"/>
      </c:valAx>
      <c:catAx>
        <c:axId val="13423759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29958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80-477D-901B-B0FC76FC86A1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B80-477D-901B-B0FC76FC86A1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B80-477D-901B-B0FC76FC86A1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B80-477D-901B-B0FC76FC86A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Эфиопия!$H$13:$H$16</c:f>
              <c:strCache>
                <c:ptCount val="4"/>
                <c:pt idx="0">
                  <c:v>Зерновые </c:v>
                </c:pt>
                <c:pt idx="1">
                  <c:v>Масличные </c:v>
                </c:pt>
                <c:pt idx="2">
                  <c:v>Бобовые</c:v>
                </c:pt>
                <c:pt idx="3">
                  <c:v>Прочие</c:v>
                </c:pt>
              </c:strCache>
            </c:strRef>
          </c:cat>
          <c:val>
            <c:numRef>
              <c:f>Эфиопия!$I$13:$I$16</c:f>
              <c:numCache>
                <c:formatCode>0.0%</c:formatCode>
                <c:ptCount val="4"/>
                <c:pt idx="0">
                  <c:v>0.709487507428463</c:v>
                </c:pt>
                <c:pt idx="1">
                  <c:v>0.10867092586236464</c:v>
                </c:pt>
                <c:pt idx="2">
                  <c:v>0.10531621573088874</c:v>
                </c:pt>
                <c:pt idx="3">
                  <c:v>8.9293277598080326E-2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B80-477D-901B-B0FC76FC86A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584295713035858"/>
          <c:y val="5.6711869349664615E-2"/>
          <c:w val="0.30749037620297465"/>
          <c:h val="0.785091762165753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462904499389974E-2"/>
          <c:y val="7.6300122438788129E-2"/>
          <c:w val="0.57771085300965141"/>
          <c:h val="0.74529021803329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Эфиопия!$A$29</c:f>
              <c:strCache>
                <c:ptCount val="1"/>
                <c:pt idx="0">
                  <c:v>С/х площадь, тыс. га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3.8227166957533316E-2"/>
                  <c:y val="5.091083163845651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BC7-40EE-B265-BE760BACD0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Эфиопия!$B$28:$I$28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Эфиопия!$B$29:$I$29</c:f>
              <c:numCache>
                <c:formatCode>0.0</c:formatCode>
                <c:ptCount val="8"/>
                <c:pt idx="0">
                  <c:v>16187.589</c:v>
                </c:pt>
                <c:pt idx="1">
                  <c:v>16260.624</c:v>
                </c:pt>
                <c:pt idx="2">
                  <c:v>16306.243</c:v>
                </c:pt>
                <c:pt idx="3">
                  <c:v>14918.4</c:v>
                </c:pt>
                <c:pt idx="4">
                  <c:v>15082.531000000001</c:v>
                </c:pt>
                <c:pt idx="5">
                  <c:v>15317.004999999999</c:v>
                </c:pt>
                <c:pt idx="6">
                  <c:v>14999.4</c:v>
                </c:pt>
                <c:pt idx="7">
                  <c:v>15837.732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C7-40EE-B265-BE760BACD0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84943"/>
        <c:axId val="737186863"/>
      </c:barChart>
      <c:lineChart>
        <c:grouping val="standard"/>
        <c:varyColors val="0"/>
        <c:ser>
          <c:idx val="1"/>
          <c:order val="1"/>
          <c:tx>
            <c:strRef>
              <c:f>Эфиопия!$A$30</c:f>
              <c:strCache>
                <c:ptCount val="1"/>
                <c:pt idx="0">
                  <c:v>Объём производства, млн тонн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3.6954624781849912E-3"/>
                  <c:y val="-0.11457250587996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BC7-40EE-B265-BE760BACD02D}"/>
                </c:ext>
              </c:extLst>
            </c:dLbl>
            <c:dLbl>
              <c:idx val="7"/>
              <c:layout>
                <c:manualLayout>
                  <c:x val="-3.4851162211774714E-2"/>
                  <c:y val="-5.6015996261656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accent2"/>
                      </a:solidFill>
                      <a:latin typeface="Segoe UI Semilight" panose="020B0402040204020203" pitchFamily="34" charset="0"/>
                      <a:ea typeface="+mn-ea"/>
                      <a:cs typeface="Segoe UI Semilight" panose="020B0402040204020203" pitchFamily="34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C7-40EE-B265-BE760BACD0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Эфиопия!$B$28:$I$28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Эфиопия!$B$30:$I$30</c:f>
              <c:numCache>
                <c:formatCode>0.0</c:formatCode>
                <c:ptCount val="8"/>
                <c:pt idx="0">
                  <c:v>37.953585909999994</c:v>
                </c:pt>
                <c:pt idx="1">
                  <c:v>39.106947810000008</c:v>
                </c:pt>
                <c:pt idx="2">
                  <c:v>40.985061080000001</c:v>
                </c:pt>
                <c:pt idx="3">
                  <c:v>40.392172829999993</c:v>
                </c:pt>
                <c:pt idx="4">
                  <c:v>41.968278429999998</c:v>
                </c:pt>
                <c:pt idx="5">
                  <c:v>44.026593509999998</c:v>
                </c:pt>
                <c:pt idx="6">
                  <c:v>42.7980345</c:v>
                </c:pt>
                <c:pt idx="7">
                  <c:v>43.712412209999997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BC7-40EE-B265-BE760BACD0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174863"/>
        <c:axId val="737183023"/>
      </c:lineChart>
      <c:catAx>
        <c:axId val="73718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6863"/>
        <c:crosses val="autoZero"/>
        <c:auto val="1"/>
        <c:lblAlgn val="ctr"/>
        <c:lblOffset val="100"/>
        <c:noMultiLvlLbl val="0"/>
      </c:catAx>
      <c:valAx>
        <c:axId val="73718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84943"/>
        <c:crosses val="autoZero"/>
        <c:crossBetween val="between"/>
      </c:valAx>
      <c:valAx>
        <c:axId val="737183023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74863"/>
        <c:crosses val="max"/>
        <c:crossBetween val="between"/>
      </c:valAx>
      <c:catAx>
        <c:axId val="737174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7183023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75555584642233853"/>
          <c:y val="1.7143182993674351E-2"/>
          <c:w val="0.18719300363109689"/>
          <c:h val="0.870139676484833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 sz="105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Эфиопия!$A$36</c:f>
              <c:strCache>
                <c:ptCount val="1"/>
                <c:pt idx="0">
                  <c:v>Объем, тыс. тонн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DCD-4AB0-BAE8-B0DE53FCE7BD}"/>
                </c:ext>
              </c:extLst>
            </c:dLbl>
            <c:dLbl>
              <c:idx val="7"/>
              <c:layout>
                <c:manualLayout>
                  <c:x val="-2.5870370370370543E-2"/>
                  <c:y val="-2.34667829535071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CD-4AB0-BAE8-B0DE53FCE7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Эфиопия!$B$35:$I$35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Эфиопия!$B$36:$I$36</c:f>
              <c:numCache>
                <c:formatCode>0.0</c:formatCode>
                <c:ptCount val="8"/>
                <c:pt idx="0">
                  <c:v>270.04599999999999</c:v>
                </c:pt>
                <c:pt idx="1">
                  <c:v>279.56400000000002</c:v>
                </c:pt>
                <c:pt idx="2">
                  <c:v>252.62899999999999</c:v>
                </c:pt>
                <c:pt idx="3">
                  <c:v>491.13499999999999</c:v>
                </c:pt>
                <c:pt idx="4">
                  <c:v>542.45600000000002</c:v>
                </c:pt>
                <c:pt idx="5">
                  <c:v>578.88900000000001</c:v>
                </c:pt>
                <c:pt idx="6">
                  <c:v>531.05200000000002</c:v>
                </c:pt>
                <c:pt idx="7">
                  <c:v>501.85300000000001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CD-4AB0-BAE8-B0DE53FCE7BD}"/>
            </c:ext>
          </c:extLst>
        </c:ser>
        <c:ser>
          <c:idx val="1"/>
          <c:order val="1"/>
          <c:tx>
            <c:strRef>
              <c:f>Эфиопия!$A$37</c:f>
              <c:strCache>
                <c:ptCount val="1"/>
                <c:pt idx="0">
                  <c:v>Стоимость импорта, млн US$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68601177029828E-2"/>
                  <c:y val="-5.128770504481212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CD-4AB0-BAE8-B0DE53FCE7BD}"/>
                </c:ext>
              </c:extLst>
            </c:dLbl>
            <c:dLbl>
              <c:idx val="7"/>
              <c:layout>
                <c:manualLayout>
                  <c:x val="3.9937592592592594E-2"/>
                  <c:y val="5.866695738376755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CD-4AB0-BAE8-B0DE53FCE7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accent2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Эфиопия!$B$35:$I$35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Эфиопия!$B$37:$I$37</c:f>
              <c:numCache>
                <c:formatCode>0.0</c:formatCode>
                <c:ptCount val="8"/>
                <c:pt idx="0">
                  <c:v>114.42400000000001</c:v>
                </c:pt>
                <c:pt idx="1">
                  <c:v>93.606999999999999</c:v>
                </c:pt>
                <c:pt idx="2">
                  <c:v>68.114000000000004</c:v>
                </c:pt>
                <c:pt idx="3">
                  <c:v>169.154</c:v>
                </c:pt>
                <c:pt idx="4">
                  <c:v>201.92699999999999</c:v>
                </c:pt>
                <c:pt idx="5">
                  <c:v>184.10300000000001</c:v>
                </c:pt>
                <c:pt idx="6">
                  <c:v>200.12700000000001</c:v>
                </c:pt>
                <c:pt idx="7">
                  <c:v>515.31700000000001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CD-4AB0-BAE8-B0DE53FCE7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3261343"/>
        <c:axId val="733250783"/>
      </c:barChart>
      <c:lineChart>
        <c:grouping val="standard"/>
        <c:varyColors val="0"/>
        <c:ser>
          <c:idx val="2"/>
          <c:order val="2"/>
          <c:tx>
            <c:strRef>
              <c:f>Эфиопия!$A$38</c:f>
              <c:strCache>
                <c:ptCount val="1"/>
                <c:pt idx="0">
                  <c:v>Цена за тонну, US$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7"/>
              <c:layout>
                <c:manualLayout>
                  <c:x val="-3.0574074074074073E-2"/>
                  <c:y val="-8.8000436075651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DCD-4AB0-BAE8-B0DE53FCE7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accent3">
                        <a:lumMod val="7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Эфиопия!$B$35:$I$35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Эфиопия!$B$38:$I$38</c:f>
              <c:numCache>
                <c:formatCode>0.0</c:formatCode>
                <c:ptCount val="8"/>
                <c:pt idx="0">
                  <c:v>423.72040319056759</c:v>
                </c:pt>
                <c:pt idx="1">
                  <c:v>334.832095691863</c:v>
                </c:pt>
                <c:pt idx="2">
                  <c:v>269.62066904432987</c:v>
                </c:pt>
                <c:pt idx="3">
                  <c:v>344.41446852698346</c:v>
                </c:pt>
                <c:pt idx="4">
                  <c:v>372.24585957202055</c:v>
                </c:pt>
                <c:pt idx="5">
                  <c:v>318.02815392933707</c:v>
                </c:pt>
                <c:pt idx="6">
                  <c:v>376.85010130834644</c:v>
                </c:pt>
                <c:pt idx="7">
                  <c:v>1026.828573307323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DCD-4AB0-BAE8-B0DE53FCE7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3276703"/>
        <c:axId val="733274303"/>
      </c:lineChart>
      <c:catAx>
        <c:axId val="733261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50783"/>
        <c:crosses val="autoZero"/>
        <c:auto val="1"/>
        <c:lblAlgn val="ctr"/>
        <c:lblOffset val="100"/>
        <c:noMultiLvlLbl val="0"/>
      </c:catAx>
      <c:valAx>
        <c:axId val="733250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61343"/>
        <c:crosses val="autoZero"/>
        <c:crossBetween val="between"/>
      </c:valAx>
      <c:valAx>
        <c:axId val="733274303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3276703"/>
        <c:crosses val="max"/>
        <c:crossBetween val="between"/>
      </c:valAx>
      <c:catAx>
        <c:axId val="7332767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33274303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txPr>
    <a:bodyPr/>
    <a:lstStyle/>
    <a:p>
      <a:pPr>
        <a:defRPr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Эфиопия!$B$47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5">
                <a:tint val="46000"/>
              </a:schemeClr>
            </a:solidFill>
            <a:ln>
              <a:noFill/>
            </a:ln>
            <a:effectLst/>
          </c:spPr>
          <c:invertIfNegative val="0"/>
          <c:cat>
            <c:strRef>
              <c:f>Эфиопия!$A$48:$A$52</c:f>
              <c:strCache>
                <c:ptCount val="5"/>
                <c:pt idx="0">
                  <c:v>Египет</c:v>
                </c:pt>
                <c:pt idx="1">
                  <c:v>ОАЭ</c:v>
                </c:pt>
                <c:pt idx="2">
                  <c:v>Китай</c:v>
                </c:pt>
                <c:pt idx="3">
                  <c:v>Саудовская Аравия</c:v>
                </c:pt>
                <c:pt idx="4">
                  <c:v>Марокко</c:v>
                </c:pt>
              </c:strCache>
            </c:strRef>
          </c:cat>
          <c:val>
            <c:numRef>
              <c:f>Эфиопия!$B$48:$B$52</c:f>
              <c:numCache>
                <c:formatCode>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220.03399999999999</c:v>
                </c:pt>
                <c:pt idx="3">
                  <c:v>50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A9-4A1A-8182-3D2D7E48E07B}"/>
            </c:ext>
          </c:extLst>
        </c:ser>
        <c:ser>
          <c:idx val="1"/>
          <c:order val="1"/>
          <c:tx>
            <c:strRef>
              <c:f>Эфиопия!$C$47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5">
                <a:tint val="62000"/>
              </a:schemeClr>
            </a:solidFill>
            <a:ln>
              <a:noFill/>
            </a:ln>
            <a:effectLst/>
          </c:spPr>
          <c:invertIfNegative val="0"/>
          <c:cat>
            <c:strRef>
              <c:f>Эфиопия!$A$48:$A$52</c:f>
              <c:strCache>
                <c:ptCount val="5"/>
                <c:pt idx="0">
                  <c:v>Египет</c:v>
                </c:pt>
                <c:pt idx="1">
                  <c:v>ОАЭ</c:v>
                </c:pt>
                <c:pt idx="2">
                  <c:v>Китай</c:v>
                </c:pt>
                <c:pt idx="3">
                  <c:v>Саудовская Аравия</c:v>
                </c:pt>
                <c:pt idx="4">
                  <c:v>Марокко</c:v>
                </c:pt>
              </c:strCache>
            </c:strRef>
          </c:cat>
          <c:val>
            <c:numRef>
              <c:f>Эфиопия!$C$48:$C$52</c:f>
              <c:numCache>
                <c:formatCode>0</c:formatCode>
                <c:ptCount val="5"/>
                <c:pt idx="0">
                  <c:v>0</c:v>
                </c:pt>
                <c:pt idx="1">
                  <c:v>50</c:v>
                </c:pt>
                <c:pt idx="2">
                  <c:v>132.07900000000001</c:v>
                </c:pt>
                <c:pt idx="3">
                  <c:v>0</c:v>
                </c:pt>
                <c:pt idx="4">
                  <c:v>48.478000000000002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A9-4A1A-8182-3D2D7E48E07B}"/>
            </c:ext>
          </c:extLst>
        </c:ser>
        <c:ser>
          <c:idx val="2"/>
          <c:order val="2"/>
          <c:tx>
            <c:strRef>
              <c:f>Эфиопия!$D$47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Эфиопия!$A$48:$A$52</c:f>
              <c:strCache>
                <c:ptCount val="5"/>
                <c:pt idx="0">
                  <c:v>Египет</c:v>
                </c:pt>
                <c:pt idx="1">
                  <c:v>ОАЭ</c:v>
                </c:pt>
                <c:pt idx="2">
                  <c:v>Китай</c:v>
                </c:pt>
                <c:pt idx="3">
                  <c:v>Саудовская Аравия</c:v>
                </c:pt>
                <c:pt idx="4">
                  <c:v>Марокко</c:v>
                </c:pt>
              </c:strCache>
            </c:strRef>
          </c:cat>
          <c:val>
            <c:numRef>
              <c:f>Эфиопия!$D$48:$D$52</c:f>
              <c:numCache>
                <c:formatCode>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145.12</c:v>
                </c:pt>
                <c:pt idx="3">
                  <c:v>96.533000000000001</c:v>
                </c:pt>
                <c:pt idx="4">
                  <c:v>1.5880000000000001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A9-4A1A-8182-3D2D7E48E07B}"/>
            </c:ext>
          </c:extLst>
        </c:ser>
        <c:ser>
          <c:idx val="3"/>
          <c:order val="3"/>
          <c:tx>
            <c:strRef>
              <c:f>Эфиопия!$E$47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5">
                <a:tint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Эфиопия!$A$48:$A$52</c:f>
              <c:strCache>
                <c:ptCount val="5"/>
                <c:pt idx="0">
                  <c:v>Египет</c:v>
                </c:pt>
                <c:pt idx="1">
                  <c:v>ОАЭ</c:v>
                </c:pt>
                <c:pt idx="2">
                  <c:v>Китай</c:v>
                </c:pt>
                <c:pt idx="3">
                  <c:v>Саудовская Аравия</c:v>
                </c:pt>
                <c:pt idx="4">
                  <c:v>Марокко</c:v>
                </c:pt>
              </c:strCache>
            </c:strRef>
          </c:cat>
          <c:val>
            <c:numRef>
              <c:f>Эфиопия!$E$48:$E$52</c:f>
              <c:numCache>
                <c:formatCode>0</c:formatCode>
                <c:ptCount val="5"/>
                <c:pt idx="0">
                  <c:v>201.36199999999999</c:v>
                </c:pt>
                <c:pt idx="1">
                  <c:v>143.27699999999999</c:v>
                </c:pt>
                <c:pt idx="2">
                  <c:v>0.11899999999999999</c:v>
                </c:pt>
                <c:pt idx="3">
                  <c:v>48.26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DA9-4A1A-8182-3D2D7E48E07B}"/>
            </c:ext>
          </c:extLst>
        </c:ser>
        <c:ser>
          <c:idx val="4"/>
          <c:order val="4"/>
          <c:tx>
            <c:strRef>
              <c:f>Эфиопия!$F$47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5">
                <a:shade val="92000"/>
              </a:schemeClr>
            </a:solidFill>
            <a:ln>
              <a:noFill/>
            </a:ln>
            <a:effectLst/>
          </c:spPr>
          <c:invertIfNegative val="0"/>
          <c:cat>
            <c:strRef>
              <c:f>Эфиопия!$A$48:$A$52</c:f>
              <c:strCache>
                <c:ptCount val="5"/>
                <c:pt idx="0">
                  <c:v>Египет</c:v>
                </c:pt>
                <c:pt idx="1">
                  <c:v>ОАЭ</c:v>
                </c:pt>
                <c:pt idx="2">
                  <c:v>Китай</c:v>
                </c:pt>
                <c:pt idx="3">
                  <c:v>Саудовская Аравия</c:v>
                </c:pt>
                <c:pt idx="4">
                  <c:v>Марокко</c:v>
                </c:pt>
              </c:strCache>
            </c:strRef>
          </c:cat>
          <c:val>
            <c:numRef>
              <c:f>Эфиопия!$F$48:$F$52</c:f>
              <c:numCache>
                <c:formatCode>0</c:formatCode>
                <c:ptCount val="5"/>
                <c:pt idx="0">
                  <c:v>46.478000000000002</c:v>
                </c:pt>
                <c:pt idx="1">
                  <c:v>45.01</c:v>
                </c:pt>
                <c:pt idx="2">
                  <c:v>49.686999999999998</c:v>
                </c:pt>
                <c:pt idx="3">
                  <c:v>142.535</c:v>
                </c:pt>
                <c:pt idx="4">
                  <c:v>111.28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A9-4A1A-8182-3D2D7E48E07B}"/>
            </c:ext>
          </c:extLst>
        </c:ser>
        <c:ser>
          <c:idx val="5"/>
          <c:order val="5"/>
          <c:tx>
            <c:strRef>
              <c:f>Эфиопия!$G$47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Эфиопия!$A$48:$A$52</c:f>
              <c:strCache>
                <c:ptCount val="5"/>
                <c:pt idx="0">
                  <c:v>Египет</c:v>
                </c:pt>
                <c:pt idx="1">
                  <c:v>ОАЭ</c:v>
                </c:pt>
                <c:pt idx="2">
                  <c:v>Китай</c:v>
                </c:pt>
                <c:pt idx="3">
                  <c:v>Саудовская Аравия</c:v>
                </c:pt>
                <c:pt idx="4">
                  <c:v>Марокко</c:v>
                </c:pt>
              </c:strCache>
            </c:strRef>
          </c:cat>
          <c:val>
            <c:numRef>
              <c:f>Эфиопия!$G$48:$G$52</c:f>
              <c:numCache>
                <c:formatCode>0</c:formatCode>
                <c:ptCount val="5"/>
                <c:pt idx="0">
                  <c:v>299.03500000000003</c:v>
                </c:pt>
                <c:pt idx="1">
                  <c:v>200</c:v>
                </c:pt>
                <c:pt idx="2">
                  <c:v>1.554</c:v>
                </c:pt>
                <c:pt idx="3">
                  <c:v>75</c:v>
                </c:pt>
                <c:pt idx="4">
                  <c:v>3.2970000000000002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DA9-4A1A-8182-3D2D7E48E07B}"/>
            </c:ext>
          </c:extLst>
        </c:ser>
        <c:ser>
          <c:idx val="6"/>
          <c:order val="6"/>
          <c:tx>
            <c:strRef>
              <c:f>Эфиопия!$H$47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>
                <a:shade val="61000"/>
              </a:schemeClr>
            </a:solidFill>
            <a:ln>
              <a:noFill/>
            </a:ln>
            <a:effectLst/>
          </c:spPr>
          <c:invertIfNegative val="0"/>
          <c:cat>
            <c:strRef>
              <c:f>Эфиопия!$A$48:$A$52</c:f>
              <c:strCache>
                <c:ptCount val="5"/>
                <c:pt idx="0">
                  <c:v>Египет</c:v>
                </c:pt>
                <c:pt idx="1">
                  <c:v>ОАЭ</c:v>
                </c:pt>
                <c:pt idx="2">
                  <c:v>Китай</c:v>
                </c:pt>
                <c:pt idx="3">
                  <c:v>Саудовская Аравия</c:v>
                </c:pt>
                <c:pt idx="4">
                  <c:v>Марокко</c:v>
                </c:pt>
              </c:strCache>
            </c:strRef>
          </c:cat>
          <c:val>
            <c:numRef>
              <c:f>Эфиопия!$H$48:$H$52</c:f>
              <c:numCache>
                <c:formatCode>0</c:formatCode>
                <c:ptCount val="5"/>
                <c:pt idx="0">
                  <c:v>241.05</c:v>
                </c:pt>
                <c:pt idx="1">
                  <c:v>120</c:v>
                </c:pt>
                <c:pt idx="2">
                  <c:v>45.404000000000003</c:v>
                </c:pt>
                <c:pt idx="3">
                  <c:v>124.5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DA9-4A1A-8182-3D2D7E48E07B}"/>
            </c:ext>
          </c:extLst>
        </c:ser>
        <c:ser>
          <c:idx val="7"/>
          <c:order val="7"/>
          <c:tx>
            <c:strRef>
              <c:f>Эфиопия!$I$47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5">
                <a:shade val="45000"/>
              </a:schemeClr>
            </a:solidFill>
            <a:ln>
              <a:noFill/>
            </a:ln>
            <a:effectLst/>
          </c:spPr>
          <c:invertIfNegative val="0"/>
          <c:cat>
            <c:strRef>
              <c:f>Эфиопия!$A$48:$A$52</c:f>
              <c:strCache>
                <c:ptCount val="5"/>
                <c:pt idx="0">
                  <c:v>Египет</c:v>
                </c:pt>
                <c:pt idx="1">
                  <c:v>ОАЭ</c:v>
                </c:pt>
                <c:pt idx="2">
                  <c:v>Китай</c:v>
                </c:pt>
                <c:pt idx="3">
                  <c:v>Саудовская Аравия</c:v>
                </c:pt>
                <c:pt idx="4">
                  <c:v>Марокко</c:v>
                </c:pt>
              </c:strCache>
            </c:strRef>
          </c:cat>
          <c:val>
            <c:numRef>
              <c:f>Эфиопия!$I$48:$I$52</c:f>
              <c:numCache>
                <c:formatCode>0</c:formatCode>
                <c:ptCount val="5"/>
                <c:pt idx="0">
                  <c:v>400</c:v>
                </c:pt>
                <c:pt idx="1">
                  <c:v>100</c:v>
                </c:pt>
                <c:pt idx="2">
                  <c:v>0.86499999999999999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DA9-4A1A-8182-3D2D7E48E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163823"/>
        <c:axId val="737159503"/>
      </c:barChart>
      <c:catAx>
        <c:axId val="737163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59503"/>
        <c:crosses val="autoZero"/>
        <c:auto val="1"/>
        <c:lblAlgn val="ctr"/>
        <c:lblOffset val="100"/>
        <c:noMultiLvlLbl val="0"/>
      </c:catAx>
      <c:valAx>
        <c:axId val="737159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ru-RU"/>
          </a:p>
        </c:txPr>
        <c:crossAx val="737163823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39-4EBA-A4A5-B8047EBCC00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39-4EBA-A4A5-B8047EBCC00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39-4EBA-A4A5-B8047EBCC00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239-4EBA-A4A5-B8047EBCC00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Замбия!$E$10:$E$13</c:f>
              <c:strCache>
                <c:ptCount val="4"/>
                <c:pt idx="0">
                  <c:v>Масличные </c:v>
                </c:pt>
                <c:pt idx="1">
                  <c:v>Зерновые </c:v>
                </c:pt>
                <c:pt idx="2">
                  <c:v>Корнеплоды</c:v>
                </c:pt>
                <c:pt idx="3">
                  <c:v>Прочие</c:v>
                </c:pt>
              </c:strCache>
            </c:strRef>
          </c:cat>
          <c:val>
            <c:numRef>
              <c:f>Замбия!$F$10:$F$13</c:f>
              <c:numCache>
                <c:formatCode>0.0%</c:formatCode>
                <c:ptCount val="4"/>
                <c:pt idx="0">
                  <c:v>0.45930970441494789</c:v>
                </c:pt>
                <c:pt idx="1">
                  <c:v>0.34980850120236895</c:v>
                </c:pt>
                <c:pt idx="2">
                  <c:v>9.6023028788516651E-2</c:v>
                </c:pt>
                <c:pt idx="3">
                  <c:v>9.4858765594166533E-2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39-4EBA-A4A5-B8047EBCC00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584295713035858"/>
          <c:y val="5.6711869349664615E-2"/>
          <c:w val="0.30749037620297465"/>
          <c:h val="0.837823866467364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107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10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10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10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10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10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0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10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76F28F-3DB3-4984-9697-B66C0189CF95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7D8577E3-B6E1-4CF0-9DC5-81C13AE878DF}">
      <dgm:prSet phldrT="[Текст]"/>
      <dgm:spPr/>
      <dgm:t>
        <a:bodyPr/>
        <a:lstStyle/>
        <a:p>
          <a:r>
            <a:rPr lang="ru-RU" dirty="0"/>
            <a:t>Основные рынки сбыта</a:t>
          </a:r>
        </a:p>
      </dgm:t>
    </dgm:pt>
    <dgm:pt modelId="{150ACA48-781D-43D8-AFAA-8A9A1EAA9F08}" type="parTrans" cxnId="{3E0A1F73-2D58-4E94-91A8-B9D0EF8F7EC7}">
      <dgm:prSet/>
      <dgm:spPr/>
      <dgm:t>
        <a:bodyPr/>
        <a:lstStyle/>
        <a:p>
          <a:endParaRPr lang="ru-RU"/>
        </a:p>
      </dgm:t>
    </dgm:pt>
    <dgm:pt modelId="{49EE1F93-53F4-4AF4-8EE9-33DB52BED1B3}" type="sibTrans" cxnId="{3E0A1F73-2D58-4E94-91A8-B9D0EF8F7EC7}">
      <dgm:prSet/>
      <dgm:spPr/>
      <dgm:t>
        <a:bodyPr/>
        <a:lstStyle/>
        <a:p>
          <a:endParaRPr lang="ru-RU"/>
        </a:p>
      </dgm:t>
    </dgm:pt>
    <dgm:pt modelId="{3B311FE6-9CB5-4D5B-ABF2-1106F437C859}">
      <dgm:prSet phldrT="[Текст]"/>
      <dgm:spPr/>
      <dgm:t>
        <a:bodyPr/>
        <a:lstStyle/>
        <a:p>
          <a:r>
            <a:rPr lang="ru-RU" dirty="0"/>
            <a:t>Южная Африка (ЮАР)</a:t>
          </a:r>
        </a:p>
      </dgm:t>
    </dgm:pt>
    <dgm:pt modelId="{7387C1C1-4D17-4119-AC91-A5041B852ED1}" type="parTrans" cxnId="{D6D43C7A-48A2-4230-B3F1-CA1C9F172B46}">
      <dgm:prSet/>
      <dgm:spPr/>
      <dgm:t>
        <a:bodyPr/>
        <a:lstStyle/>
        <a:p>
          <a:endParaRPr lang="ru-RU"/>
        </a:p>
      </dgm:t>
    </dgm:pt>
    <dgm:pt modelId="{A22EE6A3-5DD5-484A-9853-3F7A367070F7}" type="sibTrans" cxnId="{D6D43C7A-48A2-4230-B3F1-CA1C9F172B46}">
      <dgm:prSet/>
      <dgm:spPr/>
      <dgm:t>
        <a:bodyPr/>
        <a:lstStyle/>
        <a:p>
          <a:endParaRPr lang="ru-RU"/>
        </a:p>
      </dgm:t>
    </dgm:pt>
    <dgm:pt modelId="{97BBCBEC-499B-43BE-8A33-06609A6B5F61}">
      <dgm:prSet phldrT="[Текст]"/>
      <dgm:spPr/>
      <dgm:t>
        <a:bodyPr/>
        <a:lstStyle/>
        <a:p>
          <a:r>
            <a:rPr lang="ru-RU" dirty="0"/>
            <a:t>Эфиопия</a:t>
          </a:r>
        </a:p>
      </dgm:t>
    </dgm:pt>
    <dgm:pt modelId="{31095E7B-C3F6-4605-964C-B0612B38CEB2}" type="parTrans" cxnId="{F404165A-09A5-4FA7-B2E4-71301A2C8F19}">
      <dgm:prSet/>
      <dgm:spPr/>
      <dgm:t>
        <a:bodyPr/>
        <a:lstStyle/>
        <a:p>
          <a:endParaRPr lang="ru-RU"/>
        </a:p>
      </dgm:t>
    </dgm:pt>
    <dgm:pt modelId="{24EAEC51-ABAC-41FB-87E5-A282EC5EC4CE}" type="sibTrans" cxnId="{F404165A-09A5-4FA7-B2E4-71301A2C8F19}">
      <dgm:prSet/>
      <dgm:spPr/>
      <dgm:t>
        <a:bodyPr/>
        <a:lstStyle/>
        <a:p>
          <a:endParaRPr lang="ru-RU"/>
        </a:p>
      </dgm:t>
    </dgm:pt>
    <dgm:pt modelId="{6F5455B3-C6C8-4965-9648-7D74E51FC3F3}">
      <dgm:prSet phldrT="[Текст]"/>
      <dgm:spPr/>
      <dgm:t>
        <a:bodyPr/>
        <a:lstStyle/>
        <a:p>
          <a:r>
            <a:rPr lang="ru-RU" dirty="0"/>
            <a:t>Замбия</a:t>
          </a:r>
        </a:p>
      </dgm:t>
    </dgm:pt>
    <dgm:pt modelId="{F3811691-2B0B-42AD-A209-98AA36A55A19}" type="parTrans" cxnId="{7BFBDCA7-3A99-4CAF-B0DC-4A7C7BA015BF}">
      <dgm:prSet/>
      <dgm:spPr/>
      <dgm:t>
        <a:bodyPr/>
        <a:lstStyle/>
        <a:p>
          <a:endParaRPr lang="ru-RU"/>
        </a:p>
      </dgm:t>
    </dgm:pt>
    <dgm:pt modelId="{015BCB37-DB97-4989-A507-A2C5668F8AA0}" type="sibTrans" cxnId="{7BFBDCA7-3A99-4CAF-B0DC-4A7C7BA015BF}">
      <dgm:prSet/>
      <dgm:spPr/>
      <dgm:t>
        <a:bodyPr/>
        <a:lstStyle/>
        <a:p>
          <a:endParaRPr lang="ru-RU"/>
        </a:p>
      </dgm:t>
    </dgm:pt>
    <dgm:pt modelId="{273D4236-06CC-42A6-BFBF-ACC30BACF27E}">
      <dgm:prSet phldrT="[Текст]"/>
      <dgm:spPr/>
      <dgm:t>
        <a:bodyPr/>
        <a:lstStyle/>
        <a:p>
          <a:r>
            <a:rPr lang="ru-RU" dirty="0"/>
            <a:t>Зимбабве</a:t>
          </a:r>
        </a:p>
      </dgm:t>
    </dgm:pt>
    <dgm:pt modelId="{A40D31C2-105F-4252-AA7E-04ECD5243E89}" type="parTrans" cxnId="{A0951D24-608D-4D77-9C30-4AB88C7151AA}">
      <dgm:prSet/>
      <dgm:spPr/>
      <dgm:t>
        <a:bodyPr/>
        <a:lstStyle/>
        <a:p>
          <a:endParaRPr lang="ru-RU"/>
        </a:p>
      </dgm:t>
    </dgm:pt>
    <dgm:pt modelId="{D7B44A77-0996-4081-847A-9BACCF6A3DC5}" type="sibTrans" cxnId="{A0951D24-608D-4D77-9C30-4AB88C7151AA}">
      <dgm:prSet/>
      <dgm:spPr/>
      <dgm:t>
        <a:bodyPr/>
        <a:lstStyle/>
        <a:p>
          <a:endParaRPr lang="ru-RU"/>
        </a:p>
      </dgm:t>
    </dgm:pt>
    <dgm:pt modelId="{BD63DA48-F610-4D3D-80F0-63420AB65DAD}">
      <dgm:prSet phldrT="[Текст]"/>
      <dgm:spPr/>
      <dgm:t>
        <a:bodyPr/>
        <a:lstStyle/>
        <a:p>
          <a:r>
            <a:rPr lang="ru-RU" dirty="0"/>
            <a:t>Кения</a:t>
          </a:r>
        </a:p>
      </dgm:t>
    </dgm:pt>
    <dgm:pt modelId="{A36716B8-52FA-4760-8575-8B1152D4EA07}" type="parTrans" cxnId="{0993CF55-A5C6-4425-AC15-F4533697DA1F}">
      <dgm:prSet/>
      <dgm:spPr/>
      <dgm:t>
        <a:bodyPr/>
        <a:lstStyle/>
        <a:p>
          <a:endParaRPr lang="ru-RU"/>
        </a:p>
      </dgm:t>
    </dgm:pt>
    <dgm:pt modelId="{7BACCED6-F0A6-4100-B244-46C3439D7D9B}" type="sibTrans" cxnId="{0993CF55-A5C6-4425-AC15-F4533697DA1F}">
      <dgm:prSet/>
      <dgm:spPr/>
      <dgm:t>
        <a:bodyPr/>
        <a:lstStyle/>
        <a:p>
          <a:endParaRPr lang="ru-RU"/>
        </a:p>
      </dgm:t>
    </dgm:pt>
    <dgm:pt modelId="{6B802003-EF12-47D7-BC4F-1B929E2E9D8C}" type="pres">
      <dgm:prSet presAssocID="{6276F28F-3DB3-4984-9697-B66C0189CF95}" presName="vert0" presStyleCnt="0">
        <dgm:presLayoutVars>
          <dgm:dir/>
          <dgm:animOne val="branch"/>
          <dgm:animLvl val="lvl"/>
        </dgm:presLayoutVars>
      </dgm:prSet>
      <dgm:spPr/>
    </dgm:pt>
    <dgm:pt modelId="{259EE230-1325-4889-85DF-EF18328F5FEC}" type="pres">
      <dgm:prSet presAssocID="{7D8577E3-B6E1-4CF0-9DC5-81C13AE878DF}" presName="thickLine" presStyleLbl="alignNode1" presStyleIdx="0" presStyleCnt="1"/>
      <dgm:spPr/>
    </dgm:pt>
    <dgm:pt modelId="{8CDDBC60-1637-4AEF-B12B-7B189622072C}" type="pres">
      <dgm:prSet presAssocID="{7D8577E3-B6E1-4CF0-9DC5-81C13AE878DF}" presName="horz1" presStyleCnt="0"/>
      <dgm:spPr/>
    </dgm:pt>
    <dgm:pt modelId="{8996B319-0F0D-45EC-969B-E43DA4DEE0A7}" type="pres">
      <dgm:prSet presAssocID="{7D8577E3-B6E1-4CF0-9DC5-81C13AE878DF}" presName="tx1" presStyleLbl="revTx" presStyleIdx="0" presStyleCnt="6"/>
      <dgm:spPr/>
    </dgm:pt>
    <dgm:pt modelId="{B28F3830-6064-4C0B-B2F3-6BE43CF37110}" type="pres">
      <dgm:prSet presAssocID="{7D8577E3-B6E1-4CF0-9DC5-81C13AE878DF}" presName="vert1" presStyleCnt="0"/>
      <dgm:spPr/>
    </dgm:pt>
    <dgm:pt modelId="{3D376617-9867-41B1-99E9-D159AE66B3DD}" type="pres">
      <dgm:prSet presAssocID="{3B311FE6-9CB5-4D5B-ABF2-1106F437C859}" presName="vertSpace2a" presStyleCnt="0"/>
      <dgm:spPr/>
    </dgm:pt>
    <dgm:pt modelId="{5ABBACDC-4046-452E-888E-6A33F0B463D0}" type="pres">
      <dgm:prSet presAssocID="{3B311FE6-9CB5-4D5B-ABF2-1106F437C859}" presName="horz2" presStyleCnt="0"/>
      <dgm:spPr/>
    </dgm:pt>
    <dgm:pt modelId="{6EDE7269-DE65-4390-9472-AC34ACD250E6}" type="pres">
      <dgm:prSet presAssocID="{3B311FE6-9CB5-4D5B-ABF2-1106F437C859}" presName="horzSpace2" presStyleCnt="0"/>
      <dgm:spPr/>
    </dgm:pt>
    <dgm:pt modelId="{463E7E58-09FB-4938-B9B6-1F97B2C7D40D}" type="pres">
      <dgm:prSet presAssocID="{3B311FE6-9CB5-4D5B-ABF2-1106F437C859}" presName="tx2" presStyleLbl="revTx" presStyleIdx="1" presStyleCnt="6"/>
      <dgm:spPr/>
    </dgm:pt>
    <dgm:pt modelId="{7FBA76D6-0D3F-4C0C-87DE-E2A0364364E8}" type="pres">
      <dgm:prSet presAssocID="{3B311FE6-9CB5-4D5B-ABF2-1106F437C859}" presName="vert2" presStyleCnt="0"/>
      <dgm:spPr/>
    </dgm:pt>
    <dgm:pt modelId="{6C4D0D61-883E-4EB7-B61C-89B516184CC6}" type="pres">
      <dgm:prSet presAssocID="{3B311FE6-9CB5-4D5B-ABF2-1106F437C859}" presName="thinLine2b" presStyleLbl="callout" presStyleIdx="0" presStyleCnt="5"/>
      <dgm:spPr/>
    </dgm:pt>
    <dgm:pt modelId="{E424501B-A740-44ED-9C7C-61E2E98D746C}" type="pres">
      <dgm:prSet presAssocID="{3B311FE6-9CB5-4D5B-ABF2-1106F437C859}" presName="vertSpace2b" presStyleCnt="0"/>
      <dgm:spPr/>
    </dgm:pt>
    <dgm:pt modelId="{2E97D79A-15B5-4EAE-8CC8-9A46F45E51F8}" type="pres">
      <dgm:prSet presAssocID="{97BBCBEC-499B-43BE-8A33-06609A6B5F61}" presName="horz2" presStyleCnt="0"/>
      <dgm:spPr/>
    </dgm:pt>
    <dgm:pt modelId="{121DD709-8B14-402F-B097-74738ABF6843}" type="pres">
      <dgm:prSet presAssocID="{97BBCBEC-499B-43BE-8A33-06609A6B5F61}" presName="horzSpace2" presStyleCnt="0"/>
      <dgm:spPr/>
    </dgm:pt>
    <dgm:pt modelId="{B272B6FB-0770-4FDA-A3EE-24A1810C6C8C}" type="pres">
      <dgm:prSet presAssocID="{97BBCBEC-499B-43BE-8A33-06609A6B5F61}" presName="tx2" presStyleLbl="revTx" presStyleIdx="2" presStyleCnt="6"/>
      <dgm:spPr/>
    </dgm:pt>
    <dgm:pt modelId="{BD28659C-766F-49E7-8856-BF9821733226}" type="pres">
      <dgm:prSet presAssocID="{97BBCBEC-499B-43BE-8A33-06609A6B5F61}" presName="vert2" presStyleCnt="0"/>
      <dgm:spPr/>
    </dgm:pt>
    <dgm:pt modelId="{26967788-BDA1-47A9-9204-4FB78175C686}" type="pres">
      <dgm:prSet presAssocID="{97BBCBEC-499B-43BE-8A33-06609A6B5F61}" presName="thinLine2b" presStyleLbl="callout" presStyleIdx="1" presStyleCnt="5"/>
      <dgm:spPr/>
    </dgm:pt>
    <dgm:pt modelId="{F5220645-2660-44FD-8FC6-F8B74ED21783}" type="pres">
      <dgm:prSet presAssocID="{97BBCBEC-499B-43BE-8A33-06609A6B5F61}" presName="vertSpace2b" presStyleCnt="0"/>
      <dgm:spPr/>
    </dgm:pt>
    <dgm:pt modelId="{87A4B881-3298-4C6A-B954-C48231138A91}" type="pres">
      <dgm:prSet presAssocID="{6F5455B3-C6C8-4965-9648-7D74E51FC3F3}" presName="horz2" presStyleCnt="0"/>
      <dgm:spPr/>
    </dgm:pt>
    <dgm:pt modelId="{029E1FAF-1C17-4A69-A149-7D25D5149662}" type="pres">
      <dgm:prSet presAssocID="{6F5455B3-C6C8-4965-9648-7D74E51FC3F3}" presName="horzSpace2" presStyleCnt="0"/>
      <dgm:spPr/>
    </dgm:pt>
    <dgm:pt modelId="{FA624FD0-E511-4A67-8A6E-77C4A33ABE20}" type="pres">
      <dgm:prSet presAssocID="{6F5455B3-C6C8-4965-9648-7D74E51FC3F3}" presName="tx2" presStyleLbl="revTx" presStyleIdx="3" presStyleCnt="6"/>
      <dgm:spPr/>
    </dgm:pt>
    <dgm:pt modelId="{90CD6513-69CA-499D-958B-C8DA80F0D799}" type="pres">
      <dgm:prSet presAssocID="{6F5455B3-C6C8-4965-9648-7D74E51FC3F3}" presName="vert2" presStyleCnt="0"/>
      <dgm:spPr/>
    </dgm:pt>
    <dgm:pt modelId="{ED495C6D-A377-4122-8A99-3C4F7C78BE1B}" type="pres">
      <dgm:prSet presAssocID="{6F5455B3-C6C8-4965-9648-7D74E51FC3F3}" presName="thinLine2b" presStyleLbl="callout" presStyleIdx="2" presStyleCnt="5"/>
      <dgm:spPr/>
    </dgm:pt>
    <dgm:pt modelId="{5E0DCA15-1D11-4C58-B5D2-F5B18747C003}" type="pres">
      <dgm:prSet presAssocID="{6F5455B3-C6C8-4965-9648-7D74E51FC3F3}" presName="vertSpace2b" presStyleCnt="0"/>
      <dgm:spPr/>
    </dgm:pt>
    <dgm:pt modelId="{1619BFE4-CE1A-4728-B6D7-97F21FB4F67A}" type="pres">
      <dgm:prSet presAssocID="{273D4236-06CC-42A6-BFBF-ACC30BACF27E}" presName="horz2" presStyleCnt="0"/>
      <dgm:spPr/>
    </dgm:pt>
    <dgm:pt modelId="{13F35A76-7B27-47F2-AF90-C2DE23B032D7}" type="pres">
      <dgm:prSet presAssocID="{273D4236-06CC-42A6-BFBF-ACC30BACF27E}" presName="horzSpace2" presStyleCnt="0"/>
      <dgm:spPr/>
    </dgm:pt>
    <dgm:pt modelId="{BA07CD13-F699-4A4D-928F-364E692FABC6}" type="pres">
      <dgm:prSet presAssocID="{273D4236-06CC-42A6-BFBF-ACC30BACF27E}" presName="tx2" presStyleLbl="revTx" presStyleIdx="4" presStyleCnt="6"/>
      <dgm:spPr/>
    </dgm:pt>
    <dgm:pt modelId="{5027B27E-6A35-42F0-99BF-77300D87B9A2}" type="pres">
      <dgm:prSet presAssocID="{273D4236-06CC-42A6-BFBF-ACC30BACF27E}" presName="vert2" presStyleCnt="0"/>
      <dgm:spPr/>
    </dgm:pt>
    <dgm:pt modelId="{77F14A18-FADC-48E9-A4AB-17E3E2442F49}" type="pres">
      <dgm:prSet presAssocID="{273D4236-06CC-42A6-BFBF-ACC30BACF27E}" presName="thinLine2b" presStyleLbl="callout" presStyleIdx="3" presStyleCnt="5"/>
      <dgm:spPr/>
    </dgm:pt>
    <dgm:pt modelId="{FD1B97C0-4B30-402C-A3DD-E32155B508DA}" type="pres">
      <dgm:prSet presAssocID="{273D4236-06CC-42A6-BFBF-ACC30BACF27E}" presName="vertSpace2b" presStyleCnt="0"/>
      <dgm:spPr/>
    </dgm:pt>
    <dgm:pt modelId="{5293AB31-499A-43B7-9D73-EB73D158EC61}" type="pres">
      <dgm:prSet presAssocID="{BD63DA48-F610-4D3D-80F0-63420AB65DAD}" presName="horz2" presStyleCnt="0"/>
      <dgm:spPr/>
    </dgm:pt>
    <dgm:pt modelId="{52CABA18-8369-4151-A593-E06772C19B76}" type="pres">
      <dgm:prSet presAssocID="{BD63DA48-F610-4D3D-80F0-63420AB65DAD}" presName="horzSpace2" presStyleCnt="0"/>
      <dgm:spPr/>
    </dgm:pt>
    <dgm:pt modelId="{FFFE7128-C713-4C58-BBDF-38390AF13350}" type="pres">
      <dgm:prSet presAssocID="{BD63DA48-F610-4D3D-80F0-63420AB65DAD}" presName="tx2" presStyleLbl="revTx" presStyleIdx="5" presStyleCnt="6"/>
      <dgm:spPr/>
    </dgm:pt>
    <dgm:pt modelId="{4E19FC63-FB37-467C-AB2B-0F84F669AC83}" type="pres">
      <dgm:prSet presAssocID="{BD63DA48-F610-4D3D-80F0-63420AB65DAD}" presName="vert2" presStyleCnt="0"/>
      <dgm:spPr/>
    </dgm:pt>
    <dgm:pt modelId="{07EF729A-C75A-4D83-A2AF-6487515CB97C}" type="pres">
      <dgm:prSet presAssocID="{BD63DA48-F610-4D3D-80F0-63420AB65DAD}" presName="thinLine2b" presStyleLbl="callout" presStyleIdx="4" presStyleCnt="5"/>
      <dgm:spPr/>
    </dgm:pt>
    <dgm:pt modelId="{D6CA8084-73F8-400B-9BCA-72BF0FEE603C}" type="pres">
      <dgm:prSet presAssocID="{BD63DA48-F610-4D3D-80F0-63420AB65DAD}" presName="vertSpace2b" presStyleCnt="0"/>
      <dgm:spPr/>
    </dgm:pt>
  </dgm:ptLst>
  <dgm:cxnLst>
    <dgm:cxn modelId="{A0951D24-608D-4D77-9C30-4AB88C7151AA}" srcId="{7D8577E3-B6E1-4CF0-9DC5-81C13AE878DF}" destId="{273D4236-06CC-42A6-BFBF-ACC30BACF27E}" srcOrd="3" destOrd="0" parTransId="{A40D31C2-105F-4252-AA7E-04ECD5243E89}" sibTransId="{D7B44A77-0996-4081-847A-9BACCF6A3DC5}"/>
    <dgm:cxn modelId="{EA2DD34A-F920-427F-9651-77E04498B859}" type="presOf" srcId="{6276F28F-3DB3-4984-9697-B66C0189CF95}" destId="{6B802003-EF12-47D7-BC4F-1B929E2E9D8C}" srcOrd="0" destOrd="0" presId="urn:microsoft.com/office/officeart/2008/layout/LinedList"/>
    <dgm:cxn modelId="{368A0F72-3BB7-494F-A8BC-C6BE46A37423}" type="presOf" srcId="{273D4236-06CC-42A6-BFBF-ACC30BACF27E}" destId="{BA07CD13-F699-4A4D-928F-364E692FABC6}" srcOrd="0" destOrd="0" presId="urn:microsoft.com/office/officeart/2008/layout/LinedList"/>
    <dgm:cxn modelId="{3E0A1F73-2D58-4E94-91A8-B9D0EF8F7EC7}" srcId="{6276F28F-3DB3-4984-9697-B66C0189CF95}" destId="{7D8577E3-B6E1-4CF0-9DC5-81C13AE878DF}" srcOrd="0" destOrd="0" parTransId="{150ACA48-781D-43D8-AFAA-8A9A1EAA9F08}" sibTransId="{49EE1F93-53F4-4AF4-8EE9-33DB52BED1B3}"/>
    <dgm:cxn modelId="{0993CF55-A5C6-4425-AC15-F4533697DA1F}" srcId="{7D8577E3-B6E1-4CF0-9DC5-81C13AE878DF}" destId="{BD63DA48-F610-4D3D-80F0-63420AB65DAD}" srcOrd="4" destOrd="0" parTransId="{A36716B8-52FA-4760-8575-8B1152D4EA07}" sibTransId="{7BACCED6-F0A6-4100-B244-46C3439D7D9B}"/>
    <dgm:cxn modelId="{F404165A-09A5-4FA7-B2E4-71301A2C8F19}" srcId="{7D8577E3-B6E1-4CF0-9DC5-81C13AE878DF}" destId="{97BBCBEC-499B-43BE-8A33-06609A6B5F61}" srcOrd="1" destOrd="0" parTransId="{31095E7B-C3F6-4605-964C-B0612B38CEB2}" sibTransId="{24EAEC51-ABAC-41FB-87E5-A282EC5EC4CE}"/>
    <dgm:cxn modelId="{D6D43C7A-48A2-4230-B3F1-CA1C9F172B46}" srcId="{7D8577E3-B6E1-4CF0-9DC5-81C13AE878DF}" destId="{3B311FE6-9CB5-4D5B-ABF2-1106F437C859}" srcOrd="0" destOrd="0" parTransId="{7387C1C1-4D17-4119-AC91-A5041B852ED1}" sibTransId="{A22EE6A3-5DD5-484A-9853-3F7A367070F7}"/>
    <dgm:cxn modelId="{7BFBDCA7-3A99-4CAF-B0DC-4A7C7BA015BF}" srcId="{7D8577E3-B6E1-4CF0-9DC5-81C13AE878DF}" destId="{6F5455B3-C6C8-4965-9648-7D74E51FC3F3}" srcOrd="2" destOrd="0" parTransId="{F3811691-2B0B-42AD-A209-98AA36A55A19}" sibTransId="{015BCB37-DB97-4989-A507-A2C5668F8AA0}"/>
    <dgm:cxn modelId="{EFC104B1-D78B-4511-BA53-7A55803C4520}" type="presOf" srcId="{3B311FE6-9CB5-4D5B-ABF2-1106F437C859}" destId="{463E7E58-09FB-4938-B9B6-1F97B2C7D40D}" srcOrd="0" destOrd="0" presId="urn:microsoft.com/office/officeart/2008/layout/LinedList"/>
    <dgm:cxn modelId="{EB3CABBB-6A2F-483D-B341-4351D2C2287C}" type="presOf" srcId="{7D8577E3-B6E1-4CF0-9DC5-81C13AE878DF}" destId="{8996B319-0F0D-45EC-969B-E43DA4DEE0A7}" srcOrd="0" destOrd="0" presId="urn:microsoft.com/office/officeart/2008/layout/LinedList"/>
    <dgm:cxn modelId="{BC407EDB-8313-4462-BF29-4E50F7F0DB7C}" type="presOf" srcId="{BD63DA48-F610-4D3D-80F0-63420AB65DAD}" destId="{FFFE7128-C713-4C58-BBDF-38390AF13350}" srcOrd="0" destOrd="0" presId="urn:microsoft.com/office/officeart/2008/layout/LinedList"/>
    <dgm:cxn modelId="{D4090DEE-DEF3-454F-B378-F40EB5C787A5}" type="presOf" srcId="{6F5455B3-C6C8-4965-9648-7D74E51FC3F3}" destId="{FA624FD0-E511-4A67-8A6E-77C4A33ABE20}" srcOrd="0" destOrd="0" presId="urn:microsoft.com/office/officeart/2008/layout/LinedList"/>
    <dgm:cxn modelId="{EDFFF4FC-26C2-4E8E-BC4A-D3217501DDA1}" type="presOf" srcId="{97BBCBEC-499B-43BE-8A33-06609A6B5F61}" destId="{B272B6FB-0770-4FDA-A3EE-24A1810C6C8C}" srcOrd="0" destOrd="0" presId="urn:microsoft.com/office/officeart/2008/layout/LinedList"/>
    <dgm:cxn modelId="{9E08CC66-FF88-4743-90DC-1E7F8EA961C6}" type="presParOf" srcId="{6B802003-EF12-47D7-BC4F-1B929E2E9D8C}" destId="{259EE230-1325-4889-85DF-EF18328F5FEC}" srcOrd="0" destOrd="0" presId="urn:microsoft.com/office/officeart/2008/layout/LinedList"/>
    <dgm:cxn modelId="{DEAA953B-42E4-413B-92D3-90ED952E3DD9}" type="presParOf" srcId="{6B802003-EF12-47D7-BC4F-1B929E2E9D8C}" destId="{8CDDBC60-1637-4AEF-B12B-7B189622072C}" srcOrd="1" destOrd="0" presId="urn:microsoft.com/office/officeart/2008/layout/LinedList"/>
    <dgm:cxn modelId="{9A8AFA30-25B6-4203-8EB4-F2FD99274262}" type="presParOf" srcId="{8CDDBC60-1637-4AEF-B12B-7B189622072C}" destId="{8996B319-0F0D-45EC-969B-E43DA4DEE0A7}" srcOrd="0" destOrd="0" presId="urn:microsoft.com/office/officeart/2008/layout/LinedList"/>
    <dgm:cxn modelId="{7A6B816E-54B8-4C0B-8DC8-24386F6B0F65}" type="presParOf" srcId="{8CDDBC60-1637-4AEF-B12B-7B189622072C}" destId="{B28F3830-6064-4C0B-B2F3-6BE43CF37110}" srcOrd="1" destOrd="0" presId="urn:microsoft.com/office/officeart/2008/layout/LinedList"/>
    <dgm:cxn modelId="{28786B38-8419-4B27-9107-0A39D7422823}" type="presParOf" srcId="{B28F3830-6064-4C0B-B2F3-6BE43CF37110}" destId="{3D376617-9867-41B1-99E9-D159AE66B3DD}" srcOrd="0" destOrd="0" presId="urn:microsoft.com/office/officeart/2008/layout/LinedList"/>
    <dgm:cxn modelId="{EC9D68D5-415E-4742-9300-53611D098B71}" type="presParOf" srcId="{B28F3830-6064-4C0B-B2F3-6BE43CF37110}" destId="{5ABBACDC-4046-452E-888E-6A33F0B463D0}" srcOrd="1" destOrd="0" presId="urn:microsoft.com/office/officeart/2008/layout/LinedList"/>
    <dgm:cxn modelId="{98418CA6-8677-4C10-8590-C69A2FF93469}" type="presParOf" srcId="{5ABBACDC-4046-452E-888E-6A33F0B463D0}" destId="{6EDE7269-DE65-4390-9472-AC34ACD250E6}" srcOrd="0" destOrd="0" presId="urn:microsoft.com/office/officeart/2008/layout/LinedList"/>
    <dgm:cxn modelId="{F4FB71F0-9AA2-43DE-9074-5CD45B32D18E}" type="presParOf" srcId="{5ABBACDC-4046-452E-888E-6A33F0B463D0}" destId="{463E7E58-09FB-4938-B9B6-1F97B2C7D40D}" srcOrd="1" destOrd="0" presId="urn:microsoft.com/office/officeart/2008/layout/LinedList"/>
    <dgm:cxn modelId="{2F0748F6-CBA4-4130-A6FE-C86CA470AF00}" type="presParOf" srcId="{5ABBACDC-4046-452E-888E-6A33F0B463D0}" destId="{7FBA76D6-0D3F-4C0C-87DE-E2A0364364E8}" srcOrd="2" destOrd="0" presId="urn:microsoft.com/office/officeart/2008/layout/LinedList"/>
    <dgm:cxn modelId="{1AB96E8A-8831-4946-88BF-CFC967300A21}" type="presParOf" srcId="{B28F3830-6064-4C0B-B2F3-6BE43CF37110}" destId="{6C4D0D61-883E-4EB7-B61C-89B516184CC6}" srcOrd="2" destOrd="0" presId="urn:microsoft.com/office/officeart/2008/layout/LinedList"/>
    <dgm:cxn modelId="{30D8B648-9386-446B-A859-5DB87FE70174}" type="presParOf" srcId="{B28F3830-6064-4C0B-B2F3-6BE43CF37110}" destId="{E424501B-A740-44ED-9C7C-61E2E98D746C}" srcOrd="3" destOrd="0" presId="urn:microsoft.com/office/officeart/2008/layout/LinedList"/>
    <dgm:cxn modelId="{2332A013-6B55-4AF8-A98C-C505F056B857}" type="presParOf" srcId="{B28F3830-6064-4C0B-B2F3-6BE43CF37110}" destId="{2E97D79A-15B5-4EAE-8CC8-9A46F45E51F8}" srcOrd="4" destOrd="0" presId="urn:microsoft.com/office/officeart/2008/layout/LinedList"/>
    <dgm:cxn modelId="{76BEA504-0CA1-4907-8ECB-D901A29ADB32}" type="presParOf" srcId="{2E97D79A-15B5-4EAE-8CC8-9A46F45E51F8}" destId="{121DD709-8B14-402F-B097-74738ABF6843}" srcOrd="0" destOrd="0" presId="urn:microsoft.com/office/officeart/2008/layout/LinedList"/>
    <dgm:cxn modelId="{45C01626-271D-4CC9-85D5-8FAC7FE4A048}" type="presParOf" srcId="{2E97D79A-15B5-4EAE-8CC8-9A46F45E51F8}" destId="{B272B6FB-0770-4FDA-A3EE-24A1810C6C8C}" srcOrd="1" destOrd="0" presId="urn:microsoft.com/office/officeart/2008/layout/LinedList"/>
    <dgm:cxn modelId="{D885EF9F-4AD9-4493-99C1-5D3936A366B5}" type="presParOf" srcId="{2E97D79A-15B5-4EAE-8CC8-9A46F45E51F8}" destId="{BD28659C-766F-49E7-8856-BF9821733226}" srcOrd="2" destOrd="0" presId="urn:microsoft.com/office/officeart/2008/layout/LinedList"/>
    <dgm:cxn modelId="{7E4E8124-7D70-41C9-8B9B-85EAEA3AB1AA}" type="presParOf" srcId="{B28F3830-6064-4C0B-B2F3-6BE43CF37110}" destId="{26967788-BDA1-47A9-9204-4FB78175C686}" srcOrd="5" destOrd="0" presId="urn:microsoft.com/office/officeart/2008/layout/LinedList"/>
    <dgm:cxn modelId="{BA7CD3D0-D365-4551-833D-18AF4C25149B}" type="presParOf" srcId="{B28F3830-6064-4C0B-B2F3-6BE43CF37110}" destId="{F5220645-2660-44FD-8FC6-F8B74ED21783}" srcOrd="6" destOrd="0" presId="urn:microsoft.com/office/officeart/2008/layout/LinedList"/>
    <dgm:cxn modelId="{16C1DCDE-AE07-4FE0-A0D4-A4FF0AC3D04D}" type="presParOf" srcId="{B28F3830-6064-4C0B-B2F3-6BE43CF37110}" destId="{87A4B881-3298-4C6A-B954-C48231138A91}" srcOrd="7" destOrd="0" presId="urn:microsoft.com/office/officeart/2008/layout/LinedList"/>
    <dgm:cxn modelId="{6CDE7341-C87E-4D7B-935D-D45F44CC5CB2}" type="presParOf" srcId="{87A4B881-3298-4C6A-B954-C48231138A91}" destId="{029E1FAF-1C17-4A69-A149-7D25D5149662}" srcOrd="0" destOrd="0" presId="urn:microsoft.com/office/officeart/2008/layout/LinedList"/>
    <dgm:cxn modelId="{85950475-FEFC-4A20-9D3C-3CC2620D3D16}" type="presParOf" srcId="{87A4B881-3298-4C6A-B954-C48231138A91}" destId="{FA624FD0-E511-4A67-8A6E-77C4A33ABE20}" srcOrd="1" destOrd="0" presId="urn:microsoft.com/office/officeart/2008/layout/LinedList"/>
    <dgm:cxn modelId="{891029BB-7310-4C3D-9B04-0ADE461E2B94}" type="presParOf" srcId="{87A4B881-3298-4C6A-B954-C48231138A91}" destId="{90CD6513-69CA-499D-958B-C8DA80F0D799}" srcOrd="2" destOrd="0" presId="urn:microsoft.com/office/officeart/2008/layout/LinedList"/>
    <dgm:cxn modelId="{6676F1BD-7660-44FF-B64F-5F200B0565D2}" type="presParOf" srcId="{B28F3830-6064-4C0B-B2F3-6BE43CF37110}" destId="{ED495C6D-A377-4122-8A99-3C4F7C78BE1B}" srcOrd="8" destOrd="0" presId="urn:microsoft.com/office/officeart/2008/layout/LinedList"/>
    <dgm:cxn modelId="{6750FF37-9E30-4282-9130-EA87D0798439}" type="presParOf" srcId="{B28F3830-6064-4C0B-B2F3-6BE43CF37110}" destId="{5E0DCA15-1D11-4C58-B5D2-F5B18747C003}" srcOrd="9" destOrd="0" presId="urn:microsoft.com/office/officeart/2008/layout/LinedList"/>
    <dgm:cxn modelId="{46ACF973-6171-4FEC-900B-04BFA0FE0550}" type="presParOf" srcId="{B28F3830-6064-4C0B-B2F3-6BE43CF37110}" destId="{1619BFE4-CE1A-4728-B6D7-97F21FB4F67A}" srcOrd="10" destOrd="0" presId="urn:microsoft.com/office/officeart/2008/layout/LinedList"/>
    <dgm:cxn modelId="{384B1372-0A7B-43AB-90EA-D57BC63729A2}" type="presParOf" srcId="{1619BFE4-CE1A-4728-B6D7-97F21FB4F67A}" destId="{13F35A76-7B27-47F2-AF90-C2DE23B032D7}" srcOrd="0" destOrd="0" presId="urn:microsoft.com/office/officeart/2008/layout/LinedList"/>
    <dgm:cxn modelId="{43AA29AA-E00A-4B2D-BF60-028E72E4C534}" type="presParOf" srcId="{1619BFE4-CE1A-4728-B6D7-97F21FB4F67A}" destId="{BA07CD13-F699-4A4D-928F-364E692FABC6}" srcOrd="1" destOrd="0" presId="urn:microsoft.com/office/officeart/2008/layout/LinedList"/>
    <dgm:cxn modelId="{A07E2F5C-5DC4-46A9-8948-CA51EC9C085C}" type="presParOf" srcId="{1619BFE4-CE1A-4728-B6D7-97F21FB4F67A}" destId="{5027B27E-6A35-42F0-99BF-77300D87B9A2}" srcOrd="2" destOrd="0" presId="urn:microsoft.com/office/officeart/2008/layout/LinedList"/>
    <dgm:cxn modelId="{DDA1FBA3-F09F-4D51-9BCD-E0C12F97A335}" type="presParOf" srcId="{B28F3830-6064-4C0B-B2F3-6BE43CF37110}" destId="{77F14A18-FADC-48E9-A4AB-17E3E2442F49}" srcOrd="11" destOrd="0" presId="urn:microsoft.com/office/officeart/2008/layout/LinedList"/>
    <dgm:cxn modelId="{5B54CF58-54CD-4AF6-86DB-3E6E214CB132}" type="presParOf" srcId="{B28F3830-6064-4C0B-B2F3-6BE43CF37110}" destId="{FD1B97C0-4B30-402C-A3DD-E32155B508DA}" srcOrd="12" destOrd="0" presId="urn:microsoft.com/office/officeart/2008/layout/LinedList"/>
    <dgm:cxn modelId="{F020F318-FBA3-49C6-B402-AA0BDB322183}" type="presParOf" srcId="{B28F3830-6064-4C0B-B2F3-6BE43CF37110}" destId="{5293AB31-499A-43B7-9D73-EB73D158EC61}" srcOrd="13" destOrd="0" presId="urn:microsoft.com/office/officeart/2008/layout/LinedList"/>
    <dgm:cxn modelId="{8FAE6610-24E0-46D2-8F0C-0A29B095F87F}" type="presParOf" srcId="{5293AB31-499A-43B7-9D73-EB73D158EC61}" destId="{52CABA18-8369-4151-A593-E06772C19B76}" srcOrd="0" destOrd="0" presId="urn:microsoft.com/office/officeart/2008/layout/LinedList"/>
    <dgm:cxn modelId="{56050B18-3907-46C1-873E-02166072DBF5}" type="presParOf" srcId="{5293AB31-499A-43B7-9D73-EB73D158EC61}" destId="{FFFE7128-C713-4C58-BBDF-38390AF13350}" srcOrd="1" destOrd="0" presId="urn:microsoft.com/office/officeart/2008/layout/LinedList"/>
    <dgm:cxn modelId="{E432F95D-A252-4F5F-932A-01A61B1794C2}" type="presParOf" srcId="{5293AB31-499A-43B7-9D73-EB73D158EC61}" destId="{4E19FC63-FB37-467C-AB2B-0F84F669AC83}" srcOrd="2" destOrd="0" presId="urn:microsoft.com/office/officeart/2008/layout/LinedList"/>
    <dgm:cxn modelId="{903945B5-2395-4897-A40E-5A36F03DF065}" type="presParOf" srcId="{B28F3830-6064-4C0B-B2F3-6BE43CF37110}" destId="{07EF729A-C75A-4D83-A2AF-6487515CB97C}" srcOrd="14" destOrd="0" presId="urn:microsoft.com/office/officeart/2008/layout/LinedList"/>
    <dgm:cxn modelId="{C3ACAAAA-BCF6-4725-9F26-69187E748004}" type="presParOf" srcId="{B28F3830-6064-4C0B-B2F3-6BE43CF37110}" destId="{D6CA8084-73F8-400B-9BCA-72BF0FEE603C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FABE62-65E7-4BFA-8DD1-BA9D145C0136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4B680407-4054-43B0-B320-73CC486B12A9}">
      <dgm:prSet phldrT="[Текст]"/>
      <dgm:spPr/>
      <dgm:t>
        <a:bodyPr/>
        <a:lstStyle/>
        <a:p>
          <a:r>
            <a:rPr lang="ru-RU" dirty="0"/>
            <a:t>Танзания</a:t>
          </a:r>
        </a:p>
      </dgm:t>
    </dgm:pt>
    <dgm:pt modelId="{6844E34C-6B39-47B8-A8B2-55400E3C2DB1}" type="parTrans" cxnId="{EDD3ECCB-CC96-4185-ABFC-D8A2B7B0A08D}">
      <dgm:prSet/>
      <dgm:spPr/>
      <dgm:t>
        <a:bodyPr/>
        <a:lstStyle/>
        <a:p>
          <a:endParaRPr lang="ru-RU"/>
        </a:p>
      </dgm:t>
    </dgm:pt>
    <dgm:pt modelId="{F9B2CBFF-BF5D-43A0-9762-5BFFBBB3A536}" type="sibTrans" cxnId="{EDD3ECCB-CC96-4185-ABFC-D8A2B7B0A08D}">
      <dgm:prSet/>
      <dgm:spPr/>
      <dgm:t>
        <a:bodyPr/>
        <a:lstStyle/>
        <a:p>
          <a:endParaRPr lang="ru-RU"/>
        </a:p>
      </dgm:t>
    </dgm:pt>
    <dgm:pt modelId="{D5431BAE-44F2-4662-9E54-399F5A20C173}">
      <dgm:prSet phldrT="[Текст]"/>
      <dgm:spPr/>
      <dgm:t>
        <a:bodyPr/>
        <a:lstStyle/>
        <a:p>
          <a:r>
            <a:rPr lang="ru-RU" dirty="0"/>
            <a:t>13 582 тонн российский импорт</a:t>
          </a:r>
        </a:p>
      </dgm:t>
    </dgm:pt>
    <dgm:pt modelId="{117C21A6-1B51-4F50-9C2D-0C8F1BC8FCE9}" type="parTrans" cxnId="{212EFBDF-1288-48DA-83E4-60C36E04AC1B}">
      <dgm:prSet/>
      <dgm:spPr/>
      <dgm:t>
        <a:bodyPr/>
        <a:lstStyle/>
        <a:p>
          <a:endParaRPr lang="ru-RU"/>
        </a:p>
      </dgm:t>
    </dgm:pt>
    <dgm:pt modelId="{1A02CD92-22C5-4BA6-89E1-1719E72633E0}" type="sibTrans" cxnId="{212EFBDF-1288-48DA-83E4-60C36E04AC1B}">
      <dgm:prSet/>
      <dgm:spPr/>
      <dgm:t>
        <a:bodyPr/>
        <a:lstStyle/>
        <a:p>
          <a:endParaRPr lang="ru-RU"/>
        </a:p>
      </dgm:t>
    </dgm:pt>
    <dgm:pt modelId="{8ECF6C26-EA0A-487E-A3D5-17E6E5ED2E5D}">
      <dgm:prSet phldrT="[Текст]"/>
      <dgm:spPr/>
      <dgm:t>
        <a:bodyPr/>
        <a:lstStyle/>
        <a:p>
          <a:r>
            <a:rPr lang="ru-RU" dirty="0"/>
            <a:t>Ангола</a:t>
          </a:r>
        </a:p>
      </dgm:t>
    </dgm:pt>
    <dgm:pt modelId="{5DAB2941-F0B8-4677-BCF7-A5CC03229FFD}" type="parTrans" cxnId="{4F628BFA-896C-4C5B-9371-C7FA9C48A403}">
      <dgm:prSet/>
      <dgm:spPr/>
      <dgm:t>
        <a:bodyPr/>
        <a:lstStyle/>
        <a:p>
          <a:endParaRPr lang="ru-RU"/>
        </a:p>
      </dgm:t>
    </dgm:pt>
    <dgm:pt modelId="{7034E42B-D1C1-4757-85B4-692E4D231039}" type="sibTrans" cxnId="{4F628BFA-896C-4C5B-9371-C7FA9C48A403}">
      <dgm:prSet/>
      <dgm:spPr/>
      <dgm:t>
        <a:bodyPr/>
        <a:lstStyle/>
        <a:p>
          <a:endParaRPr lang="ru-RU"/>
        </a:p>
      </dgm:t>
    </dgm:pt>
    <dgm:pt modelId="{6DFD5922-64F6-4D34-92E3-5E2E579FA191}">
      <dgm:prSet phldrT="[Текст]"/>
      <dgm:spPr/>
      <dgm:t>
        <a:bodyPr/>
        <a:lstStyle/>
        <a:p>
          <a:r>
            <a:rPr lang="ru-RU" dirty="0"/>
            <a:t>Кот д</a:t>
          </a:r>
          <a:r>
            <a:rPr lang="en-US" dirty="0"/>
            <a:t>’</a:t>
          </a:r>
          <a:r>
            <a:rPr lang="ru-RU" dirty="0"/>
            <a:t>-Ивуар</a:t>
          </a:r>
        </a:p>
      </dgm:t>
    </dgm:pt>
    <dgm:pt modelId="{814B6AE8-2995-48FA-A113-8FE081E2181B}" type="parTrans" cxnId="{365CA427-00E8-44CF-87FA-BD972C552E37}">
      <dgm:prSet/>
      <dgm:spPr/>
      <dgm:t>
        <a:bodyPr/>
        <a:lstStyle/>
        <a:p>
          <a:endParaRPr lang="ru-RU"/>
        </a:p>
      </dgm:t>
    </dgm:pt>
    <dgm:pt modelId="{A479098B-AB9A-44BC-A006-7019E536C866}" type="sibTrans" cxnId="{365CA427-00E8-44CF-87FA-BD972C552E37}">
      <dgm:prSet/>
      <dgm:spPr/>
      <dgm:t>
        <a:bodyPr/>
        <a:lstStyle/>
        <a:p>
          <a:endParaRPr lang="ru-RU"/>
        </a:p>
      </dgm:t>
    </dgm:pt>
    <dgm:pt modelId="{612E2AA2-DE3C-4EDF-B701-D2AA656CD29E}">
      <dgm:prSet phldrT="[Текст]"/>
      <dgm:spPr/>
      <dgm:t>
        <a:bodyPr/>
        <a:lstStyle/>
        <a:p>
          <a:r>
            <a:rPr lang="ru-RU" dirty="0"/>
            <a:t>Сенегал</a:t>
          </a:r>
        </a:p>
      </dgm:t>
    </dgm:pt>
    <dgm:pt modelId="{39D4F303-E252-489B-858D-FCAA8B00D10A}" type="parTrans" cxnId="{37E3A93D-1D35-41AE-A233-B68335EA8DF2}">
      <dgm:prSet/>
      <dgm:spPr/>
      <dgm:t>
        <a:bodyPr/>
        <a:lstStyle/>
        <a:p>
          <a:endParaRPr lang="ru-RU"/>
        </a:p>
      </dgm:t>
    </dgm:pt>
    <dgm:pt modelId="{918B7170-1FE7-47EC-A807-5FBD5424A1A9}" type="sibTrans" cxnId="{37E3A93D-1D35-41AE-A233-B68335EA8DF2}">
      <dgm:prSet/>
      <dgm:spPr/>
      <dgm:t>
        <a:bodyPr/>
        <a:lstStyle/>
        <a:p>
          <a:endParaRPr lang="ru-RU"/>
        </a:p>
      </dgm:t>
    </dgm:pt>
    <dgm:pt modelId="{B94A1DD3-94EB-4B79-A88F-2635552F61EA}">
      <dgm:prSet phldrT="[Текст]"/>
      <dgm:spPr/>
      <dgm:t>
        <a:bodyPr/>
        <a:lstStyle/>
        <a:p>
          <a:r>
            <a:rPr lang="ru-RU" dirty="0"/>
            <a:t>177 505 тонн мировой импорт</a:t>
          </a:r>
        </a:p>
      </dgm:t>
    </dgm:pt>
    <dgm:pt modelId="{72D1C7A4-761B-4A7C-B1AF-1F6BD601F680}" type="parTrans" cxnId="{899BAAD2-89CD-450A-A0D9-877AD0241C20}">
      <dgm:prSet/>
      <dgm:spPr/>
      <dgm:t>
        <a:bodyPr/>
        <a:lstStyle/>
        <a:p>
          <a:endParaRPr lang="ru-RU"/>
        </a:p>
      </dgm:t>
    </dgm:pt>
    <dgm:pt modelId="{5F23E53C-0C90-46FB-A282-BE32F60BF16E}" type="sibTrans" cxnId="{899BAAD2-89CD-450A-A0D9-877AD0241C20}">
      <dgm:prSet/>
      <dgm:spPr/>
      <dgm:t>
        <a:bodyPr/>
        <a:lstStyle/>
        <a:p>
          <a:endParaRPr lang="ru-RU"/>
        </a:p>
      </dgm:t>
    </dgm:pt>
    <dgm:pt modelId="{715A0015-4AE9-4921-AC1F-0BB82A9F98E2}">
      <dgm:prSet phldrT="[Текст]"/>
      <dgm:spPr/>
      <dgm:t>
        <a:bodyPr/>
        <a:lstStyle/>
        <a:p>
          <a:r>
            <a:rPr lang="ru-RU" dirty="0"/>
            <a:t>Тунис</a:t>
          </a:r>
        </a:p>
      </dgm:t>
    </dgm:pt>
    <dgm:pt modelId="{C27C2588-1362-448A-894A-E9C0A4D3ADBB}" type="parTrans" cxnId="{8E173884-07C5-421D-B004-96BB1474BA74}">
      <dgm:prSet/>
      <dgm:spPr/>
      <dgm:t>
        <a:bodyPr/>
        <a:lstStyle/>
        <a:p>
          <a:endParaRPr lang="ru-RU"/>
        </a:p>
      </dgm:t>
    </dgm:pt>
    <dgm:pt modelId="{5A06AA39-AFBA-49CA-B331-968E439F00B3}" type="sibTrans" cxnId="{8E173884-07C5-421D-B004-96BB1474BA74}">
      <dgm:prSet/>
      <dgm:spPr/>
      <dgm:t>
        <a:bodyPr/>
        <a:lstStyle/>
        <a:p>
          <a:endParaRPr lang="ru-RU"/>
        </a:p>
      </dgm:t>
    </dgm:pt>
    <dgm:pt modelId="{01C778A5-B16D-435C-92F2-35540D0FA7BF}">
      <dgm:prSet phldrT="[Текст]"/>
      <dgm:spPr/>
      <dgm:t>
        <a:bodyPr/>
        <a:lstStyle/>
        <a:p>
          <a:r>
            <a:rPr lang="ru-RU" dirty="0"/>
            <a:t>13 502 тыс. га, площадь пашни</a:t>
          </a:r>
        </a:p>
      </dgm:t>
    </dgm:pt>
    <dgm:pt modelId="{8FE5E166-B546-494D-9386-F682947DA3EA}" type="parTrans" cxnId="{C7570A2F-5913-4E36-8983-9565FE0402EA}">
      <dgm:prSet/>
      <dgm:spPr/>
      <dgm:t>
        <a:bodyPr/>
        <a:lstStyle/>
        <a:p>
          <a:endParaRPr lang="ru-RU"/>
        </a:p>
      </dgm:t>
    </dgm:pt>
    <dgm:pt modelId="{7DD4840E-95F7-488C-A232-952E6C4ADC9A}" type="sibTrans" cxnId="{C7570A2F-5913-4E36-8983-9565FE0402EA}">
      <dgm:prSet/>
      <dgm:spPr/>
      <dgm:t>
        <a:bodyPr/>
        <a:lstStyle/>
        <a:p>
          <a:endParaRPr lang="ru-RU"/>
        </a:p>
      </dgm:t>
    </dgm:pt>
    <dgm:pt modelId="{FBA39D3A-DF55-4FD8-8AE2-9A38F91545B1}">
      <dgm:prSet phldrT="[Текст]"/>
      <dgm:spPr/>
      <dgm:t>
        <a:bodyPr/>
        <a:lstStyle/>
        <a:p>
          <a:r>
            <a:rPr lang="ru-RU" dirty="0"/>
            <a:t>5 373 тыс. га, площадь пашни</a:t>
          </a:r>
        </a:p>
      </dgm:t>
    </dgm:pt>
    <dgm:pt modelId="{0FF8C5C0-EE81-4C8E-A5F0-1DA8DAA9C07B}" type="parTrans" cxnId="{82EF163D-2C98-475F-9117-DC3539158944}">
      <dgm:prSet/>
      <dgm:spPr/>
      <dgm:t>
        <a:bodyPr/>
        <a:lstStyle/>
        <a:p>
          <a:endParaRPr lang="ru-RU"/>
        </a:p>
      </dgm:t>
    </dgm:pt>
    <dgm:pt modelId="{5D89FB48-A31E-45A6-BFE5-604ED0B070C3}" type="sibTrans" cxnId="{82EF163D-2C98-475F-9117-DC3539158944}">
      <dgm:prSet/>
      <dgm:spPr/>
      <dgm:t>
        <a:bodyPr/>
        <a:lstStyle/>
        <a:p>
          <a:endParaRPr lang="ru-RU"/>
        </a:p>
      </dgm:t>
    </dgm:pt>
    <dgm:pt modelId="{241C8FBD-2672-4F6B-B1D3-55435BCB5A2F}">
      <dgm:prSet phldrT="[Текст]"/>
      <dgm:spPr/>
      <dgm:t>
        <a:bodyPr/>
        <a:lstStyle/>
        <a:p>
          <a:r>
            <a:rPr lang="ru-RU" dirty="0"/>
            <a:t>3 803 тыс. га, площадь пашни</a:t>
          </a:r>
        </a:p>
      </dgm:t>
    </dgm:pt>
    <dgm:pt modelId="{8C4E6453-96F2-4FF2-9578-9B694518C72D}" type="parTrans" cxnId="{80EF23A4-EE01-4C1D-9CAD-4D577A77B53F}">
      <dgm:prSet/>
      <dgm:spPr/>
      <dgm:t>
        <a:bodyPr/>
        <a:lstStyle/>
        <a:p>
          <a:endParaRPr lang="ru-RU"/>
        </a:p>
      </dgm:t>
    </dgm:pt>
    <dgm:pt modelId="{DF86C8F7-B33E-4FD3-89AA-81D10A9B8B22}" type="sibTrans" cxnId="{80EF23A4-EE01-4C1D-9CAD-4D577A77B53F}">
      <dgm:prSet/>
      <dgm:spPr/>
      <dgm:t>
        <a:bodyPr/>
        <a:lstStyle/>
        <a:p>
          <a:endParaRPr lang="ru-RU"/>
        </a:p>
      </dgm:t>
    </dgm:pt>
    <dgm:pt modelId="{9C5945CF-2D68-48BF-B2E8-C93271D9A7E5}">
      <dgm:prSet phldrT="[Текст]"/>
      <dgm:spPr/>
      <dgm:t>
        <a:bodyPr/>
        <a:lstStyle/>
        <a:p>
          <a:r>
            <a:rPr lang="ru-RU" dirty="0"/>
            <a:t>3 500 тыс. га, площадь пашни</a:t>
          </a:r>
        </a:p>
      </dgm:t>
    </dgm:pt>
    <dgm:pt modelId="{857B13B7-3140-4BAC-9376-312494744A4E}" type="parTrans" cxnId="{48EBDC75-0E33-4791-93D5-880FA40B4C1F}">
      <dgm:prSet/>
      <dgm:spPr/>
      <dgm:t>
        <a:bodyPr/>
        <a:lstStyle/>
        <a:p>
          <a:endParaRPr lang="ru-RU"/>
        </a:p>
      </dgm:t>
    </dgm:pt>
    <dgm:pt modelId="{EB3D61A0-F666-4AEE-8B9F-E835D8B5F8E1}" type="sibTrans" cxnId="{48EBDC75-0E33-4791-93D5-880FA40B4C1F}">
      <dgm:prSet/>
      <dgm:spPr/>
      <dgm:t>
        <a:bodyPr/>
        <a:lstStyle/>
        <a:p>
          <a:endParaRPr lang="ru-RU"/>
        </a:p>
      </dgm:t>
    </dgm:pt>
    <dgm:pt modelId="{AF367633-4412-4816-8AD8-F4F14E6BCECB}">
      <dgm:prSet phldrT="[Текст]"/>
      <dgm:spPr/>
      <dgm:t>
        <a:bodyPr/>
        <a:lstStyle/>
        <a:p>
          <a:r>
            <a:rPr lang="ru-RU" dirty="0"/>
            <a:t>2 831 тыс. га, площадь пашни</a:t>
          </a:r>
        </a:p>
      </dgm:t>
    </dgm:pt>
    <dgm:pt modelId="{EE3A62BD-95F7-4622-853B-F7F95860FCD1}" type="parTrans" cxnId="{04CA5E1E-2822-44C0-A31F-E0EE8C1B6601}">
      <dgm:prSet/>
      <dgm:spPr/>
      <dgm:t>
        <a:bodyPr/>
        <a:lstStyle/>
        <a:p>
          <a:endParaRPr lang="ru-RU"/>
        </a:p>
      </dgm:t>
    </dgm:pt>
    <dgm:pt modelId="{9214D48F-C24D-4B95-9299-4A0B02EDF3F0}" type="sibTrans" cxnId="{04CA5E1E-2822-44C0-A31F-E0EE8C1B6601}">
      <dgm:prSet/>
      <dgm:spPr/>
      <dgm:t>
        <a:bodyPr/>
        <a:lstStyle/>
        <a:p>
          <a:endParaRPr lang="ru-RU"/>
        </a:p>
      </dgm:t>
    </dgm:pt>
    <dgm:pt modelId="{53D23612-0971-4869-B4E6-9C0884077162}">
      <dgm:prSet/>
      <dgm:spPr/>
      <dgm:t>
        <a:bodyPr/>
        <a:lstStyle/>
        <a:p>
          <a:r>
            <a:rPr lang="ru-RU" dirty="0"/>
            <a:t>11 337 тонн мировой импорт</a:t>
          </a:r>
        </a:p>
      </dgm:t>
    </dgm:pt>
    <dgm:pt modelId="{74649DE1-957B-42EF-905B-00B7CE70E758}" type="parTrans" cxnId="{F74C6247-DFCB-494E-91FD-E768A81FFF1B}">
      <dgm:prSet/>
      <dgm:spPr/>
      <dgm:t>
        <a:bodyPr/>
        <a:lstStyle/>
        <a:p>
          <a:endParaRPr lang="ru-RU"/>
        </a:p>
      </dgm:t>
    </dgm:pt>
    <dgm:pt modelId="{0B989853-6BB3-4BAB-939C-9A5296E4543E}" type="sibTrans" cxnId="{F74C6247-DFCB-494E-91FD-E768A81FFF1B}">
      <dgm:prSet/>
      <dgm:spPr/>
      <dgm:t>
        <a:bodyPr/>
        <a:lstStyle/>
        <a:p>
          <a:endParaRPr lang="ru-RU"/>
        </a:p>
      </dgm:t>
    </dgm:pt>
    <dgm:pt modelId="{08CE7F73-F93E-4E40-85AD-CD7DC9438878}">
      <dgm:prSet/>
      <dgm:spPr/>
      <dgm:t>
        <a:bodyPr/>
        <a:lstStyle/>
        <a:p>
          <a:r>
            <a:rPr lang="ru-RU" dirty="0"/>
            <a:t>11 161 тонн российский импорт</a:t>
          </a:r>
        </a:p>
      </dgm:t>
    </dgm:pt>
    <dgm:pt modelId="{D0B7D6EC-1149-43B2-AF39-662AD466B038}" type="parTrans" cxnId="{6887BDD6-70B4-46E8-97D8-348219D90674}">
      <dgm:prSet/>
      <dgm:spPr/>
      <dgm:t>
        <a:bodyPr/>
        <a:lstStyle/>
        <a:p>
          <a:endParaRPr lang="ru-RU"/>
        </a:p>
      </dgm:t>
    </dgm:pt>
    <dgm:pt modelId="{6A1D608B-84E8-4AB2-BE0B-3868D01B503B}" type="sibTrans" cxnId="{6887BDD6-70B4-46E8-97D8-348219D90674}">
      <dgm:prSet/>
      <dgm:spPr/>
      <dgm:t>
        <a:bodyPr/>
        <a:lstStyle/>
        <a:p>
          <a:endParaRPr lang="ru-RU"/>
        </a:p>
      </dgm:t>
    </dgm:pt>
    <dgm:pt modelId="{941792D1-C8A6-4659-B7EA-2BAD8BB30B17}">
      <dgm:prSet/>
      <dgm:spPr/>
      <dgm:t>
        <a:bodyPr/>
        <a:lstStyle/>
        <a:p>
          <a:r>
            <a:rPr lang="ru-RU" dirty="0"/>
            <a:t>101 265 тонн мировой импорт</a:t>
          </a:r>
        </a:p>
      </dgm:t>
    </dgm:pt>
    <dgm:pt modelId="{30E496D4-1D90-47F7-8C3C-5EEC65E081BA}" type="parTrans" cxnId="{B70E3496-C348-452D-9C1F-94F7B78987BC}">
      <dgm:prSet/>
      <dgm:spPr/>
      <dgm:t>
        <a:bodyPr/>
        <a:lstStyle/>
        <a:p>
          <a:endParaRPr lang="ru-RU"/>
        </a:p>
      </dgm:t>
    </dgm:pt>
    <dgm:pt modelId="{A9E90703-AB58-4FC6-9218-DDB73A4D145F}" type="sibTrans" cxnId="{B70E3496-C348-452D-9C1F-94F7B78987BC}">
      <dgm:prSet/>
      <dgm:spPr/>
      <dgm:t>
        <a:bodyPr/>
        <a:lstStyle/>
        <a:p>
          <a:endParaRPr lang="ru-RU"/>
        </a:p>
      </dgm:t>
    </dgm:pt>
    <dgm:pt modelId="{AD6E17DA-4B25-4B65-8FB6-8E25DE5A88E8}">
      <dgm:prSet/>
      <dgm:spPr/>
      <dgm:t>
        <a:bodyPr/>
        <a:lstStyle/>
        <a:p>
          <a:r>
            <a:rPr lang="ru-RU" dirty="0"/>
            <a:t>53 491 тонн российский импорт</a:t>
          </a:r>
        </a:p>
      </dgm:t>
    </dgm:pt>
    <dgm:pt modelId="{D2C494AA-6763-4753-B654-27177877FB6C}" type="parTrans" cxnId="{76FC23FA-099D-482B-99B8-42C566AB29DA}">
      <dgm:prSet/>
      <dgm:spPr/>
      <dgm:t>
        <a:bodyPr/>
        <a:lstStyle/>
        <a:p>
          <a:endParaRPr lang="ru-RU"/>
        </a:p>
      </dgm:t>
    </dgm:pt>
    <dgm:pt modelId="{134B54FA-0BC9-4C4B-B536-23D4E443659F}" type="sibTrans" cxnId="{76FC23FA-099D-482B-99B8-42C566AB29DA}">
      <dgm:prSet/>
      <dgm:spPr/>
      <dgm:t>
        <a:bodyPr/>
        <a:lstStyle/>
        <a:p>
          <a:endParaRPr lang="ru-RU"/>
        </a:p>
      </dgm:t>
    </dgm:pt>
    <dgm:pt modelId="{BF9CE372-1DF7-45B3-9AAE-0393655100D8}">
      <dgm:prSet/>
      <dgm:spPr/>
      <dgm:t>
        <a:bodyPr/>
        <a:lstStyle/>
        <a:p>
          <a:r>
            <a:rPr lang="ru-RU" dirty="0"/>
            <a:t>2 223 импорт</a:t>
          </a:r>
        </a:p>
      </dgm:t>
    </dgm:pt>
    <dgm:pt modelId="{E71EA0F4-F5CF-474E-8548-187C0DEF486B}" type="parTrans" cxnId="{F7EF1F22-57FB-412D-9301-D10FF5CC0BB3}">
      <dgm:prSet/>
      <dgm:spPr/>
      <dgm:t>
        <a:bodyPr/>
        <a:lstStyle/>
        <a:p>
          <a:endParaRPr lang="ru-RU"/>
        </a:p>
      </dgm:t>
    </dgm:pt>
    <dgm:pt modelId="{43253E2D-9570-441D-BCB6-EE51F455179C}" type="sibTrans" cxnId="{F7EF1F22-57FB-412D-9301-D10FF5CC0BB3}">
      <dgm:prSet/>
      <dgm:spPr/>
      <dgm:t>
        <a:bodyPr/>
        <a:lstStyle/>
        <a:p>
          <a:endParaRPr lang="ru-RU"/>
        </a:p>
      </dgm:t>
    </dgm:pt>
    <dgm:pt modelId="{3B1D5E06-675F-4911-9E50-A8029D191C05}">
      <dgm:prSet/>
      <dgm:spPr/>
      <dgm:t>
        <a:bodyPr/>
        <a:lstStyle/>
        <a:p>
          <a:r>
            <a:rPr lang="ru-RU" dirty="0"/>
            <a:t>256 тонн российский импорт</a:t>
          </a:r>
        </a:p>
      </dgm:t>
    </dgm:pt>
    <dgm:pt modelId="{24972C5F-4CEC-486C-9CDC-2FFF4D3BCADB}" type="parTrans" cxnId="{F555349F-687B-4C76-B6C1-6A68A8D2B45F}">
      <dgm:prSet/>
      <dgm:spPr/>
      <dgm:t>
        <a:bodyPr/>
        <a:lstStyle/>
        <a:p>
          <a:endParaRPr lang="ru-RU"/>
        </a:p>
      </dgm:t>
    </dgm:pt>
    <dgm:pt modelId="{1197AF6A-82C7-4EEB-A3E4-587A3B5D56E6}" type="sibTrans" cxnId="{F555349F-687B-4C76-B6C1-6A68A8D2B45F}">
      <dgm:prSet/>
      <dgm:spPr/>
      <dgm:t>
        <a:bodyPr/>
        <a:lstStyle/>
        <a:p>
          <a:endParaRPr lang="ru-RU"/>
        </a:p>
      </dgm:t>
    </dgm:pt>
    <dgm:pt modelId="{798B6F2C-CE3F-4E88-9F24-32A773F04C87}">
      <dgm:prSet/>
      <dgm:spPr/>
      <dgm:t>
        <a:bodyPr/>
        <a:lstStyle/>
        <a:p>
          <a:r>
            <a:rPr lang="ru-RU"/>
            <a:t>81 614 тонн </a:t>
          </a:r>
          <a:r>
            <a:rPr lang="ru-RU" dirty="0"/>
            <a:t>мировой импорт</a:t>
          </a:r>
        </a:p>
      </dgm:t>
    </dgm:pt>
    <dgm:pt modelId="{FB8A29BA-B04D-48A4-98F7-EEC7EF8D6D30}" type="sibTrans" cxnId="{D0C40AAF-5974-452D-8BD8-396E0258BE34}">
      <dgm:prSet/>
      <dgm:spPr/>
      <dgm:t>
        <a:bodyPr/>
        <a:lstStyle/>
        <a:p>
          <a:endParaRPr lang="ru-RU"/>
        </a:p>
      </dgm:t>
    </dgm:pt>
    <dgm:pt modelId="{2FB6E848-E01E-4500-A774-F17FBA1514BC}" type="parTrans" cxnId="{D0C40AAF-5974-452D-8BD8-396E0258BE34}">
      <dgm:prSet/>
      <dgm:spPr/>
      <dgm:t>
        <a:bodyPr/>
        <a:lstStyle/>
        <a:p>
          <a:endParaRPr lang="ru-RU"/>
        </a:p>
      </dgm:t>
    </dgm:pt>
    <dgm:pt modelId="{23D135F9-58B4-40F8-AC40-FCB26BA13712}" type="pres">
      <dgm:prSet presAssocID="{66FABE62-65E7-4BFA-8DD1-BA9D145C0136}" presName="linear" presStyleCnt="0">
        <dgm:presLayoutVars>
          <dgm:animLvl val="lvl"/>
          <dgm:resizeHandles val="exact"/>
        </dgm:presLayoutVars>
      </dgm:prSet>
      <dgm:spPr/>
    </dgm:pt>
    <dgm:pt modelId="{8FCC4AAA-FE8D-4A62-ACC5-404130D4D29A}" type="pres">
      <dgm:prSet presAssocID="{4B680407-4054-43B0-B320-73CC486B12A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F9467C3-8F1A-4BDC-95A1-9FC8A23DBC82}" type="pres">
      <dgm:prSet presAssocID="{4B680407-4054-43B0-B320-73CC486B12A9}" presName="childText" presStyleLbl="revTx" presStyleIdx="0" presStyleCnt="5">
        <dgm:presLayoutVars>
          <dgm:bulletEnabled val="1"/>
        </dgm:presLayoutVars>
      </dgm:prSet>
      <dgm:spPr/>
    </dgm:pt>
    <dgm:pt modelId="{C11C8CCC-136F-4C21-8F37-88236FF7D469}" type="pres">
      <dgm:prSet presAssocID="{8ECF6C26-EA0A-487E-A3D5-17E6E5ED2E5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1C3D11A-9E5F-4A01-A42D-EBF2DF8A2967}" type="pres">
      <dgm:prSet presAssocID="{8ECF6C26-EA0A-487E-A3D5-17E6E5ED2E5D}" presName="childText" presStyleLbl="revTx" presStyleIdx="1" presStyleCnt="5">
        <dgm:presLayoutVars>
          <dgm:bulletEnabled val="1"/>
        </dgm:presLayoutVars>
      </dgm:prSet>
      <dgm:spPr/>
    </dgm:pt>
    <dgm:pt modelId="{1769A238-B06D-440D-8B21-34E8AFC6AAC4}" type="pres">
      <dgm:prSet presAssocID="{612E2AA2-DE3C-4EDF-B701-D2AA656CD29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54772A0-C4FE-427D-B047-B5EE5A2BD7AC}" type="pres">
      <dgm:prSet presAssocID="{612E2AA2-DE3C-4EDF-B701-D2AA656CD29E}" presName="childText" presStyleLbl="revTx" presStyleIdx="2" presStyleCnt="5">
        <dgm:presLayoutVars>
          <dgm:bulletEnabled val="1"/>
        </dgm:presLayoutVars>
      </dgm:prSet>
      <dgm:spPr/>
    </dgm:pt>
    <dgm:pt modelId="{4C00F572-E3D1-4D41-8BD5-0DF87D137676}" type="pres">
      <dgm:prSet presAssocID="{6DFD5922-64F6-4D34-92E3-5E2E579FA191}" presName="parentText" presStyleLbl="node1" presStyleIdx="3" presStyleCnt="5" custLinFactNeighborY="-283">
        <dgm:presLayoutVars>
          <dgm:chMax val="0"/>
          <dgm:bulletEnabled val="1"/>
        </dgm:presLayoutVars>
      </dgm:prSet>
      <dgm:spPr/>
    </dgm:pt>
    <dgm:pt modelId="{2583492A-F036-4B0E-AFE4-4D7F5D47456C}" type="pres">
      <dgm:prSet presAssocID="{6DFD5922-64F6-4D34-92E3-5E2E579FA191}" presName="childText" presStyleLbl="revTx" presStyleIdx="3" presStyleCnt="5">
        <dgm:presLayoutVars>
          <dgm:bulletEnabled val="1"/>
        </dgm:presLayoutVars>
      </dgm:prSet>
      <dgm:spPr/>
    </dgm:pt>
    <dgm:pt modelId="{87C4AF1A-1D1E-4934-A459-014839C4C98C}" type="pres">
      <dgm:prSet presAssocID="{715A0015-4AE9-4921-AC1F-0BB82A9F98E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4441475-58AD-430C-9F34-3B19DCEEB95D}" type="pres">
      <dgm:prSet presAssocID="{715A0015-4AE9-4921-AC1F-0BB82A9F98E2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04CA5E1E-2822-44C0-A31F-E0EE8C1B6601}" srcId="{715A0015-4AE9-4921-AC1F-0BB82A9F98E2}" destId="{AF367633-4412-4816-8AD8-F4F14E6BCECB}" srcOrd="0" destOrd="0" parTransId="{EE3A62BD-95F7-4622-853B-F7F95860FCD1}" sibTransId="{9214D48F-C24D-4B95-9299-4A0B02EDF3F0}"/>
    <dgm:cxn modelId="{F7EF1F22-57FB-412D-9301-D10FF5CC0BB3}" srcId="{715A0015-4AE9-4921-AC1F-0BB82A9F98E2}" destId="{BF9CE372-1DF7-45B3-9AAE-0393655100D8}" srcOrd="1" destOrd="0" parTransId="{E71EA0F4-F5CF-474E-8548-187C0DEF486B}" sibTransId="{43253E2D-9570-441D-BCB6-EE51F455179C}"/>
    <dgm:cxn modelId="{1EA3A724-FB49-41CB-8C61-E5102B64EEFA}" type="presOf" srcId="{9C5945CF-2D68-48BF-B2E8-C93271D9A7E5}" destId="{2583492A-F036-4B0E-AFE4-4D7F5D47456C}" srcOrd="0" destOrd="0" presId="urn:microsoft.com/office/officeart/2005/8/layout/vList2"/>
    <dgm:cxn modelId="{365CA427-00E8-44CF-87FA-BD972C552E37}" srcId="{66FABE62-65E7-4BFA-8DD1-BA9D145C0136}" destId="{6DFD5922-64F6-4D34-92E3-5E2E579FA191}" srcOrd="3" destOrd="0" parTransId="{814B6AE8-2995-48FA-A113-8FE081E2181B}" sibTransId="{A479098B-AB9A-44BC-A006-7019E536C866}"/>
    <dgm:cxn modelId="{FFD7602E-B864-4181-AB65-8DBDC2C536B9}" type="presOf" srcId="{66FABE62-65E7-4BFA-8DD1-BA9D145C0136}" destId="{23D135F9-58B4-40F8-AC40-FCB26BA13712}" srcOrd="0" destOrd="0" presId="urn:microsoft.com/office/officeart/2005/8/layout/vList2"/>
    <dgm:cxn modelId="{C7570A2F-5913-4E36-8983-9565FE0402EA}" srcId="{4B680407-4054-43B0-B320-73CC486B12A9}" destId="{01C778A5-B16D-435C-92F2-35540D0FA7BF}" srcOrd="0" destOrd="0" parTransId="{8FE5E166-B546-494D-9386-F682947DA3EA}" sibTransId="{7DD4840E-95F7-488C-A232-952E6C4ADC9A}"/>
    <dgm:cxn modelId="{82EF163D-2C98-475F-9117-DC3539158944}" srcId="{8ECF6C26-EA0A-487E-A3D5-17E6E5ED2E5D}" destId="{FBA39D3A-DF55-4FD8-8AE2-9A38F91545B1}" srcOrd="0" destOrd="0" parTransId="{0FF8C5C0-EE81-4C8E-A5F0-1DA8DAA9C07B}" sibTransId="{5D89FB48-A31E-45A6-BFE5-604ED0B070C3}"/>
    <dgm:cxn modelId="{37E3A93D-1D35-41AE-A233-B68335EA8DF2}" srcId="{66FABE62-65E7-4BFA-8DD1-BA9D145C0136}" destId="{612E2AA2-DE3C-4EDF-B701-D2AA656CD29E}" srcOrd="2" destOrd="0" parTransId="{39D4F303-E252-489B-858D-FCAA8B00D10A}" sibTransId="{918B7170-1FE7-47EC-A807-5FBD5424A1A9}"/>
    <dgm:cxn modelId="{D319B040-CBD4-47B6-8D9C-BE28D1B42EE9}" type="presOf" srcId="{6DFD5922-64F6-4D34-92E3-5E2E579FA191}" destId="{4C00F572-E3D1-4D41-8BD5-0DF87D137676}" srcOrd="0" destOrd="0" presId="urn:microsoft.com/office/officeart/2005/8/layout/vList2"/>
    <dgm:cxn modelId="{37C7D762-6354-4E1F-B43E-04A39BC8A6A2}" type="presOf" srcId="{FBA39D3A-DF55-4FD8-8AE2-9A38F91545B1}" destId="{01C3D11A-9E5F-4A01-A42D-EBF2DF8A2967}" srcOrd="0" destOrd="0" presId="urn:microsoft.com/office/officeart/2005/8/layout/vList2"/>
    <dgm:cxn modelId="{F74C6247-DFCB-494E-91FD-E768A81FFF1B}" srcId="{8ECF6C26-EA0A-487E-A3D5-17E6E5ED2E5D}" destId="{53D23612-0971-4869-B4E6-9C0884077162}" srcOrd="1" destOrd="0" parTransId="{74649DE1-957B-42EF-905B-00B7CE70E758}" sibTransId="{0B989853-6BB3-4BAB-939C-9A5296E4543E}"/>
    <dgm:cxn modelId="{FF718D4E-CD84-4F8B-9582-BD1C884BBEFF}" type="presOf" srcId="{01C778A5-B16D-435C-92F2-35540D0FA7BF}" destId="{3F9467C3-8F1A-4BDC-95A1-9FC8A23DBC82}" srcOrd="0" destOrd="0" presId="urn:microsoft.com/office/officeart/2005/8/layout/vList2"/>
    <dgm:cxn modelId="{08E2706F-BF62-43B7-BCEB-94E1E3831637}" type="presOf" srcId="{8ECF6C26-EA0A-487E-A3D5-17E6E5ED2E5D}" destId="{C11C8CCC-136F-4C21-8F37-88236FF7D469}" srcOrd="0" destOrd="0" presId="urn:microsoft.com/office/officeart/2005/8/layout/vList2"/>
    <dgm:cxn modelId="{ECA9DA4F-D085-4C81-AC36-B5FB862041EC}" type="presOf" srcId="{B94A1DD3-94EB-4B79-A88F-2635552F61EA}" destId="{3F9467C3-8F1A-4BDC-95A1-9FC8A23DBC82}" srcOrd="0" destOrd="1" presId="urn:microsoft.com/office/officeart/2005/8/layout/vList2"/>
    <dgm:cxn modelId="{FA761C74-15EC-49CB-9ADE-C04D60A91DBF}" type="presOf" srcId="{3B1D5E06-675F-4911-9E50-A8029D191C05}" destId="{34441475-58AD-430C-9F34-3B19DCEEB95D}" srcOrd="0" destOrd="2" presId="urn:microsoft.com/office/officeart/2005/8/layout/vList2"/>
    <dgm:cxn modelId="{885C9674-6D80-409C-B35A-0D6D576104E8}" type="presOf" srcId="{941792D1-C8A6-4659-B7EA-2BAD8BB30B17}" destId="{2583492A-F036-4B0E-AFE4-4D7F5D47456C}" srcOrd="0" destOrd="1" presId="urn:microsoft.com/office/officeart/2005/8/layout/vList2"/>
    <dgm:cxn modelId="{48EBDC75-0E33-4791-93D5-880FA40B4C1F}" srcId="{6DFD5922-64F6-4D34-92E3-5E2E579FA191}" destId="{9C5945CF-2D68-48BF-B2E8-C93271D9A7E5}" srcOrd="0" destOrd="0" parTransId="{857B13B7-3140-4BAC-9376-312494744A4E}" sibTransId="{EB3D61A0-F666-4AEE-8B9F-E835D8B5F8E1}"/>
    <dgm:cxn modelId="{06CA9178-4E25-46A0-87F8-77A37ED3338F}" type="presOf" srcId="{AD6E17DA-4B25-4B65-8FB6-8E25DE5A88E8}" destId="{2583492A-F036-4B0E-AFE4-4D7F5D47456C}" srcOrd="0" destOrd="2" presId="urn:microsoft.com/office/officeart/2005/8/layout/vList2"/>
    <dgm:cxn modelId="{AAFB907B-DA09-466A-B20A-F834061F50D3}" type="presOf" srcId="{08CE7F73-F93E-4E40-85AD-CD7DC9438878}" destId="{E54772A0-C4FE-427D-B047-B5EE5A2BD7AC}" srcOrd="0" destOrd="2" presId="urn:microsoft.com/office/officeart/2005/8/layout/vList2"/>
    <dgm:cxn modelId="{E1E12783-D17C-407D-B64E-35C6DDE9E732}" type="presOf" srcId="{4B680407-4054-43B0-B320-73CC486B12A9}" destId="{8FCC4AAA-FE8D-4A62-ACC5-404130D4D29A}" srcOrd="0" destOrd="0" presId="urn:microsoft.com/office/officeart/2005/8/layout/vList2"/>
    <dgm:cxn modelId="{8E173884-07C5-421D-B004-96BB1474BA74}" srcId="{66FABE62-65E7-4BFA-8DD1-BA9D145C0136}" destId="{715A0015-4AE9-4921-AC1F-0BB82A9F98E2}" srcOrd="4" destOrd="0" parTransId="{C27C2588-1362-448A-894A-E9C0A4D3ADBB}" sibTransId="{5A06AA39-AFBA-49CA-B331-968E439F00B3}"/>
    <dgm:cxn modelId="{B70E3496-C348-452D-9C1F-94F7B78987BC}" srcId="{6DFD5922-64F6-4D34-92E3-5E2E579FA191}" destId="{941792D1-C8A6-4659-B7EA-2BAD8BB30B17}" srcOrd="1" destOrd="0" parTransId="{30E496D4-1D90-47F7-8C3C-5EEC65E081BA}" sibTransId="{A9E90703-AB58-4FC6-9218-DDB73A4D145F}"/>
    <dgm:cxn modelId="{E2CD6C96-88E4-4987-AEB9-F34CB2C85481}" type="presOf" srcId="{798B6F2C-CE3F-4E88-9F24-32A773F04C87}" destId="{E54772A0-C4FE-427D-B047-B5EE5A2BD7AC}" srcOrd="0" destOrd="1" presId="urn:microsoft.com/office/officeart/2005/8/layout/vList2"/>
    <dgm:cxn modelId="{D3E6579C-B621-4D8C-964D-1BE46DDAEBE7}" type="presOf" srcId="{D5431BAE-44F2-4662-9E54-399F5A20C173}" destId="{3F9467C3-8F1A-4BDC-95A1-9FC8A23DBC82}" srcOrd="0" destOrd="2" presId="urn:microsoft.com/office/officeart/2005/8/layout/vList2"/>
    <dgm:cxn modelId="{F555349F-687B-4C76-B6C1-6A68A8D2B45F}" srcId="{715A0015-4AE9-4921-AC1F-0BB82A9F98E2}" destId="{3B1D5E06-675F-4911-9E50-A8029D191C05}" srcOrd="2" destOrd="0" parTransId="{24972C5F-4CEC-486C-9CDC-2FFF4D3BCADB}" sibTransId="{1197AF6A-82C7-4EEB-A3E4-587A3B5D56E6}"/>
    <dgm:cxn modelId="{80EF23A4-EE01-4C1D-9CAD-4D577A77B53F}" srcId="{612E2AA2-DE3C-4EDF-B701-D2AA656CD29E}" destId="{241C8FBD-2672-4F6B-B1D3-55435BCB5A2F}" srcOrd="0" destOrd="0" parTransId="{8C4E6453-96F2-4FF2-9578-9B694518C72D}" sibTransId="{DF86C8F7-B33E-4FD3-89AA-81D10A9B8B22}"/>
    <dgm:cxn modelId="{D0C40AAF-5974-452D-8BD8-396E0258BE34}" srcId="{612E2AA2-DE3C-4EDF-B701-D2AA656CD29E}" destId="{798B6F2C-CE3F-4E88-9F24-32A773F04C87}" srcOrd="1" destOrd="0" parTransId="{2FB6E848-E01E-4500-A774-F17FBA1514BC}" sibTransId="{FB8A29BA-B04D-48A4-98F7-EEC7EF8D6D30}"/>
    <dgm:cxn modelId="{EDD3ECCB-CC96-4185-ABFC-D8A2B7B0A08D}" srcId="{66FABE62-65E7-4BFA-8DD1-BA9D145C0136}" destId="{4B680407-4054-43B0-B320-73CC486B12A9}" srcOrd="0" destOrd="0" parTransId="{6844E34C-6B39-47B8-A8B2-55400E3C2DB1}" sibTransId="{F9B2CBFF-BF5D-43A0-9762-5BFFBBB3A536}"/>
    <dgm:cxn modelId="{899BAAD2-89CD-450A-A0D9-877AD0241C20}" srcId="{4B680407-4054-43B0-B320-73CC486B12A9}" destId="{B94A1DD3-94EB-4B79-A88F-2635552F61EA}" srcOrd="1" destOrd="0" parTransId="{72D1C7A4-761B-4A7C-B1AF-1F6BD601F680}" sibTransId="{5F23E53C-0C90-46FB-A282-BE32F60BF16E}"/>
    <dgm:cxn modelId="{6887BDD6-70B4-46E8-97D8-348219D90674}" srcId="{612E2AA2-DE3C-4EDF-B701-D2AA656CD29E}" destId="{08CE7F73-F93E-4E40-85AD-CD7DC9438878}" srcOrd="2" destOrd="0" parTransId="{D0B7D6EC-1149-43B2-AF39-662AD466B038}" sibTransId="{6A1D608B-84E8-4AB2-BE0B-3868D01B503B}"/>
    <dgm:cxn modelId="{3FE654D9-6E5B-4BBC-BDEC-10A50A4F8755}" type="presOf" srcId="{AF367633-4412-4816-8AD8-F4F14E6BCECB}" destId="{34441475-58AD-430C-9F34-3B19DCEEB95D}" srcOrd="0" destOrd="0" presId="urn:microsoft.com/office/officeart/2005/8/layout/vList2"/>
    <dgm:cxn modelId="{323E45DA-2690-4EE2-ABFD-3D78DC692B71}" type="presOf" srcId="{BF9CE372-1DF7-45B3-9AAE-0393655100D8}" destId="{34441475-58AD-430C-9F34-3B19DCEEB95D}" srcOrd="0" destOrd="1" presId="urn:microsoft.com/office/officeart/2005/8/layout/vList2"/>
    <dgm:cxn modelId="{939CF9DC-FABA-406C-80CC-C4B8FEFF2161}" type="presOf" srcId="{612E2AA2-DE3C-4EDF-B701-D2AA656CD29E}" destId="{1769A238-B06D-440D-8B21-34E8AFC6AAC4}" srcOrd="0" destOrd="0" presId="urn:microsoft.com/office/officeart/2005/8/layout/vList2"/>
    <dgm:cxn modelId="{212EFBDF-1288-48DA-83E4-60C36E04AC1B}" srcId="{4B680407-4054-43B0-B320-73CC486B12A9}" destId="{D5431BAE-44F2-4662-9E54-399F5A20C173}" srcOrd="2" destOrd="0" parTransId="{117C21A6-1B51-4F50-9C2D-0C8F1BC8FCE9}" sibTransId="{1A02CD92-22C5-4BA6-89E1-1719E72633E0}"/>
    <dgm:cxn modelId="{B4752FE0-EE88-4AE4-8632-B90204729408}" type="presOf" srcId="{241C8FBD-2672-4F6B-B1D3-55435BCB5A2F}" destId="{E54772A0-C4FE-427D-B047-B5EE5A2BD7AC}" srcOrd="0" destOrd="0" presId="urn:microsoft.com/office/officeart/2005/8/layout/vList2"/>
    <dgm:cxn modelId="{76FC23FA-099D-482B-99B8-42C566AB29DA}" srcId="{6DFD5922-64F6-4D34-92E3-5E2E579FA191}" destId="{AD6E17DA-4B25-4B65-8FB6-8E25DE5A88E8}" srcOrd="2" destOrd="0" parTransId="{D2C494AA-6763-4753-B654-27177877FB6C}" sibTransId="{134B54FA-0BC9-4C4B-B536-23D4E443659F}"/>
    <dgm:cxn modelId="{4F628BFA-896C-4C5B-9371-C7FA9C48A403}" srcId="{66FABE62-65E7-4BFA-8DD1-BA9D145C0136}" destId="{8ECF6C26-EA0A-487E-A3D5-17E6E5ED2E5D}" srcOrd="1" destOrd="0" parTransId="{5DAB2941-F0B8-4677-BCF7-A5CC03229FFD}" sibTransId="{7034E42B-D1C1-4757-85B4-692E4D231039}"/>
    <dgm:cxn modelId="{3A753DFC-D62F-4D30-9A5C-90FBA2E60123}" type="presOf" srcId="{715A0015-4AE9-4921-AC1F-0BB82A9F98E2}" destId="{87C4AF1A-1D1E-4934-A459-014839C4C98C}" srcOrd="0" destOrd="0" presId="urn:microsoft.com/office/officeart/2005/8/layout/vList2"/>
    <dgm:cxn modelId="{3753FCFE-058C-455A-949A-6041FB161F96}" type="presOf" srcId="{53D23612-0971-4869-B4E6-9C0884077162}" destId="{01C3D11A-9E5F-4A01-A42D-EBF2DF8A2967}" srcOrd="0" destOrd="1" presId="urn:microsoft.com/office/officeart/2005/8/layout/vList2"/>
    <dgm:cxn modelId="{38BFAF4B-E0BD-4139-9C1A-2FA570D3B49B}" type="presParOf" srcId="{23D135F9-58B4-40F8-AC40-FCB26BA13712}" destId="{8FCC4AAA-FE8D-4A62-ACC5-404130D4D29A}" srcOrd="0" destOrd="0" presId="urn:microsoft.com/office/officeart/2005/8/layout/vList2"/>
    <dgm:cxn modelId="{C739A71F-1298-4A7C-B1D2-31F70CA41F29}" type="presParOf" srcId="{23D135F9-58B4-40F8-AC40-FCB26BA13712}" destId="{3F9467C3-8F1A-4BDC-95A1-9FC8A23DBC82}" srcOrd="1" destOrd="0" presId="urn:microsoft.com/office/officeart/2005/8/layout/vList2"/>
    <dgm:cxn modelId="{026962B7-4EAE-4090-801E-0C52402A14AA}" type="presParOf" srcId="{23D135F9-58B4-40F8-AC40-FCB26BA13712}" destId="{C11C8CCC-136F-4C21-8F37-88236FF7D469}" srcOrd="2" destOrd="0" presId="urn:microsoft.com/office/officeart/2005/8/layout/vList2"/>
    <dgm:cxn modelId="{7C4667C9-EB64-47CE-A83B-A3CB1033C169}" type="presParOf" srcId="{23D135F9-58B4-40F8-AC40-FCB26BA13712}" destId="{01C3D11A-9E5F-4A01-A42D-EBF2DF8A2967}" srcOrd="3" destOrd="0" presId="urn:microsoft.com/office/officeart/2005/8/layout/vList2"/>
    <dgm:cxn modelId="{099BC132-117F-4C14-BA72-9C33B189839C}" type="presParOf" srcId="{23D135F9-58B4-40F8-AC40-FCB26BA13712}" destId="{1769A238-B06D-440D-8B21-34E8AFC6AAC4}" srcOrd="4" destOrd="0" presId="urn:microsoft.com/office/officeart/2005/8/layout/vList2"/>
    <dgm:cxn modelId="{BDCB8049-4F86-401B-BF5F-25C4D3EE8DB1}" type="presParOf" srcId="{23D135F9-58B4-40F8-AC40-FCB26BA13712}" destId="{E54772A0-C4FE-427D-B047-B5EE5A2BD7AC}" srcOrd="5" destOrd="0" presId="urn:microsoft.com/office/officeart/2005/8/layout/vList2"/>
    <dgm:cxn modelId="{728441DF-EC5F-4655-92C3-BD7C5F6FFD76}" type="presParOf" srcId="{23D135F9-58B4-40F8-AC40-FCB26BA13712}" destId="{4C00F572-E3D1-4D41-8BD5-0DF87D137676}" srcOrd="6" destOrd="0" presId="urn:microsoft.com/office/officeart/2005/8/layout/vList2"/>
    <dgm:cxn modelId="{73206B9C-B3D6-4FAC-8572-97EE6E452148}" type="presParOf" srcId="{23D135F9-58B4-40F8-AC40-FCB26BA13712}" destId="{2583492A-F036-4B0E-AFE4-4D7F5D47456C}" srcOrd="7" destOrd="0" presId="urn:microsoft.com/office/officeart/2005/8/layout/vList2"/>
    <dgm:cxn modelId="{C1A86B77-3E95-4459-80D7-14E7A2ED5AA8}" type="presParOf" srcId="{23D135F9-58B4-40F8-AC40-FCB26BA13712}" destId="{87C4AF1A-1D1E-4934-A459-014839C4C98C}" srcOrd="8" destOrd="0" presId="urn:microsoft.com/office/officeart/2005/8/layout/vList2"/>
    <dgm:cxn modelId="{D52BCB08-DA64-4BEB-8CE2-22C0BC4737CC}" type="presParOf" srcId="{23D135F9-58B4-40F8-AC40-FCB26BA13712}" destId="{34441475-58AD-430C-9F34-3B19DCEEB95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B4B5931-B98A-4B4B-8845-7749440927FD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855ACE48-1E93-4602-9A62-7C9AF8004E21}">
      <dgm:prSet phldrT="[Текст]"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gm:t>
    </dgm:pt>
    <dgm:pt modelId="{CAA6463B-EBEA-487E-8A5C-AECEE97EA3FA}" type="par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167B28-C019-4D92-BCC8-089777697D7D}" type="sib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5BD9D6-9690-4B24-904B-5CAB1755CDB6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gm:t>
    </dgm:pt>
    <dgm:pt modelId="{34B5C774-9ED2-48B8-A2A5-30A92F27A4DA}" type="par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CD9468-01CC-4969-B120-034B48EA8FD1}" type="sib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6802E82-9289-4F61-A7DE-51F0257C3A97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gm:t>
    </dgm:pt>
    <dgm:pt modelId="{9E1A78C5-AC04-49A9-972E-7733B90BA3ED}" type="par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25C49C2-1775-42DD-B2A8-A462DB8005DD}" type="sib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90B87E9-C3D8-438F-B7F3-3671F1D9D515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7E1F97C-BB61-4AC3-890D-89D014F98453}" type="par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82DD3FB-AAB5-4DB2-984C-49FDB42A6ED1}" type="sib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A0A0826-BA99-4735-8148-BD6023F8516F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gm:t>
    </dgm:pt>
    <dgm:pt modelId="{F94DE6F7-E285-4CE7-AA2E-86D62DDD799C}" type="par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5C94131-D3C1-4227-9459-1CAB872D1C5F}" type="sib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6E08E6-E33D-4C1B-A11C-C2BFA981A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0</a:t>
          </a:r>
          <a:endParaRPr lang="ru-RU" sz="14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15DA65-9432-4E5E-A6D7-5B9AD6C16288}" type="par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F8DADB1-8BF0-43AA-A01D-3E18EC41F751}" type="sib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67166B1-BFEB-465B-AD15-F2D1890CB400}">
      <dgm:prSet custT="1"/>
      <dgm:spPr/>
      <dgm:t>
        <a:bodyPr/>
        <a:lstStyle/>
        <a:p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E0559EA-ED7D-4CD3-8FCD-FB5285244CA7}" type="par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7C04951-3598-4516-ADAE-81C2F12A2154}" type="sib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8D32DC-FF7E-49D3-A07A-A527D12CB565}">
      <dgm:prSet custT="1"/>
      <dgm:spPr/>
      <dgm:t>
        <a:bodyPr/>
        <a:lstStyle/>
        <a:p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gm:t>
    </dgm:pt>
    <dgm:pt modelId="{6C760943-56F5-487E-A7B4-A590C32A80B5}" type="par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829FA9-31AF-4000-98BD-C7707111A024}" type="sib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164521-56E4-4D34-9CD8-A4620A21A241}">
      <dgm:prSet custT="1"/>
      <dgm:spPr/>
      <dgm:t>
        <a:bodyPr/>
        <a:lstStyle/>
        <a:p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298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2DE02E5-41B5-43D9-96D1-A0C283117482}" type="par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C11658-D89C-41C1-BCAB-D09E60326EE5}" type="sib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D90B38E-2029-4B66-A7A3-885FE6E25807}">
      <dgm:prSet phldrT="[Текст]" custT="1"/>
      <dgm:spPr/>
      <dgm:t>
        <a:bodyPr/>
        <a:lstStyle/>
        <a:p>
          <a:r>
            <a:rPr lang="ru-RU" sz="12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gm:t>
    </dgm:pt>
    <dgm:pt modelId="{9818FE18-05FE-4FC6-AE34-250B5F41A782}" type="par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F43C08D-6368-407E-A50E-082681B9684D}" type="sib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FB01094-2454-4778-9778-EC796B8E28E4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</a:p>
      </dgm:t>
    </dgm:pt>
    <dgm:pt modelId="{588D0711-9A22-4EBE-9CEC-4467CF36AAF0}" type="par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D3CB300-7383-4DB4-8E88-7459FF05E9E1}" type="sib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BF26A91-F305-4BF7-B51D-605F849FC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gm:t>
    </dgm:pt>
    <dgm:pt modelId="{D9E5E90B-9700-45F6-B46F-9F17C8913735}" type="parTrans" cxnId="{6A16A8EF-B232-46C5-8C28-6FDD233BFAF3}">
      <dgm:prSet/>
      <dgm:spPr/>
      <dgm:t>
        <a:bodyPr/>
        <a:lstStyle/>
        <a:p>
          <a:endParaRPr lang="ru-RU"/>
        </a:p>
      </dgm:t>
    </dgm:pt>
    <dgm:pt modelId="{0FA96B64-9C88-4519-AE6E-341118CD00BB}" type="sibTrans" cxnId="{6A16A8EF-B232-46C5-8C28-6FDD233BFAF3}">
      <dgm:prSet/>
      <dgm:spPr/>
      <dgm:t>
        <a:bodyPr/>
        <a:lstStyle/>
        <a:p>
          <a:endParaRPr lang="ru-RU"/>
        </a:p>
      </dgm:t>
    </dgm:pt>
    <dgm:pt modelId="{2D644CEB-5C8A-4EDE-84E9-0D75520665E5}">
      <dgm:prSet custT="1"/>
      <dgm:spPr/>
      <dgm:t>
        <a:bodyPr/>
        <a:lstStyle/>
        <a:p>
          <a:r>
            <a: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220</a:t>
          </a:r>
          <a:r>
            <a:rPr lang="en-US" sz="1400" b="1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</a:t>
          </a:r>
          <a:r>
            <a:rPr lang="en-US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A0FF1262-31C9-4668-B098-323B22A69BCA}" type="parTrans" cxnId="{464F8133-FE69-4A8D-8731-BDF9E442A454}">
      <dgm:prSet/>
      <dgm:spPr/>
      <dgm:t>
        <a:bodyPr/>
        <a:lstStyle/>
        <a:p>
          <a:endParaRPr lang="ru-RU"/>
        </a:p>
      </dgm:t>
    </dgm:pt>
    <dgm:pt modelId="{87B9D1CB-8EAE-4255-88AD-8BC6EB066E0B}" type="sibTrans" cxnId="{464F8133-FE69-4A8D-8731-BDF9E442A454}">
      <dgm:prSet/>
      <dgm:spPr/>
      <dgm:t>
        <a:bodyPr/>
        <a:lstStyle/>
        <a:p>
          <a:endParaRPr lang="ru-RU"/>
        </a:p>
      </dgm:t>
    </dgm:pt>
    <dgm:pt modelId="{E996EB34-B2E5-4A7F-AF14-16057F779260}" type="pres">
      <dgm:prSet presAssocID="{7B4B5931-B98A-4B4B-8845-7749440927FD}" presName="linear" presStyleCnt="0">
        <dgm:presLayoutVars>
          <dgm:animLvl val="lvl"/>
          <dgm:resizeHandles val="exact"/>
        </dgm:presLayoutVars>
      </dgm:prSet>
      <dgm:spPr/>
    </dgm:pt>
    <dgm:pt modelId="{8F75B260-7EFC-44E1-B335-FC8B6A9536B3}" type="pres">
      <dgm:prSet presAssocID="{855ACE48-1E93-4602-9A62-7C9AF8004E2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EA9708C-8447-48F4-927C-46103384097F}" type="pres">
      <dgm:prSet presAssocID="{855ACE48-1E93-4602-9A62-7C9AF8004E21}" presName="childText" presStyleLbl="revTx" presStyleIdx="0" presStyleCnt="6">
        <dgm:presLayoutVars>
          <dgm:bulletEnabled val="1"/>
        </dgm:presLayoutVars>
      </dgm:prSet>
      <dgm:spPr/>
    </dgm:pt>
    <dgm:pt modelId="{5CFE2E9E-7979-4F22-B9C3-5CE804E9CC3F}" type="pres">
      <dgm:prSet presAssocID="{015BD9D6-9690-4B24-904B-5CAB1755CD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B67643E-2228-43A4-8DA2-5367E4B32944}" type="pres">
      <dgm:prSet presAssocID="{015BD9D6-9690-4B24-904B-5CAB1755CDB6}" presName="childText" presStyleLbl="revTx" presStyleIdx="1" presStyleCnt="6">
        <dgm:presLayoutVars>
          <dgm:bulletEnabled val="1"/>
        </dgm:presLayoutVars>
      </dgm:prSet>
      <dgm:spPr/>
    </dgm:pt>
    <dgm:pt modelId="{470A963B-169F-4F7D-8953-501563AF557C}" type="pres">
      <dgm:prSet presAssocID="{9BF26A91-F305-4BF7-B51D-605F849FC29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71B2131-8F35-4BEF-A2FB-32083456952E}" type="pres">
      <dgm:prSet presAssocID="{9BF26A91-F305-4BF7-B51D-605F849FC295}" presName="childText" presStyleLbl="revTx" presStyleIdx="2" presStyleCnt="6">
        <dgm:presLayoutVars>
          <dgm:bulletEnabled val="1"/>
        </dgm:presLayoutVars>
      </dgm:prSet>
      <dgm:spPr/>
    </dgm:pt>
    <dgm:pt modelId="{386B761E-6A33-4247-B3FD-7A5BD35483AB}" type="pres">
      <dgm:prSet presAssocID="{46802E82-9289-4F61-A7DE-51F0257C3A9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9EEA465-7320-4CC4-9C29-63702F79C679}" type="pres">
      <dgm:prSet presAssocID="{46802E82-9289-4F61-A7DE-51F0257C3A97}" presName="childText" presStyleLbl="revTx" presStyleIdx="3" presStyleCnt="6">
        <dgm:presLayoutVars>
          <dgm:bulletEnabled val="1"/>
        </dgm:presLayoutVars>
      </dgm:prSet>
      <dgm:spPr/>
    </dgm:pt>
    <dgm:pt modelId="{EC1731C0-22C3-4E0E-AB92-F63DE97BDD76}" type="pres">
      <dgm:prSet presAssocID="{8A0A0826-BA99-4735-8148-BD6023F851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FA729D-6393-4041-BC35-2C93B41317BD}" type="pres">
      <dgm:prSet presAssocID="{8A0A0826-BA99-4735-8148-BD6023F8516F}" presName="childText" presStyleLbl="revTx" presStyleIdx="4" presStyleCnt="6">
        <dgm:presLayoutVars>
          <dgm:bulletEnabled val="1"/>
        </dgm:presLayoutVars>
      </dgm:prSet>
      <dgm:spPr/>
    </dgm:pt>
    <dgm:pt modelId="{AC6BAF2D-DF7B-4E56-9293-A32970766651}" type="pres">
      <dgm:prSet presAssocID="{536E08E6-E33D-4C1B-A11C-C2BFA981A29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22788C2-FD08-46D5-80F7-4CB30F29267D}" type="pres">
      <dgm:prSet presAssocID="{536E08E6-E33D-4C1B-A11C-C2BFA981A295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EA758002-D1D2-4230-9465-E25363FC4207}" type="presOf" srcId="{015BD9D6-9690-4B24-904B-5CAB1755CDB6}" destId="{5CFE2E9E-7979-4F22-B9C3-5CE804E9CC3F}" srcOrd="0" destOrd="0" presId="urn:microsoft.com/office/officeart/2005/8/layout/vList2"/>
    <dgm:cxn modelId="{D306FF07-1085-4CDA-A78B-01032448F422}" srcId="{6FB01094-2454-4778-9778-EC796B8E28E4}" destId="{C90B87E9-C3D8-438F-B7F3-3671F1D9D515}" srcOrd="0" destOrd="0" parTransId="{57E1F97C-BB61-4AC3-890D-89D014F98453}" sibTransId="{882DD3FB-AAB5-4DB2-984C-49FDB42A6ED1}"/>
    <dgm:cxn modelId="{0307BF0A-F057-4E5C-9101-1A17F11CDDAD}" type="presOf" srcId="{2D644CEB-5C8A-4EDE-84E9-0D75520665E5}" destId="{471B2131-8F35-4BEF-A2FB-32083456952E}" srcOrd="0" destOrd="0" presId="urn:microsoft.com/office/officeart/2005/8/layout/vList2"/>
    <dgm:cxn modelId="{DDA2C70C-3312-415F-A860-24C103BBBD13}" type="presOf" srcId="{C90B87E9-C3D8-438F-B7F3-3671F1D9D515}" destId="{C9EEA465-7320-4CC4-9C29-63702F79C679}" srcOrd="0" destOrd="1" presId="urn:microsoft.com/office/officeart/2005/8/layout/vList2"/>
    <dgm:cxn modelId="{745E0317-1881-4FD1-ABF5-2316A8FD22F4}" type="presOf" srcId="{7B4B5931-B98A-4B4B-8845-7749440927FD}" destId="{E996EB34-B2E5-4A7F-AF14-16057F779260}" srcOrd="0" destOrd="0" presId="urn:microsoft.com/office/officeart/2005/8/layout/vList2"/>
    <dgm:cxn modelId="{F14E711D-1C86-4C4F-8CAC-09383143EA6F}" srcId="{7B4B5931-B98A-4B4B-8845-7749440927FD}" destId="{855ACE48-1E93-4602-9A62-7C9AF8004E21}" srcOrd="0" destOrd="0" parTransId="{CAA6463B-EBEA-487E-8A5C-AECEE97EA3FA}" sibTransId="{01167B28-C019-4D92-BCC8-089777697D7D}"/>
    <dgm:cxn modelId="{6A8B071E-909B-491B-BB99-851158011524}" srcId="{855ACE48-1E93-4602-9A62-7C9AF8004E21}" destId="{4D90B38E-2029-4B66-A7A3-885FE6E25807}" srcOrd="0" destOrd="0" parTransId="{9818FE18-05FE-4FC6-AE34-250B5F41A782}" sibTransId="{8F43C08D-6368-407E-A50E-082681B9684D}"/>
    <dgm:cxn modelId="{66359C2E-2F5D-44B3-BA9D-C7510DA65BF0}" type="presOf" srcId="{4D90B38E-2029-4B66-A7A3-885FE6E25807}" destId="{0EA9708C-8447-48F4-927C-46103384097F}" srcOrd="0" destOrd="0" presId="urn:microsoft.com/office/officeart/2005/8/layout/vList2"/>
    <dgm:cxn modelId="{464F8133-FE69-4A8D-8731-BDF9E442A454}" srcId="{9BF26A91-F305-4BF7-B51D-605F849FC295}" destId="{2D644CEB-5C8A-4EDE-84E9-0D75520665E5}" srcOrd="0" destOrd="0" parTransId="{A0FF1262-31C9-4668-B098-323B22A69BCA}" sibTransId="{87B9D1CB-8EAE-4255-88AD-8BC6EB066E0B}"/>
    <dgm:cxn modelId="{12111F37-6A71-4638-A71C-4558D25E5130}" type="presOf" srcId="{6FB01094-2454-4778-9778-EC796B8E28E4}" destId="{C9EEA465-7320-4CC4-9C29-63702F79C679}" srcOrd="0" destOrd="0" presId="urn:microsoft.com/office/officeart/2005/8/layout/vList2"/>
    <dgm:cxn modelId="{5E36573E-9CEE-4F6C-90BD-254C5879CECD}" srcId="{7B4B5931-B98A-4B4B-8845-7749440927FD}" destId="{46802E82-9289-4F61-A7DE-51F0257C3A97}" srcOrd="3" destOrd="0" parTransId="{9E1A78C5-AC04-49A9-972E-7733B90BA3ED}" sibTransId="{B25C49C2-1775-42DD-B2A8-A462DB8005DD}"/>
    <dgm:cxn modelId="{17F5AB42-AFAE-4395-84D4-AD8F00C04DE4}" srcId="{7B4B5931-B98A-4B4B-8845-7749440927FD}" destId="{015BD9D6-9690-4B24-904B-5CAB1755CDB6}" srcOrd="1" destOrd="0" parTransId="{34B5C774-9ED2-48B8-A2A5-30A92F27A4DA}" sibTransId="{21CD9468-01CC-4969-B120-034B48EA8FD1}"/>
    <dgm:cxn modelId="{D88CD573-8E26-4A6B-9376-8F9811E9A28C}" srcId="{015BD9D6-9690-4B24-904B-5CAB1755CDB6}" destId="{21164521-56E4-4D34-9CD8-A4620A21A241}" srcOrd="0" destOrd="0" parTransId="{42DE02E5-41B5-43D9-96D1-A0C283117482}" sibTransId="{E2C11658-D89C-41C1-BCAB-D09E60326EE5}"/>
    <dgm:cxn modelId="{8A57397D-81AE-4641-A31E-ADA7A18DA71B}" type="presOf" srcId="{9BF26A91-F305-4BF7-B51D-605F849FC295}" destId="{470A963B-169F-4F7D-8953-501563AF557C}" srcOrd="0" destOrd="0" presId="urn:microsoft.com/office/officeart/2005/8/layout/vList2"/>
    <dgm:cxn modelId="{76B9B780-303D-41A6-B151-98AF93113834}" srcId="{8A0A0826-BA99-4735-8148-BD6023F8516F}" destId="{C68D32DC-FF7E-49D3-A07A-A527D12CB565}" srcOrd="0" destOrd="0" parTransId="{6C760943-56F5-487E-A7B4-A590C32A80B5}" sibTransId="{9E829FA9-31AF-4000-98BD-C7707111A024}"/>
    <dgm:cxn modelId="{E7F54885-48B7-44B7-BCAC-FD0BD4363ECA}" srcId="{536E08E6-E33D-4C1B-A11C-C2BFA981A295}" destId="{367166B1-BFEB-465B-AD15-F2D1890CB400}" srcOrd="0" destOrd="0" parTransId="{5E0559EA-ED7D-4CD3-8FCD-FB5285244CA7}" sibTransId="{67C04951-3598-4516-ADAE-81C2F12A2154}"/>
    <dgm:cxn modelId="{7A881094-436C-43F0-96B8-3E14F915A71B}" type="presOf" srcId="{855ACE48-1E93-4602-9A62-7C9AF8004E21}" destId="{8F75B260-7EFC-44E1-B335-FC8B6A9536B3}" srcOrd="0" destOrd="0" presId="urn:microsoft.com/office/officeart/2005/8/layout/vList2"/>
    <dgm:cxn modelId="{24B58294-C1F4-41E9-B16F-06D892D18B44}" srcId="{46802E82-9289-4F61-A7DE-51F0257C3A97}" destId="{6FB01094-2454-4778-9778-EC796B8E28E4}" srcOrd="0" destOrd="0" parTransId="{588D0711-9A22-4EBE-9CEC-4467CF36AAF0}" sibTransId="{ED3CB300-7383-4DB4-8E88-7459FF05E9E1}"/>
    <dgm:cxn modelId="{21012EA6-90FF-4C9D-BD04-CCDBC617B353}" type="presOf" srcId="{8A0A0826-BA99-4735-8148-BD6023F8516F}" destId="{EC1731C0-22C3-4E0E-AB92-F63DE97BDD76}" srcOrd="0" destOrd="0" presId="urn:microsoft.com/office/officeart/2005/8/layout/vList2"/>
    <dgm:cxn modelId="{C9C684A9-F206-42E3-8ABE-EB3210940759}" srcId="{7B4B5931-B98A-4B4B-8845-7749440927FD}" destId="{8A0A0826-BA99-4735-8148-BD6023F8516F}" srcOrd="4" destOrd="0" parTransId="{F94DE6F7-E285-4CE7-AA2E-86D62DDD799C}" sibTransId="{C5C94131-D3C1-4227-9459-1CAB872D1C5F}"/>
    <dgm:cxn modelId="{71337CAD-0BE8-4F8A-B6E5-7388D16B3311}" type="presOf" srcId="{21164521-56E4-4D34-9CD8-A4620A21A241}" destId="{2B67643E-2228-43A4-8DA2-5367E4B32944}" srcOrd="0" destOrd="0" presId="urn:microsoft.com/office/officeart/2005/8/layout/vList2"/>
    <dgm:cxn modelId="{088926B0-5C2F-42CE-8163-F44EACFAB17A}" type="presOf" srcId="{46802E82-9289-4F61-A7DE-51F0257C3A97}" destId="{386B761E-6A33-4247-B3FD-7A5BD35483AB}" srcOrd="0" destOrd="0" presId="urn:microsoft.com/office/officeart/2005/8/layout/vList2"/>
    <dgm:cxn modelId="{C3EAE3B1-1AFC-4DDD-ABB9-ED0A24FC319B}" type="presOf" srcId="{C68D32DC-FF7E-49D3-A07A-A527D12CB565}" destId="{A4FA729D-6393-4041-BC35-2C93B41317BD}" srcOrd="0" destOrd="0" presId="urn:microsoft.com/office/officeart/2005/8/layout/vList2"/>
    <dgm:cxn modelId="{AC70A2BD-A8D6-46AB-B213-06ADC5382F06}" srcId="{7B4B5931-B98A-4B4B-8845-7749440927FD}" destId="{536E08E6-E33D-4C1B-A11C-C2BFA981A295}" srcOrd="5" destOrd="0" parTransId="{4315DA65-9432-4E5E-A6D7-5B9AD6C16288}" sibTransId="{2F8DADB1-8BF0-43AA-A01D-3E18EC41F751}"/>
    <dgm:cxn modelId="{6A16A8EF-B232-46C5-8C28-6FDD233BFAF3}" srcId="{7B4B5931-B98A-4B4B-8845-7749440927FD}" destId="{9BF26A91-F305-4BF7-B51D-605F849FC295}" srcOrd="2" destOrd="0" parTransId="{D9E5E90B-9700-45F6-B46F-9F17C8913735}" sibTransId="{0FA96B64-9C88-4519-AE6E-341118CD00BB}"/>
    <dgm:cxn modelId="{BCB459F7-2A70-40C1-84B7-8F6AC9C0F80F}" type="presOf" srcId="{536E08E6-E33D-4C1B-A11C-C2BFA981A295}" destId="{AC6BAF2D-DF7B-4E56-9293-A32970766651}" srcOrd="0" destOrd="0" presId="urn:microsoft.com/office/officeart/2005/8/layout/vList2"/>
    <dgm:cxn modelId="{65EFA4FC-351D-459B-935E-1875C5F4D081}" type="presOf" srcId="{367166B1-BFEB-465B-AD15-F2D1890CB400}" destId="{122788C2-FD08-46D5-80F7-4CB30F29267D}" srcOrd="0" destOrd="0" presId="urn:microsoft.com/office/officeart/2005/8/layout/vList2"/>
    <dgm:cxn modelId="{AA2E7C2E-7898-4598-AFA9-3304667D5923}" type="presParOf" srcId="{E996EB34-B2E5-4A7F-AF14-16057F779260}" destId="{8F75B260-7EFC-44E1-B335-FC8B6A9536B3}" srcOrd="0" destOrd="0" presId="urn:microsoft.com/office/officeart/2005/8/layout/vList2"/>
    <dgm:cxn modelId="{26916A04-0462-439E-A462-47E4D9278681}" type="presParOf" srcId="{E996EB34-B2E5-4A7F-AF14-16057F779260}" destId="{0EA9708C-8447-48F4-927C-46103384097F}" srcOrd="1" destOrd="0" presId="urn:microsoft.com/office/officeart/2005/8/layout/vList2"/>
    <dgm:cxn modelId="{5E5A410E-7799-43C9-A563-CB451D3897C8}" type="presParOf" srcId="{E996EB34-B2E5-4A7F-AF14-16057F779260}" destId="{5CFE2E9E-7979-4F22-B9C3-5CE804E9CC3F}" srcOrd="2" destOrd="0" presId="urn:microsoft.com/office/officeart/2005/8/layout/vList2"/>
    <dgm:cxn modelId="{E5746D03-7651-41FF-82D4-C6CB85493B5A}" type="presParOf" srcId="{E996EB34-B2E5-4A7F-AF14-16057F779260}" destId="{2B67643E-2228-43A4-8DA2-5367E4B32944}" srcOrd="3" destOrd="0" presId="urn:microsoft.com/office/officeart/2005/8/layout/vList2"/>
    <dgm:cxn modelId="{0D8F411F-E2EB-4ECA-9D6D-298053B0F91F}" type="presParOf" srcId="{E996EB34-B2E5-4A7F-AF14-16057F779260}" destId="{470A963B-169F-4F7D-8953-501563AF557C}" srcOrd="4" destOrd="0" presId="urn:microsoft.com/office/officeart/2005/8/layout/vList2"/>
    <dgm:cxn modelId="{D7097687-2E7C-42F5-B908-AA59D036CBD9}" type="presParOf" srcId="{E996EB34-B2E5-4A7F-AF14-16057F779260}" destId="{471B2131-8F35-4BEF-A2FB-32083456952E}" srcOrd="5" destOrd="0" presId="urn:microsoft.com/office/officeart/2005/8/layout/vList2"/>
    <dgm:cxn modelId="{F9453317-2EDB-4BC7-B687-7642FF470E53}" type="presParOf" srcId="{E996EB34-B2E5-4A7F-AF14-16057F779260}" destId="{386B761E-6A33-4247-B3FD-7A5BD35483AB}" srcOrd="6" destOrd="0" presId="urn:microsoft.com/office/officeart/2005/8/layout/vList2"/>
    <dgm:cxn modelId="{F097388D-FA3C-46B5-B736-2332B7F8781B}" type="presParOf" srcId="{E996EB34-B2E5-4A7F-AF14-16057F779260}" destId="{C9EEA465-7320-4CC4-9C29-63702F79C679}" srcOrd="7" destOrd="0" presId="urn:microsoft.com/office/officeart/2005/8/layout/vList2"/>
    <dgm:cxn modelId="{ED92CE76-359D-4F6D-B442-299E52885899}" type="presParOf" srcId="{E996EB34-B2E5-4A7F-AF14-16057F779260}" destId="{EC1731C0-22C3-4E0E-AB92-F63DE97BDD76}" srcOrd="8" destOrd="0" presId="urn:microsoft.com/office/officeart/2005/8/layout/vList2"/>
    <dgm:cxn modelId="{B4ED7A33-C936-4763-96B3-A62AA9DA80B1}" type="presParOf" srcId="{E996EB34-B2E5-4A7F-AF14-16057F779260}" destId="{A4FA729D-6393-4041-BC35-2C93B41317BD}" srcOrd="9" destOrd="0" presId="urn:microsoft.com/office/officeart/2005/8/layout/vList2"/>
    <dgm:cxn modelId="{EB366400-C370-4436-AE74-F9AC16029845}" type="presParOf" srcId="{E996EB34-B2E5-4A7F-AF14-16057F779260}" destId="{AC6BAF2D-DF7B-4E56-9293-A32970766651}" srcOrd="10" destOrd="0" presId="urn:microsoft.com/office/officeart/2005/8/layout/vList2"/>
    <dgm:cxn modelId="{62AC31A6-A7A1-4E26-8529-1D72583DD356}" type="presParOf" srcId="{E996EB34-B2E5-4A7F-AF14-16057F779260}" destId="{122788C2-FD08-46D5-80F7-4CB30F29267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B4B5931-B98A-4B4B-8845-7749440927FD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855ACE48-1E93-4602-9A62-7C9AF8004E21}">
      <dgm:prSet phldrT="[Текст]"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gm:t>
    </dgm:pt>
    <dgm:pt modelId="{CAA6463B-EBEA-487E-8A5C-AECEE97EA3FA}" type="par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167B28-C019-4D92-BCC8-089777697D7D}" type="sib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5BD9D6-9690-4B24-904B-5CAB1755CDB6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gm:t>
    </dgm:pt>
    <dgm:pt modelId="{34B5C774-9ED2-48B8-A2A5-30A92F27A4DA}" type="par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CD9468-01CC-4969-B120-034B48EA8FD1}" type="sib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6802E82-9289-4F61-A7DE-51F0257C3A97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gm:t>
    </dgm:pt>
    <dgm:pt modelId="{9E1A78C5-AC04-49A9-972E-7733B90BA3ED}" type="par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25C49C2-1775-42DD-B2A8-A462DB8005DD}" type="sib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90B87E9-C3D8-438F-B7F3-3671F1D9D515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7E1F97C-BB61-4AC3-890D-89D014F98453}" type="par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82DD3FB-AAB5-4DB2-984C-49FDB42A6ED1}" type="sib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A0A0826-BA99-4735-8148-BD6023F8516F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gm:t>
    </dgm:pt>
    <dgm:pt modelId="{F94DE6F7-E285-4CE7-AA2E-86D62DDD799C}" type="par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5C94131-D3C1-4227-9459-1CAB872D1C5F}" type="sib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6E08E6-E33D-4C1B-A11C-C2BFA981A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0</a:t>
          </a:r>
        </a:p>
      </dgm:t>
    </dgm:pt>
    <dgm:pt modelId="{4315DA65-9432-4E5E-A6D7-5B9AD6C16288}" type="par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F8DADB1-8BF0-43AA-A01D-3E18EC41F751}" type="sib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67166B1-BFEB-465B-AD15-F2D1890CB400}">
      <dgm:prSet custT="1"/>
      <dgm:spPr/>
      <dgm:t>
        <a:bodyPr/>
        <a:lstStyle/>
        <a:p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E0559EA-ED7D-4CD3-8FCD-FB5285244CA7}" type="par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7C04951-3598-4516-ADAE-81C2F12A2154}" type="sib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8D32DC-FF7E-49D3-A07A-A527D12CB565}">
      <dgm:prSet custT="1"/>
      <dgm:spPr/>
      <dgm:t>
        <a:bodyPr/>
        <a:lstStyle/>
        <a:p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gm:t>
    </dgm:pt>
    <dgm:pt modelId="{6C760943-56F5-487E-A7B4-A590C32A80B5}" type="par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829FA9-31AF-4000-98BD-C7707111A024}" type="sib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164521-56E4-4D34-9CD8-A4620A21A241}">
      <dgm:prSet custT="1"/>
      <dgm:spPr/>
      <dgm:t>
        <a:bodyPr/>
        <a:lstStyle/>
        <a:p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282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2DE02E5-41B5-43D9-96D1-A0C283117482}" type="par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C11658-D89C-41C1-BCAB-D09E60326EE5}" type="sib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D90B38E-2029-4B66-A7A3-885FE6E25807}">
      <dgm:prSet phldrT="[Текст]" custT="1"/>
      <dgm:spPr/>
      <dgm:t>
        <a:bodyPr/>
        <a:lstStyle/>
        <a:p>
          <a:r>
            <a:rPr lang="ru-RU" sz="12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gm:t>
    </dgm:pt>
    <dgm:pt modelId="{9818FE18-05FE-4FC6-AE34-250B5F41A782}" type="par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F43C08D-6368-407E-A50E-082681B9684D}" type="sib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FB01094-2454-4778-9778-EC796B8E28E4}">
      <dgm:prSet custT="1"/>
      <dgm:spPr/>
      <dgm:t>
        <a:bodyPr/>
        <a:lstStyle/>
        <a:p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88D0711-9A22-4EBE-9CEC-4467CF36AAF0}" type="par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D3CB300-7383-4DB4-8E88-7459FF05E9E1}" type="sib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BF26A91-F305-4BF7-B51D-605F849FC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gm:t>
    </dgm:pt>
    <dgm:pt modelId="{D9E5E90B-9700-45F6-B46F-9F17C8913735}" type="parTrans" cxnId="{6A16A8EF-B232-46C5-8C28-6FDD233BFAF3}">
      <dgm:prSet/>
      <dgm:spPr/>
      <dgm:t>
        <a:bodyPr/>
        <a:lstStyle/>
        <a:p>
          <a:endParaRPr lang="ru-RU"/>
        </a:p>
      </dgm:t>
    </dgm:pt>
    <dgm:pt modelId="{0FA96B64-9C88-4519-AE6E-341118CD00BB}" type="sibTrans" cxnId="{6A16A8EF-B232-46C5-8C28-6FDD233BFAF3}">
      <dgm:prSet/>
      <dgm:spPr/>
      <dgm:t>
        <a:bodyPr/>
        <a:lstStyle/>
        <a:p>
          <a:endParaRPr lang="ru-RU"/>
        </a:p>
      </dgm:t>
    </dgm:pt>
    <dgm:pt modelId="{2D644CEB-5C8A-4EDE-84E9-0D75520665E5}">
      <dgm:prSet custT="1"/>
      <dgm:spPr/>
      <dgm:t>
        <a:bodyPr/>
        <a:lstStyle/>
        <a:p>
          <a:r>
            <a: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319</a:t>
          </a:r>
          <a:r>
            <a:rPr lang="en-US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$ </a:t>
          </a:r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A0FF1262-31C9-4668-B098-323B22A69BCA}" type="parTrans" cxnId="{464F8133-FE69-4A8D-8731-BDF9E442A454}">
      <dgm:prSet/>
      <dgm:spPr/>
      <dgm:t>
        <a:bodyPr/>
        <a:lstStyle/>
        <a:p>
          <a:endParaRPr lang="ru-RU"/>
        </a:p>
      </dgm:t>
    </dgm:pt>
    <dgm:pt modelId="{87B9D1CB-8EAE-4255-88AD-8BC6EB066E0B}" type="sibTrans" cxnId="{464F8133-FE69-4A8D-8731-BDF9E442A454}">
      <dgm:prSet/>
      <dgm:spPr/>
      <dgm:t>
        <a:bodyPr/>
        <a:lstStyle/>
        <a:p>
          <a:endParaRPr lang="ru-RU"/>
        </a:p>
      </dgm:t>
    </dgm:pt>
    <dgm:pt modelId="{E996EB34-B2E5-4A7F-AF14-16057F779260}" type="pres">
      <dgm:prSet presAssocID="{7B4B5931-B98A-4B4B-8845-7749440927FD}" presName="linear" presStyleCnt="0">
        <dgm:presLayoutVars>
          <dgm:animLvl val="lvl"/>
          <dgm:resizeHandles val="exact"/>
        </dgm:presLayoutVars>
      </dgm:prSet>
      <dgm:spPr/>
    </dgm:pt>
    <dgm:pt modelId="{8F75B260-7EFC-44E1-B335-FC8B6A9536B3}" type="pres">
      <dgm:prSet presAssocID="{855ACE48-1E93-4602-9A62-7C9AF8004E2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EA9708C-8447-48F4-927C-46103384097F}" type="pres">
      <dgm:prSet presAssocID="{855ACE48-1E93-4602-9A62-7C9AF8004E21}" presName="childText" presStyleLbl="revTx" presStyleIdx="0" presStyleCnt="6">
        <dgm:presLayoutVars>
          <dgm:bulletEnabled val="1"/>
        </dgm:presLayoutVars>
      </dgm:prSet>
      <dgm:spPr/>
    </dgm:pt>
    <dgm:pt modelId="{5CFE2E9E-7979-4F22-B9C3-5CE804E9CC3F}" type="pres">
      <dgm:prSet presAssocID="{015BD9D6-9690-4B24-904B-5CAB1755CD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B67643E-2228-43A4-8DA2-5367E4B32944}" type="pres">
      <dgm:prSet presAssocID="{015BD9D6-9690-4B24-904B-5CAB1755CDB6}" presName="childText" presStyleLbl="revTx" presStyleIdx="1" presStyleCnt="6">
        <dgm:presLayoutVars>
          <dgm:bulletEnabled val="1"/>
        </dgm:presLayoutVars>
      </dgm:prSet>
      <dgm:spPr/>
    </dgm:pt>
    <dgm:pt modelId="{470A963B-169F-4F7D-8953-501563AF557C}" type="pres">
      <dgm:prSet presAssocID="{9BF26A91-F305-4BF7-B51D-605F849FC29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71B2131-8F35-4BEF-A2FB-32083456952E}" type="pres">
      <dgm:prSet presAssocID="{9BF26A91-F305-4BF7-B51D-605F849FC295}" presName="childText" presStyleLbl="revTx" presStyleIdx="2" presStyleCnt="6">
        <dgm:presLayoutVars>
          <dgm:bulletEnabled val="1"/>
        </dgm:presLayoutVars>
      </dgm:prSet>
      <dgm:spPr/>
    </dgm:pt>
    <dgm:pt modelId="{386B761E-6A33-4247-B3FD-7A5BD35483AB}" type="pres">
      <dgm:prSet presAssocID="{46802E82-9289-4F61-A7DE-51F0257C3A9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9EEA465-7320-4CC4-9C29-63702F79C679}" type="pres">
      <dgm:prSet presAssocID="{46802E82-9289-4F61-A7DE-51F0257C3A97}" presName="childText" presStyleLbl="revTx" presStyleIdx="3" presStyleCnt="6">
        <dgm:presLayoutVars>
          <dgm:bulletEnabled val="1"/>
        </dgm:presLayoutVars>
      </dgm:prSet>
      <dgm:spPr/>
    </dgm:pt>
    <dgm:pt modelId="{EC1731C0-22C3-4E0E-AB92-F63DE97BDD76}" type="pres">
      <dgm:prSet presAssocID="{8A0A0826-BA99-4735-8148-BD6023F851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FA729D-6393-4041-BC35-2C93B41317BD}" type="pres">
      <dgm:prSet presAssocID="{8A0A0826-BA99-4735-8148-BD6023F8516F}" presName="childText" presStyleLbl="revTx" presStyleIdx="4" presStyleCnt="6">
        <dgm:presLayoutVars>
          <dgm:bulletEnabled val="1"/>
        </dgm:presLayoutVars>
      </dgm:prSet>
      <dgm:spPr/>
    </dgm:pt>
    <dgm:pt modelId="{AC6BAF2D-DF7B-4E56-9293-A32970766651}" type="pres">
      <dgm:prSet presAssocID="{536E08E6-E33D-4C1B-A11C-C2BFA981A29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22788C2-FD08-46D5-80F7-4CB30F29267D}" type="pres">
      <dgm:prSet presAssocID="{536E08E6-E33D-4C1B-A11C-C2BFA981A295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EA758002-D1D2-4230-9465-E25363FC4207}" type="presOf" srcId="{015BD9D6-9690-4B24-904B-5CAB1755CDB6}" destId="{5CFE2E9E-7979-4F22-B9C3-5CE804E9CC3F}" srcOrd="0" destOrd="0" presId="urn:microsoft.com/office/officeart/2005/8/layout/vList2"/>
    <dgm:cxn modelId="{D306FF07-1085-4CDA-A78B-01032448F422}" srcId="{6FB01094-2454-4778-9778-EC796B8E28E4}" destId="{C90B87E9-C3D8-438F-B7F3-3671F1D9D515}" srcOrd="0" destOrd="0" parTransId="{57E1F97C-BB61-4AC3-890D-89D014F98453}" sibTransId="{882DD3FB-AAB5-4DB2-984C-49FDB42A6ED1}"/>
    <dgm:cxn modelId="{0307BF0A-F057-4E5C-9101-1A17F11CDDAD}" type="presOf" srcId="{2D644CEB-5C8A-4EDE-84E9-0D75520665E5}" destId="{471B2131-8F35-4BEF-A2FB-32083456952E}" srcOrd="0" destOrd="0" presId="urn:microsoft.com/office/officeart/2005/8/layout/vList2"/>
    <dgm:cxn modelId="{DDA2C70C-3312-415F-A860-24C103BBBD13}" type="presOf" srcId="{C90B87E9-C3D8-438F-B7F3-3671F1D9D515}" destId="{C9EEA465-7320-4CC4-9C29-63702F79C679}" srcOrd="0" destOrd="1" presId="urn:microsoft.com/office/officeart/2005/8/layout/vList2"/>
    <dgm:cxn modelId="{745E0317-1881-4FD1-ABF5-2316A8FD22F4}" type="presOf" srcId="{7B4B5931-B98A-4B4B-8845-7749440927FD}" destId="{E996EB34-B2E5-4A7F-AF14-16057F779260}" srcOrd="0" destOrd="0" presId="urn:microsoft.com/office/officeart/2005/8/layout/vList2"/>
    <dgm:cxn modelId="{F14E711D-1C86-4C4F-8CAC-09383143EA6F}" srcId="{7B4B5931-B98A-4B4B-8845-7749440927FD}" destId="{855ACE48-1E93-4602-9A62-7C9AF8004E21}" srcOrd="0" destOrd="0" parTransId="{CAA6463B-EBEA-487E-8A5C-AECEE97EA3FA}" sibTransId="{01167B28-C019-4D92-BCC8-089777697D7D}"/>
    <dgm:cxn modelId="{6A8B071E-909B-491B-BB99-851158011524}" srcId="{855ACE48-1E93-4602-9A62-7C9AF8004E21}" destId="{4D90B38E-2029-4B66-A7A3-885FE6E25807}" srcOrd="0" destOrd="0" parTransId="{9818FE18-05FE-4FC6-AE34-250B5F41A782}" sibTransId="{8F43C08D-6368-407E-A50E-082681B9684D}"/>
    <dgm:cxn modelId="{66359C2E-2F5D-44B3-BA9D-C7510DA65BF0}" type="presOf" srcId="{4D90B38E-2029-4B66-A7A3-885FE6E25807}" destId="{0EA9708C-8447-48F4-927C-46103384097F}" srcOrd="0" destOrd="0" presId="urn:microsoft.com/office/officeart/2005/8/layout/vList2"/>
    <dgm:cxn modelId="{464F8133-FE69-4A8D-8731-BDF9E442A454}" srcId="{9BF26A91-F305-4BF7-B51D-605F849FC295}" destId="{2D644CEB-5C8A-4EDE-84E9-0D75520665E5}" srcOrd="0" destOrd="0" parTransId="{A0FF1262-31C9-4668-B098-323B22A69BCA}" sibTransId="{87B9D1CB-8EAE-4255-88AD-8BC6EB066E0B}"/>
    <dgm:cxn modelId="{12111F37-6A71-4638-A71C-4558D25E5130}" type="presOf" srcId="{6FB01094-2454-4778-9778-EC796B8E28E4}" destId="{C9EEA465-7320-4CC4-9C29-63702F79C679}" srcOrd="0" destOrd="0" presId="urn:microsoft.com/office/officeart/2005/8/layout/vList2"/>
    <dgm:cxn modelId="{5E36573E-9CEE-4F6C-90BD-254C5879CECD}" srcId="{7B4B5931-B98A-4B4B-8845-7749440927FD}" destId="{46802E82-9289-4F61-A7DE-51F0257C3A97}" srcOrd="3" destOrd="0" parTransId="{9E1A78C5-AC04-49A9-972E-7733B90BA3ED}" sibTransId="{B25C49C2-1775-42DD-B2A8-A462DB8005DD}"/>
    <dgm:cxn modelId="{17F5AB42-AFAE-4395-84D4-AD8F00C04DE4}" srcId="{7B4B5931-B98A-4B4B-8845-7749440927FD}" destId="{015BD9D6-9690-4B24-904B-5CAB1755CDB6}" srcOrd="1" destOrd="0" parTransId="{34B5C774-9ED2-48B8-A2A5-30A92F27A4DA}" sibTransId="{21CD9468-01CC-4969-B120-034B48EA8FD1}"/>
    <dgm:cxn modelId="{D88CD573-8E26-4A6B-9376-8F9811E9A28C}" srcId="{015BD9D6-9690-4B24-904B-5CAB1755CDB6}" destId="{21164521-56E4-4D34-9CD8-A4620A21A241}" srcOrd="0" destOrd="0" parTransId="{42DE02E5-41B5-43D9-96D1-A0C283117482}" sibTransId="{E2C11658-D89C-41C1-BCAB-D09E60326EE5}"/>
    <dgm:cxn modelId="{8A57397D-81AE-4641-A31E-ADA7A18DA71B}" type="presOf" srcId="{9BF26A91-F305-4BF7-B51D-605F849FC295}" destId="{470A963B-169F-4F7D-8953-501563AF557C}" srcOrd="0" destOrd="0" presId="urn:microsoft.com/office/officeart/2005/8/layout/vList2"/>
    <dgm:cxn modelId="{76B9B780-303D-41A6-B151-98AF93113834}" srcId="{8A0A0826-BA99-4735-8148-BD6023F8516F}" destId="{C68D32DC-FF7E-49D3-A07A-A527D12CB565}" srcOrd="0" destOrd="0" parTransId="{6C760943-56F5-487E-A7B4-A590C32A80B5}" sibTransId="{9E829FA9-31AF-4000-98BD-C7707111A024}"/>
    <dgm:cxn modelId="{E7F54885-48B7-44B7-BCAC-FD0BD4363ECA}" srcId="{536E08E6-E33D-4C1B-A11C-C2BFA981A295}" destId="{367166B1-BFEB-465B-AD15-F2D1890CB400}" srcOrd="0" destOrd="0" parTransId="{5E0559EA-ED7D-4CD3-8FCD-FB5285244CA7}" sibTransId="{67C04951-3598-4516-ADAE-81C2F12A2154}"/>
    <dgm:cxn modelId="{7A881094-436C-43F0-96B8-3E14F915A71B}" type="presOf" srcId="{855ACE48-1E93-4602-9A62-7C9AF8004E21}" destId="{8F75B260-7EFC-44E1-B335-FC8B6A9536B3}" srcOrd="0" destOrd="0" presId="urn:microsoft.com/office/officeart/2005/8/layout/vList2"/>
    <dgm:cxn modelId="{24B58294-C1F4-41E9-B16F-06D892D18B44}" srcId="{46802E82-9289-4F61-A7DE-51F0257C3A97}" destId="{6FB01094-2454-4778-9778-EC796B8E28E4}" srcOrd="0" destOrd="0" parTransId="{588D0711-9A22-4EBE-9CEC-4467CF36AAF0}" sibTransId="{ED3CB300-7383-4DB4-8E88-7459FF05E9E1}"/>
    <dgm:cxn modelId="{21012EA6-90FF-4C9D-BD04-CCDBC617B353}" type="presOf" srcId="{8A0A0826-BA99-4735-8148-BD6023F8516F}" destId="{EC1731C0-22C3-4E0E-AB92-F63DE97BDD76}" srcOrd="0" destOrd="0" presId="urn:microsoft.com/office/officeart/2005/8/layout/vList2"/>
    <dgm:cxn modelId="{C9C684A9-F206-42E3-8ABE-EB3210940759}" srcId="{7B4B5931-B98A-4B4B-8845-7749440927FD}" destId="{8A0A0826-BA99-4735-8148-BD6023F8516F}" srcOrd="4" destOrd="0" parTransId="{F94DE6F7-E285-4CE7-AA2E-86D62DDD799C}" sibTransId="{C5C94131-D3C1-4227-9459-1CAB872D1C5F}"/>
    <dgm:cxn modelId="{71337CAD-0BE8-4F8A-B6E5-7388D16B3311}" type="presOf" srcId="{21164521-56E4-4D34-9CD8-A4620A21A241}" destId="{2B67643E-2228-43A4-8DA2-5367E4B32944}" srcOrd="0" destOrd="0" presId="urn:microsoft.com/office/officeart/2005/8/layout/vList2"/>
    <dgm:cxn modelId="{088926B0-5C2F-42CE-8163-F44EACFAB17A}" type="presOf" srcId="{46802E82-9289-4F61-A7DE-51F0257C3A97}" destId="{386B761E-6A33-4247-B3FD-7A5BD35483AB}" srcOrd="0" destOrd="0" presId="urn:microsoft.com/office/officeart/2005/8/layout/vList2"/>
    <dgm:cxn modelId="{C3EAE3B1-1AFC-4DDD-ABB9-ED0A24FC319B}" type="presOf" srcId="{C68D32DC-FF7E-49D3-A07A-A527D12CB565}" destId="{A4FA729D-6393-4041-BC35-2C93B41317BD}" srcOrd="0" destOrd="0" presId="urn:microsoft.com/office/officeart/2005/8/layout/vList2"/>
    <dgm:cxn modelId="{AC70A2BD-A8D6-46AB-B213-06ADC5382F06}" srcId="{7B4B5931-B98A-4B4B-8845-7749440927FD}" destId="{536E08E6-E33D-4C1B-A11C-C2BFA981A295}" srcOrd="5" destOrd="0" parTransId="{4315DA65-9432-4E5E-A6D7-5B9AD6C16288}" sibTransId="{2F8DADB1-8BF0-43AA-A01D-3E18EC41F751}"/>
    <dgm:cxn modelId="{6A16A8EF-B232-46C5-8C28-6FDD233BFAF3}" srcId="{7B4B5931-B98A-4B4B-8845-7749440927FD}" destId="{9BF26A91-F305-4BF7-B51D-605F849FC295}" srcOrd="2" destOrd="0" parTransId="{D9E5E90B-9700-45F6-B46F-9F17C8913735}" sibTransId="{0FA96B64-9C88-4519-AE6E-341118CD00BB}"/>
    <dgm:cxn modelId="{BCB459F7-2A70-40C1-84B7-8F6AC9C0F80F}" type="presOf" srcId="{536E08E6-E33D-4C1B-A11C-C2BFA981A295}" destId="{AC6BAF2D-DF7B-4E56-9293-A32970766651}" srcOrd="0" destOrd="0" presId="urn:microsoft.com/office/officeart/2005/8/layout/vList2"/>
    <dgm:cxn modelId="{65EFA4FC-351D-459B-935E-1875C5F4D081}" type="presOf" srcId="{367166B1-BFEB-465B-AD15-F2D1890CB400}" destId="{122788C2-FD08-46D5-80F7-4CB30F29267D}" srcOrd="0" destOrd="0" presId="urn:microsoft.com/office/officeart/2005/8/layout/vList2"/>
    <dgm:cxn modelId="{AA2E7C2E-7898-4598-AFA9-3304667D5923}" type="presParOf" srcId="{E996EB34-B2E5-4A7F-AF14-16057F779260}" destId="{8F75B260-7EFC-44E1-B335-FC8B6A9536B3}" srcOrd="0" destOrd="0" presId="urn:microsoft.com/office/officeart/2005/8/layout/vList2"/>
    <dgm:cxn modelId="{26916A04-0462-439E-A462-47E4D9278681}" type="presParOf" srcId="{E996EB34-B2E5-4A7F-AF14-16057F779260}" destId="{0EA9708C-8447-48F4-927C-46103384097F}" srcOrd="1" destOrd="0" presId="urn:microsoft.com/office/officeart/2005/8/layout/vList2"/>
    <dgm:cxn modelId="{5E5A410E-7799-43C9-A563-CB451D3897C8}" type="presParOf" srcId="{E996EB34-B2E5-4A7F-AF14-16057F779260}" destId="{5CFE2E9E-7979-4F22-B9C3-5CE804E9CC3F}" srcOrd="2" destOrd="0" presId="urn:microsoft.com/office/officeart/2005/8/layout/vList2"/>
    <dgm:cxn modelId="{E5746D03-7651-41FF-82D4-C6CB85493B5A}" type="presParOf" srcId="{E996EB34-B2E5-4A7F-AF14-16057F779260}" destId="{2B67643E-2228-43A4-8DA2-5367E4B32944}" srcOrd="3" destOrd="0" presId="urn:microsoft.com/office/officeart/2005/8/layout/vList2"/>
    <dgm:cxn modelId="{0D8F411F-E2EB-4ECA-9D6D-298053B0F91F}" type="presParOf" srcId="{E996EB34-B2E5-4A7F-AF14-16057F779260}" destId="{470A963B-169F-4F7D-8953-501563AF557C}" srcOrd="4" destOrd="0" presId="urn:microsoft.com/office/officeart/2005/8/layout/vList2"/>
    <dgm:cxn modelId="{D7097687-2E7C-42F5-B908-AA59D036CBD9}" type="presParOf" srcId="{E996EB34-B2E5-4A7F-AF14-16057F779260}" destId="{471B2131-8F35-4BEF-A2FB-32083456952E}" srcOrd="5" destOrd="0" presId="urn:microsoft.com/office/officeart/2005/8/layout/vList2"/>
    <dgm:cxn modelId="{F9453317-2EDB-4BC7-B687-7642FF470E53}" type="presParOf" srcId="{E996EB34-B2E5-4A7F-AF14-16057F779260}" destId="{386B761E-6A33-4247-B3FD-7A5BD35483AB}" srcOrd="6" destOrd="0" presId="urn:microsoft.com/office/officeart/2005/8/layout/vList2"/>
    <dgm:cxn modelId="{F097388D-FA3C-46B5-B736-2332B7F8781B}" type="presParOf" srcId="{E996EB34-B2E5-4A7F-AF14-16057F779260}" destId="{C9EEA465-7320-4CC4-9C29-63702F79C679}" srcOrd="7" destOrd="0" presId="urn:microsoft.com/office/officeart/2005/8/layout/vList2"/>
    <dgm:cxn modelId="{ED92CE76-359D-4F6D-B442-299E52885899}" type="presParOf" srcId="{E996EB34-B2E5-4A7F-AF14-16057F779260}" destId="{EC1731C0-22C3-4E0E-AB92-F63DE97BDD76}" srcOrd="8" destOrd="0" presId="urn:microsoft.com/office/officeart/2005/8/layout/vList2"/>
    <dgm:cxn modelId="{B4ED7A33-C936-4763-96B3-A62AA9DA80B1}" type="presParOf" srcId="{E996EB34-B2E5-4A7F-AF14-16057F779260}" destId="{A4FA729D-6393-4041-BC35-2C93B41317BD}" srcOrd="9" destOrd="0" presId="urn:microsoft.com/office/officeart/2005/8/layout/vList2"/>
    <dgm:cxn modelId="{EB366400-C370-4436-AE74-F9AC16029845}" type="presParOf" srcId="{E996EB34-B2E5-4A7F-AF14-16057F779260}" destId="{AC6BAF2D-DF7B-4E56-9293-A32970766651}" srcOrd="10" destOrd="0" presId="urn:microsoft.com/office/officeart/2005/8/layout/vList2"/>
    <dgm:cxn modelId="{62AC31A6-A7A1-4E26-8529-1D72583DD356}" type="presParOf" srcId="{E996EB34-B2E5-4A7F-AF14-16057F779260}" destId="{122788C2-FD08-46D5-80F7-4CB30F29267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B4B5931-B98A-4B4B-8845-7749440927FD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855ACE48-1E93-4602-9A62-7C9AF8004E21}">
      <dgm:prSet phldrT="[Текст]"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gm:t>
    </dgm:pt>
    <dgm:pt modelId="{CAA6463B-EBEA-487E-8A5C-AECEE97EA3FA}" type="par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167B28-C019-4D92-BCC8-089777697D7D}" type="sib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5BD9D6-9690-4B24-904B-5CAB1755CDB6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gm:t>
    </dgm:pt>
    <dgm:pt modelId="{34B5C774-9ED2-48B8-A2A5-30A92F27A4DA}" type="par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CD9468-01CC-4969-B120-034B48EA8FD1}" type="sib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6802E82-9289-4F61-A7DE-51F0257C3A97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gm:t>
    </dgm:pt>
    <dgm:pt modelId="{9E1A78C5-AC04-49A9-972E-7733B90BA3ED}" type="par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25C49C2-1775-42DD-B2A8-A462DB8005DD}" type="sib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90B87E9-C3D8-438F-B7F3-3671F1D9D515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7E1F97C-BB61-4AC3-890D-89D014F98453}" type="par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82DD3FB-AAB5-4DB2-984C-49FDB42A6ED1}" type="sib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A0A0826-BA99-4735-8148-BD6023F8516F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gm:t>
    </dgm:pt>
    <dgm:pt modelId="{F94DE6F7-E285-4CE7-AA2E-86D62DDD799C}" type="par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5C94131-D3C1-4227-9459-1CAB872D1C5F}" type="sib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6E08E6-E33D-4C1B-A11C-C2BFA981A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0</a:t>
          </a:r>
          <a:endParaRPr lang="ru-RU" sz="14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15DA65-9432-4E5E-A6D7-5B9AD6C16288}" type="par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F8DADB1-8BF0-43AA-A01D-3E18EC41F751}" type="sib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67166B1-BFEB-465B-AD15-F2D1890CB400}">
      <dgm:prSet custT="1"/>
      <dgm:spPr/>
      <dgm:t>
        <a:bodyPr/>
        <a:lstStyle/>
        <a:p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E0559EA-ED7D-4CD3-8FCD-FB5285244CA7}" type="par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7C04951-3598-4516-ADAE-81C2F12A2154}" type="sib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8D32DC-FF7E-49D3-A07A-A527D12CB565}">
      <dgm:prSet custT="1"/>
      <dgm:spPr/>
      <dgm:t>
        <a:bodyPr/>
        <a:lstStyle/>
        <a:p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gm:t>
    </dgm:pt>
    <dgm:pt modelId="{6C760943-56F5-487E-A7B4-A590C32A80B5}" type="par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829FA9-31AF-4000-98BD-C7707111A024}" type="sib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164521-56E4-4D34-9CD8-A4620A21A241}">
      <dgm:prSet custT="1"/>
      <dgm:spPr/>
      <dgm:t>
        <a:bodyPr/>
        <a:lstStyle/>
        <a:p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311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2DE02E5-41B5-43D9-96D1-A0C283117482}" type="par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C11658-D89C-41C1-BCAB-D09E60326EE5}" type="sib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D90B38E-2029-4B66-A7A3-885FE6E25807}">
      <dgm:prSet phldrT="[Текст]" custT="1"/>
      <dgm:spPr/>
      <dgm:t>
        <a:bodyPr/>
        <a:lstStyle/>
        <a:p>
          <a:r>
            <a:rPr lang="ru-RU" sz="12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gm:t>
    </dgm:pt>
    <dgm:pt modelId="{9818FE18-05FE-4FC6-AE34-250B5F41A782}" type="par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F43C08D-6368-407E-A50E-082681B9684D}" type="sib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FB01094-2454-4778-9778-EC796B8E28E4}">
      <dgm:prSet custT="1"/>
      <dgm:spPr/>
      <dgm:t>
        <a:bodyPr/>
        <a:lstStyle/>
        <a:p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88D0711-9A22-4EBE-9CEC-4467CF36AAF0}" type="par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D3CB300-7383-4DB4-8E88-7459FF05E9E1}" type="sib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BF26A91-F305-4BF7-B51D-605F849FC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gm:t>
    </dgm:pt>
    <dgm:pt modelId="{D9E5E90B-9700-45F6-B46F-9F17C8913735}" type="parTrans" cxnId="{6A16A8EF-B232-46C5-8C28-6FDD233BFAF3}">
      <dgm:prSet/>
      <dgm:spPr/>
      <dgm:t>
        <a:bodyPr/>
        <a:lstStyle/>
        <a:p>
          <a:endParaRPr lang="ru-RU"/>
        </a:p>
      </dgm:t>
    </dgm:pt>
    <dgm:pt modelId="{0FA96B64-9C88-4519-AE6E-341118CD00BB}" type="sibTrans" cxnId="{6A16A8EF-B232-46C5-8C28-6FDD233BFAF3}">
      <dgm:prSet/>
      <dgm:spPr/>
      <dgm:t>
        <a:bodyPr/>
        <a:lstStyle/>
        <a:p>
          <a:endParaRPr lang="ru-RU"/>
        </a:p>
      </dgm:t>
    </dgm:pt>
    <dgm:pt modelId="{2D644CEB-5C8A-4EDE-84E9-0D75520665E5}">
      <dgm:prSet custT="1"/>
      <dgm:spPr/>
      <dgm:t>
        <a:bodyPr/>
        <a:lstStyle/>
        <a:p>
          <a:r>
            <a: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104</a:t>
          </a:r>
          <a:r>
            <a:rPr lang="en-US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$ </a:t>
          </a:r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A0FF1262-31C9-4668-B098-323B22A69BCA}" type="parTrans" cxnId="{464F8133-FE69-4A8D-8731-BDF9E442A454}">
      <dgm:prSet/>
      <dgm:spPr/>
      <dgm:t>
        <a:bodyPr/>
        <a:lstStyle/>
        <a:p>
          <a:endParaRPr lang="ru-RU"/>
        </a:p>
      </dgm:t>
    </dgm:pt>
    <dgm:pt modelId="{87B9D1CB-8EAE-4255-88AD-8BC6EB066E0B}" type="sibTrans" cxnId="{464F8133-FE69-4A8D-8731-BDF9E442A454}">
      <dgm:prSet/>
      <dgm:spPr/>
      <dgm:t>
        <a:bodyPr/>
        <a:lstStyle/>
        <a:p>
          <a:endParaRPr lang="ru-RU"/>
        </a:p>
      </dgm:t>
    </dgm:pt>
    <dgm:pt modelId="{E996EB34-B2E5-4A7F-AF14-16057F779260}" type="pres">
      <dgm:prSet presAssocID="{7B4B5931-B98A-4B4B-8845-7749440927FD}" presName="linear" presStyleCnt="0">
        <dgm:presLayoutVars>
          <dgm:animLvl val="lvl"/>
          <dgm:resizeHandles val="exact"/>
        </dgm:presLayoutVars>
      </dgm:prSet>
      <dgm:spPr/>
    </dgm:pt>
    <dgm:pt modelId="{8F75B260-7EFC-44E1-B335-FC8B6A9536B3}" type="pres">
      <dgm:prSet presAssocID="{855ACE48-1E93-4602-9A62-7C9AF8004E2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EA9708C-8447-48F4-927C-46103384097F}" type="pres">
      <dgm:prSet presAssocID="{855ACE48-1E93-4602-9A62-7C9AF8004E21}" presName="childText" presStyleLbl="revTx" presStyleIdx="0" presStyleCnt="6">
        <dgm:presLayoutVars>
          <dgm:bulletEnabled val="1"/>
        </dgm:presLayoutVars>
      </dgm:prSet>
      <dgm:spPr/>
    </dgm:pt>
    <dgm:pt modelId="{5CFE2E9E-7979-4F22-B9C3-5CE804E9CC3F}" type="pres">
      <dgm:prSet presAssocID="{015BD9D6-9690-4B24-904B-5CAB1755CD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B67643E-2228-43A4-8DA2-5367E4B32944}" type="pres">
      <dgm:prSet presAssocID="{015BD9D6-9690-4B24-904B-5CAB1755CDB6}" presName="childText" presStyleLbl="revTx" presStyleIdx="1" presStyleCnt="6">
        <dgm:presLayoutVars>
          <dgm:bulletEnabled val="1"/>
        </dgm:presLayoutVars>
      </dgm:prSet>
      <dgm:spPr/>
    </dgm:pt>
    <dgm:pt modelId="{470A963B-169F-4F7D-8953-501563AF557C}" type="pres">
      <dgm:prSet presAssocID="{9BF26A91-F305-4BF7-B51D-605F849FC29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71B2131-8F35-4BEF-A2FB-32083456952E}" type="pres">
      <dgm:prSet presAssocID="{9BF26A91-F305-4BF7-B51D-605F849FC295}" presName="childText" presStyleLbl="revTx" presStyleIdx="2" presStyleCnt="6">
        <dgm:presLayoutVars>
          <dgm:bulletEnabled val="1"/>
        </dgm:presLayoutVars>
      </dgm:prSet>
      <dgm:spPr/>
    </dgm:pt>
    <dgm:pt modelId="{386B761E-6A33-4247-B3FD-7A5BD35483AB}" type="pres">
      <dgm:prSet presAssocID="{46802E82-9289-4F61-A7DE-51F0257C3A9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9EEA465-7320-4CC4-9C29-63702F79C679}" type="pres">
      <dgm:prSet presAssocID="{46802E82-9289-4F61-A7DE-51F0257C3A97}" presName="childText" presStyleLbl="revTx" presStyleIdx="3" presStyleCnt="6">
        <dgm:presLayoutVars>
          <dgm:bulletEnabled val="1"/>
        </dgm:presLayoutVars>
      </dgm:prSet>
      <dgm:spPr/>
    </dgm:pt>
    <dgm:pt modelId="{EC1731C0-22C3-4E0E-AB92-F63DE97BDD76}" type="pres">
      <dgm:prSet presAssocID="{8A0A0826-BA99-4735-8148-BD6023F851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FA729D-6393-4041-BC35-2C93B41317BD}" type="pres">
      <dgm:prSet presAssocID="{8A0A0826-BA99-4735-8148-BD6023F8516F}" presName="childText" presStyleLbl="revTx" presStyleIdx="4" presStyleCnt="6">
        <dgm:presLayoutVars>
          <dgm:bulletEnabled val="1"/>
        </dgm:presLayoutVars>
      </dgm:prSet>
      <dgm:spPr/>
    </dgm:pt>
    <dgm:pt modelId="{AC6BAF2D-DF7B-4E56-9293-A32970766651}" type="pres">
      <dgm:prSet presAssocID="{536E08E6-E33D-4C1B-A11C-C2BFA981A29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22788C2-FD08-46D5-80F7-4CB30F29267D}" type="pres">
      <dgm:prSet presAssocID="{536E08E6-E33D-4C1B-A11C-C2BFA981A295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EA758002-D1D2-4230-9465-E25363FC4207}" type="presOf" srcId="{015BD9D6-9690-4B24-904B-5CAB1755CDB6}" destId="{5CFE2E9E-7979-4F22-B9C3-5CE804E9CC3F}" srcOrd="0" destOrd="0" presId="urn:microsoft.com/office/officeart/2005/8/layout/vList2"/>
    <dgm:cxn modelId="{D306FF07-1085-4CDA-A78B-01032448F422}" srcId="{6FB01094-2454-4778-9778-EC796B8E28E4}" destId="{C90B87E9-C3D8-438F-B7F3-3671F1D9D515}" srcOrd="0" destOrd="0" parTransId="{57E1F97C-BB61-4AC3-890D-89D014F98453}" sibTransId="{882DD3FB-AAB5-4DB2-984C-49FDB42A6ED1}"/>
    <dgm:cxn modelId="{0307BF0A-F057-4E5C-9101-1A17F11CDDAD}" type="presOf" srcId="{2D644CEB-5C8A-4EDE-84E9-0D75520665E5}" destId="{471B2131-8F35-4BEF-A2FB-32083456952E}" srcOrd="0" destOrd="0" presId="urn:microsoft.com/office/officeart/2005/8/layout/vList2"/>
    <dgm:cxn modelId="{DDA2C70C-3312-415F-A860-24C103BBBD13}" type="presOf" srcId="{C90B87E9-C3D8-438F-B7F3-3671F1D9D515}" destId="{C9EEA465-7320-4CC4-9C29-63702F79C679}" srcOrd="0" destOrd="1" presId="urn:microsoft.com/office/officeart/2005/8/layout/vList2"/>
    <dgm:cxn modelId="{745E0317-1881-4FD1-ABF5-2316A8FD22F4}" type="presOf" srcId="{7B4B5931-B98A-4B4B-8845-7749440927FD}" destId="{E996EB34-B2E5-4A7F-AF14-16057F779260}" srcOrd="0" destOrd="0" presId="urn:microsoft.com/office/officeart/2005/8/layout/vList2"/>
    <dgm:cxn modelId="{F14E711D-1C86-4C4F-8CAC-09383143EA6F}" srcId="{7B4B5931-B98A-4B4B-8845-7749440927FD}" destId="{855ACE48-1E93-4602-9A62-7C9AF8004E21}" srcOrd="0" destOrd="0" parTransId="{CAA6463B-EBEA-487E-8A5C-AECEE97EA3FA}" sibTransId="{01167B28-C019-4D92-BCC8-089777697D7D}"/>
    <dgm:cxn modelId="{6A8B071E-909B-491B-BB99-851158011524}" srcId="{855ACE48-1E93-4602-9A62-7C9AF8004E21}" destId="{4D90B38E-2029-4B66-A7A3-885FE6E25807}" srcOrd="0" destOrd="0" parTransId="{9818FE18-05FE-4FC6-AE34-250B5F41A782}" sibTransId="{8F43C08D-6368-407E-A50E-082681B9684D}"/>
    <dgm:cxn modelId="{66359C2E-2F5D-44B3-BA9D-C7510DA65BF0}" type="presOf" srcId="{4D90B38E-2029-4B66-A7A3-885FE6E25807}" destId="{0EA9708C-8447-48F4-927C-46103384097F}" srcOrd="0" destOrd="0" presId="urn:microsoft.com/office/officeart/2005/8/layout/vList2"/>
    <dgm:cxn modelId="{464F8133-FE69-4A8D-8731-BDF9E442A454}" srcId="{9BF26A91-F305-4BF7-B51D-605F849FC295}" destId="{2D644CEB-5C8A-4EDE-84E9-0D75520665E5}" srcOrd="0" destOrd="0" parTransId="{A0FF1262-31C9-4668-B098-323B22A69BCA}" sibTransId="{87B9D1CB-8EAE-4255-88AD-8BC6EB066E0B}"/>
    <dgm:cxn modelId="{12111F37-6A71-4638-A71C-4558D25E5130}" type="presOf" srcId="{6FB01094-2454-4778-9778-EC796B8E28E4}" destId="{C9EEA465-7320-4CC4-9C29-63702F79C679}" srcOrd="0" destOrd="0" presId="urn:microsoft.com/office/officeart/2005/8/layout/vList2"/>
    <dgm:cxn modelId="{5E36573E-9CEE-4F6C-90BD-254C5879CECD}" srcId="{7B4B5931-B98A-4B4B-8845-7749440927FD}" destId="{46802E82-9289-4F61-A7DE-51F0257C3A97}" srcOrd="3" destOrd="0" parTransId="{9E1A78C5-AC04-49A9-972E-7733B90BA3ED}" sibTransId="{B25C49C2-1775-42DD-B2A8-A462DB8005DD}"/>
    <dgm:cxn modelId="{17F5AB42-AFAE-4395-84D4-AD8F00C04DE4}" srcId="{7B4B5931-B98A-4B4B-8845-7749440927FD}" destId="{015BD9D6-9690-4B24-904B-5CAB1755CDB6}" srcOrd="1" destOrd="0" parTransId="{34B5C774-9ED2-48B8-A2A5-30A92F27A4DA}" sibTransId="{21CD9468-01CC-4969-B120-034B48EA8FD1}"/>
    <dgm:cxn modelId="{D88CD573-8E26-4A6B-9376-8F9811E9A28C}" srcId="{015BD9D6-9690-4B24-904B-5CAB1755CDB6}" destId="{21164521-56E4-4D34-9CD8-A4620A21A241}" srcOrd="0" destOrd="0" parTransId="{42DE02E5-41B5-43D9-96D1-A0C283117482}" sibTransId="{E2C11658-D89C-41C1-BCAB-D09E60326EE5}"/>
    <dgm:cxn modelId="{8A57397D-81AE-4641-A31E-ADA7A18DA71B}" type="presOf" srcId="{9BF26A91-F305-4BF7-B51D-605F849FC295}" destId="{470A963B-169F-4F7D-8953-501563AF557C}" srcOrd="0" destOrd="0" presId="urn:microsoft.com/office/officeart/2005/8/layout/vList2"/>
    <dgm:cxn modelId="{76B9B780-303D-41A6-B151-98AF93113834}" srcId="{8A0A0826-BA99-4735-8148-BD6023F8516F}" destId="{C68D32DC-FF7E-49D3-A07A-A527D12CB565}" srcOrd="0" destOrd="0" parTransId="{6C760943-56F5-487E-A7B4-A590C32A80B5}" sibTransId="{9E829FA9-31AF-4000-98BD-C7707111A024}"/>
    <dgm:cxn modelId="{E7F54885-48B7-44B7-BCAC-FD0BD4363ECA}" srcId="{536E08E6-E33D-4C1B-A11C-C2BFA981A295}" destId="{367166B1-BFEB-465B-AD15-F2D1890CB400}" srcOrd="0" destOrd="0" parTransId="{5E0559EA-ED7D-4CD3-8FCD-FB5285244CA7}" sibTransId="{67C04951-3598-4516-ADAE-81C2F12A2154}"/>
    <dgm:cxn modelId="{7A881094-436C-43F0-96B8-3E14F915A71B}" type="presOf" srcId="{855ACE48-1E93-4602-9A62-7C9AF8004E21}" destId="{8F75B260-7EFC-44E1-B335-FC8B6A9536B3}" srcOrd="0" destOrd="0" presId="urn:microsoft.com/office/officeart/2005/8/layout/vList2"/>
    <dgm:cxn modelId="{24B58294-C1F4-41E9-B16F-06D892D18B44}" srcId="{46802E82-9289-4F61-A7DE-51F0257C3A97}" destId="{6FB01094-2454-4778-9778-EC796B8E28E4}" srcOrd="0" destOrd="0" parTransId="{588D0711-9A22-4EBE-9CEC-4467CF36AAF0}" sibTransId="{ED3CB300-7383-4DB4-8E88-7459FF05E9E1}"/>
    <dgm:cxn modelId="{21012EA6-90FF-4C9D-BD04-CCDBC617B353}" type="presOf" srcId="{8A0A0826-BA99-4735-8148-BD6023F8516F}" destId="{EC1731C0-22C3-4E0E-AB92-F63DE97BDD76}" srcOrd="0" destOrd="0" presId="urn:microsoft.com/office/officeart/2005/8/layout/vList2"/>
    <dgm:cxn modelId="{C9C684A9-F206-42E3-8ABE-EB3210940759}" srcId="{7B4B5931-B98A-4B4B-8845-7749440927FD}" destId="{8A0A0826-BA99-4735-8148-BD6023F8516F}" srcOrd="4" destOrd="0" parTransId="{F94DE6F7-E285-4CE7-AA2E-86D62DDD799C}" sibTransId="{C5C94131-D3C1-4227-9459-1CAB872D1C5F}"/>
    <dgm:cxn modelId="{71337CAD-0BE8-4F8A-B6E5-7388D16B3311}" type="presOf" srcId="{21164521-56E4-4D34-9CD8-A4620A21A241}" destId="{2B67643E-2228-43A4-8DA2-5367E4B32944}" srcOrd="0" destOrd="0" presId="urn:microsoft.com/office/officeart/2005/8/layout/vList2"/>
    <dgm:cxn modelId="{088926B0-5C2F-42CE-8163-F44EACFAB17A}" type="presOf" srcId="{46802E82-9289-4F61-A7DE-51F0257C3A97}" destId="{386B761E-6A33-4247-B3FD-7A5BD35483AB}" srcOrd="0" destOrd="0" presId="urn:microsoft.com/office/officeart/2005/8/layout/vList2"/>
    <dgm:cxn modelId="{C3EAE3B1-1AFC-4DDD-ABB9-ED0A24FC319B}" type="presOf" srcId="{C68D32DC-FF7E-49D3-A07A-A527D12CB565}" destId="{A4FA729D-6393-4041-BC35-2C93B41317BD}" srcOrd="0" destOrd="0" presId="urn:microsoft.com/office/officeart/2005/8/layout/vList2"/>
    <dgm:cxn modelId="{AC70A2BD-A8D6-46AB-B213-06ADC5382F06}" srcId="{7B4B5931-B98A-4B4B-8845-7749440927FD}" destId="{536E08E6-E33D-4C1B-A11C-C2BFA981A295}" srcOrd="5" destOrd="0" parTransId="{4315DA65-9432-4E5E-A6D7-5B9AD6C16288}" sibTransId="{2F8DADB1-8BF0-43AA-A01D-3E18EC41F751}"/>
    <dgm:cxn modelId="{6A16A8EF-B232-46C5-8C28-6FDD233BFAF3}" srcId="{7B4B5931-B98A-4B4B-8845-7749440927FD}" destId="{9BF26A91-F305-4BF7-B51D-605F849FC295}" srcOrd="2" destOrd="0" parTransId="{D9E5E90B-9700-45F6-B46F-9F17C8913735}" sibTransId="{0FA96B64-9C88-4519-AE6E-341118CD00BB}"/>
    <dgm:cxn modelId="{BCB459F7-2A70-40C1-84B7-8F6AC9C0F80F}" type="presOf" srcId="{536E08E6-E33D-4C1B-A11C-C2BFA981A295}" destId="{AC6BAF2D-DF7B-4E56-9293-A32970766651}" srcOrd="0" destOrd="0" presId="urn:microsoft.com/office/officeart/2005/8/layout/vList2"/>
    <dgm:cxn modelId="{65EFA4FC-351D-459B-935E-1875C5F4D081}" type="presOf" srcId="{367166B1-BFEB-465B-AD15-F2D1890CB400}" destId="{122788C2-FD08-46D5-80F7-4CB30F29267D}" srcOrd="0" destOrd="0" presId="urn:microsoft.com/office/officeart/2005/8/layout/vList2"/>
    <dgm:cxn modelId="{AA2E7C2E-7898-4598-AFA9-3304667D5923}" type="presParOf" srcId="{E996EB34-B2E5-4A7F-AF14-16057F779260}" destId="{8F75B260-7EFC-44E1-B335-FC8B6A9536B3}" srcOrd="0" destOrd="0" presId="urn:microsoft.com/office/officeart/2005/8/layout/vList2"/>
    <dgm:cxn modelId="{26916A04-0462-439E-A462-47E4D9278681}" type="presParOf" srcId="{E996EB34-B2E5-4A7F-AF14-16057F779260}" destId="{0EA9708C-8447-48F4-927C-46103384097F}" srcOrd="1" destOrd="0" presId="urn:microsoft.com/office/officeart/2005/8/layout/vList2"/>
    <dgm:cxn modelId="{5E5A410E-7799-43C9-A563-CB451D3897C8}" type="presParOf" srcId="{E996EB34-B2E5-4A7F-AF14-16057F779260}" destId="{5CFE2E9E-7979-4F22-B9C3-5CE804E9CC3F}" srcOrd="2" destOrd="0" presId="urn:microsoft.com/office/officeart/2005/8/layout/vList2"/>
    <dgm:cxn modelId="{E5746D03-7651-41FF-82D4-C6CB85493B5A}" type="presParOf" srcId="{E996EB34-B2E5-4A7F-AF14-16057F779260}" destId="{2B67643E-2228-43A4-8DA2-5367E4B32944}" srcOrd="3" destOrd="0" presId="urn:microsoft.com/office/officeart/2005/8/layout/vList2"/>
    <dgm:cxn modelId="{0D8F411F-E2EB-4ECA-9D6D-298053B0F91F}" type="presParOf" srcId="{E996EB34-B2E5-4A7F-AF14-16057F779260}" destId="{470A963B-169F-4F7D-8953-501563AF557C}" srcOrd="4" destOrd="0" presId="urn:microsoft.com/office/officeart/2005/8/layout/vList2"/>
    <dgm:cxn modelId="{D7097687-2E7C-42F5-B908-AA59D036CBD9}" type="presParOf" srcId="{E996EB34-B2E5-4A7F-AF14-16057F779260}" destId="{471B2131-8F35-4BEF-A2FB-32083456952E}" srcOrd="5" destOrd="0" presId="urn:microsoft.com/office/officeart/2005/8/layout/vList2"/>
    <dgm:cxn modelId="{F9453317-2EDB-4BC7-B687-7642FF470E53}" type="presParOf" srcId="{E996EB34-B2E5-4A7F-AF14-16057F779260}" destId="{386B761E-6A33-4247-B3FD-7A5BD35483AB}" srcOrd="6" destOrd="0" presId="urn:microsoft.com/office/officeart/2005/8/layout/vList2"/>
    <dgm:cxn modelId="{F097388D-FA3C-46B5-B736-2332B7F8781B}" type="presParOf" srcId="{E996EB34-B2E5-4A7F-AF14-16057F779260}" destId="{C9EEA465-7320-4CC4-9C29-63702F79C679}" srcOrd="7" destOrd="0" presId="urn:microsoft.com/office/officeart/2005/8/layout/vList2"/>
    <dgm:cxn modelId="{ED92CE76-359D-4F6D-B442-299E52885899}" type="presParOf" srcId="{E996EB34-B2E5-4A7F-AF14-16057F779260}" destId="{EC1731C0-22C3-4E0E-AB92-F63DE97BDD76}" srcOrd="8" destOrd="0" presId="urn:microsoft.com/office/officeart/2005/8/layout/vList2"/>
    <dgm:cxn modelId="{B4ED7A33-C936-4763-96B3-A62AA9DA80B1}" type="presParOf" srcId="{E996EB34-B2E5-4A7F-AF14-16057F779260}" destId="{A4FA729D-6393-4041-BC35-2C93B41317BD}" srcOrd="9" destOrd="0" presId="urn:microsoft.com/office/officeart/2005/8/layout/vList2"/>
    <dgm:cxn modelId="{EB366400-C370-4436-AE74-F9AC16029845}" type="presParOf" srcId="{E996EB34-B2E5-4A7F-AF14-16057F779260}" destId="{AC6BAF2D-DF7B-4E56-9293-A32970766651}" srcOrd="10" destOrd="0" presId="urn:microsoft.com/office/officeart/2005/8/layout/vList2"/>
    <dgm:cxn modelId="{62AC31A6-A7A1-4E26-8529-1D72583DD356}" type="presParOf" srcId="{E996EB34-B2E5-4A7F-AF14-16057F779260}" destId="{122788C2-FD08-46D5-80F7-4CB30F29267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B4B5931-B98A-4B4B-8845-7749440927FD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855ACE48-1E93-4602-9A62-7C9AF8004E21}">
      <dgm:prSet phldrT="[Текст]"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gm:t>
    </dgm:pt>
    <dgm:pt modelId="{CAA6463B-EBEA-487E-8A5C-AECEE97EA3FA}" type="par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167B28-C019-4D92-BCC8-089777697D7D}" type="sib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5BD9D6-9690-4B24-904B-5CAB1755CDB6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gm:t>
    </dgm:pt>
    <dgm:pt modelId="{34B5C774-9ED2-48B8-A2A5-30A92F27A4DA}" type="par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CD9468-01CC-4969-B120-034B48EA8FD1}" type="sib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6802E82-9289-4F61-A7DE-51F0257C3A97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gm:t>
    </dgm:pt>
    <dgm:pt modelId="{9E1A78C5-AC04-49A9-972E-7733B90BA3ED}" type="par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25C49C2-1775-42DD-B2A8-A462DB8005DD}" type="sib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90B87E9-C3D8-438F-B7F3-3671F1D9D515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7E1F97C-BB61-4AC3-890D-89D014F98453}" type="par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82DD3FB-AAB5-4DB2-984C-49FDB42A6ED1}" type="sib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A0A0826-BA99-4735-8148-BD6023F8516F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gm:t>
    </dgm:pt>
    <dgm:pt modelId="{F94DE6F7-E285-4CE7-AA2E-86D62DDD799C}" type="par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5C94131-D3C1-4227-9459-1CAB872D1C5F}" type="sib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6E08E6-E33D-4C1B-A11C-C2BFA981A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0</a:t>
          </a:r>
          <a:endParaRPr lang="ru-RU" sz="14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15DA65-9432-4E5E-A6D7-5B9AD6C16288}" type="par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F8DADB1-8BF0-43AA-A01D-3E18EC41F751}" type="sib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67166B1-BFEB-465B-AD15-F2D1890CB400}">
      <dgm:prSet custT="1"/>
      <dgm:spPr/>
      <dgm:t>
        <a:bodyPr/>
        <a:lstStyle/>
        <a:p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E0559EA-ED7D-4CD3-8FCD-FB5285244CA7}" type="par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7C04951-3598-4516-ADAE-81C2F12A2154}" type="sib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8D32DC-FF7E-49D3-A07A-A527D12CB565}">
      <dgm:prSet custT="1"/>
      <dgm:spPr/>
      <dgm:t>
        <a:bodyPr/>
        <a:lstStyle/>
        <a:p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gm:t>
    </dgm:pt>
    <dgm:pt modelId="{6C760943-56F5-487E-A7B4-A590C32A80B5}" type="par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829FA9-31AF-4000-98BD-C7707111A024}" type="sib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164521-56E4-4D34-9CD8-A4620A21A241}">
      <dgm:prSet custT="1"/>
      <dgm:spPr/>
      <dgm:t>
        <a:bodyPr/>
        <a:lstStyle/>
        <a:p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341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2DE02E5-41B5-43D9-96D1-A0C283117482}" type="par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C11658-D89C-41C1-BCAB-D09E60326EE5}" type="sib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D90B38E-2029-4B66-A7A3-885FE6E25807}">
      <dgm:prSet phldrT="[Текст]" custT="1"/>
      <dgm:spPr/>
      <dgm:t>
        <a:bodyPr/>
        <a:lstStyle/>
        <a:p>
          <a:r>
            <a:rPr lang="ru-RU" sz="12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gm:t>
    </dgm:pt>
    <dgm:pt modelId="{9818FE18-05FE-4FC6-AE34-250B5F41A782}" type="par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F43C08D-6368-407E-A50E-082681B9684D}" type="sib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FB01094-2454-4778-9778-EC796B8E28E4}">
      <dgm:prSet custT="1"/>
      <dgm:spPr/>
      <dgm:t>
        <a:bodyPr/>
        <a:lstStyle/>
        <a:p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88D0711-9A22-4EBE-9CEC-4467CF36AAF0}" type="par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D3CB300-7383-4DB4-8E88-7459FF05E9E1}" type="sib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BF26A91-F305-4BF7-B51D-605F849FC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gm:t>
    </dgm:pt>
    <dgm:pt modelId="{D9E5E90B-9700-45F6-B46F-9F17C8913735}" type="parTrans" cxnId="{6A16A8EF-B232-46C5-8C28-6FDD233BFAF3}">
      <dgm:prSet/>
      <dgm:spPr/>
      <dgm:t>
        <a:bodyPr/>
        <a:lstStyle/>
        <a:p>
          <a:endParaRPr lang="ru-RU"/>
        </a:p>
      </dgm:t>
    </dgm:pt>
    <dgm:pt modelId="{0FA96B64-9C88-4519-AE6E-341118CD00BB}" type="sibTrans" cxnId="{6A16A8EF-B232-46C5-8C28-6FDD233BFAF3}">
      <dgm:prSet/>
      <dgm:spPr/>
      <dgm:t>
        <a:bodyPr/>
        <a:lstStyle/>
        <a:p>
          <a:endParaRPr lang="ru-RU"/>
        </a:p>
      </dgm:t>
    </dgm:pt>
    <dgm:pt modelId="{2D644CEB-5C8A-4EDE-84E9-0D75520665E5}">
      <dgm:prSet custT="1"/>
      <dgm:spPr/>
      <dgm:t>
        <a:bodyPr/>
        <a:lstStyle/>
        <a:p>
          <a:r>
            <a: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141</a:t>
          </a:r>
          <a:r>
            <a:rPr lang="en-US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$ </a:t>
          </a:r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A0FF1262-31C9-4668-B098-323B22A69BCA}" type="parTrans" cxnId="{464F8133-FE69-4A8D-8731-BDF9E442A454}">
      <dgm:prSet/>
      <dgm:spPr/>
      <dgm:t>
        <a:bodyPr/>
        <a:lstStyle/>
        <a:p>
          <a:endParaRPr lang="ru-RU"/>
        </a:p>
      </dgm:t>
    </dgm:pt>
    <dgm:pt modelId="{87B9D1CB-8EAE-4255-88AD-8BC6EB066E0B}" type="sibTrans" cxnId="{464F8133-FE69-4A8D-8731-BDF9E442A454}">
      <dgm:prSet/>
      <dgm:spPr/>
      <dgm:t>
        <a:bodyPr/>
        <a:lstStyle/>
        <a:p>
          <a:endParaRPr lang="ru-RU"/>
        </a:p>
      </dgm:t>
    </dgm:pt>
    <dgm:pt modelId="{E996EB34-B2E5-4A7F-AF14-16057F779260}" type="pres">
      <dgm:prSet presAssocID="{7B4B5931-B98A-4B4B-8845-7749440927FD}" presName="linear" presStyleCnt="0">
        <dgm:presLayoutVars>
          <dgm:animLvl val="lvl"/>
          <dgm:resizeHandles val="exact"/>
        </dgm:presLayoutVars>
      </dgm:prSet>
      <dgm:spPr/>
    </dgm:pt>
    <dgm:pt modelId="{8F75B260-7EFC-44E1-B335-FC8B6A9536B3}" type="pres">
      <dgm:prSet presAssocID="{855ACE48-1E93-4602-9A62-7C9AF8004E2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EA9708C-8447-48F4-927C-46103384097F}" type="pres">
      <dgm:prSet presAssocID="{855ACE48-1E93-4602-9A62-7C9AF8004E21}" presName="childText" presStyleLbl="revTx" presStyleIdx="0" presStyleCnt="6">
        <dgm:presLayoutVars>
          <dgm:bulletEnabled val="1"/>
        </dgm:presLayoutVars>
      </dgm:prSet>
      <dgm:spPr/>
    </dgm:pt>
    <dgm:pt modelId="{5CFE2E9E-7979-4F22-B9C3-5CE804E9CC3F}" type="pres">
      <dgm:prSet presAssocID="{015BD9D6-9690-4B24-904B-5CAB1755CD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B67643E-2228-43A4-8DA2-5367E4B32944}" type="pres">
      <dgm:prSet presAssocID="{015BD9D6-9690-4B24-904B-5CAB1755CDB6}" presName="childText" presStyleLbl="revTx" presStyleIdx="1" presStyleCnt="6">
        <dgm:presLayoutVars>
          <dgm:bulletEnabled val="1"/>
        </dgm:presLayoutVars>
      </dgm:prSet>
      <dgm:spPr/>
    </dgm:pt>
    <dgm:pt modelId="{470A963B-169F-4F7D-8953-501563AF557C}" type="pres">
      <dgm:prSet presAssocID="{9BF26A91-F305-4BF7-B51D-605F849FC29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71B2131-8F35-4BEF-A2FB-32083456952E}" type="pres">
      <dgm:prSet presAssocID="{9BF26A91-F305-4BF7-B51D-605F849FC295}" presName="childText" presStyleLbl="revTx" presStyleIdx="2" presStyleCnt="6">
        <dgm:presLayoutVars>
          <dgm:bulletEnabled val="1"/>
        </dgm:presLayoutVars>
      </dgm:prSet>
      <dgm:spPr/>
    </dgm:pt>
    <dgm:pt modelId="{386B761E-6A33-4247-B3FD-7A5BD35483AB}" type="pres">
      <dgm:prSet presAssocID="{46802E82-9289-4F61-A7DE-51F0257C3A9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9EEA465-7320-4CC4-9C29-63702F79C679}" type="pres">
      <dgm:prSet presAssocID="{46802E82-9289-4F61-A7DE-51F0257C3A97}" presName="childText" presStyleLbl="revTx" presStyleIdx="3" presStyleCnt="6">
        <dgm:presLayoutVars>
          <dgm:bulletEnabled val="1"/>
        </dgm:presLayoutVars>
      </dgm:prSet>
      <dgm:spPr/>
    </dgm:pt>
    <dgm:pt modelId="{EC1731C0-22C3-4E0E-AB92-F63DE97BDD76}" type="pres">
      <dgm:prSet presAssocID="{8A0A0826-BA99-4735-8148-BD6023F851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FA729D-6393-4041-BC35-2C93B41317BD}" type="pres">
      <dgm:prSet presAssocID="{8A0A0826-BA99-4735-8148-BD6023F8516F}" presName="childText" presStyleLbl="revTx" presStyleIdx="4" presStyleCnt="6">
        <dgm:presLayoutVars>
          <dgm:bulletEnabled val="1"/>
        </dgm:presLayoutVars>
      </dgm:prSet>
      <dgm:spPr/>
    </dgm:pt>
    <dgm:pt modelId="{AC6BAF2D-DF7B-4E56-9293-A32970766651}" type="pres">
      <dgm:prSet presAssocID="{536E08E6-E33D-4C1B-A11C-C2BFA981A29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22788C2-FD08-46D5-80F7-4CB30F29267D}" type="pres">
      <dgm:prSet presAssocID="{536E08E6-E33D-4C1B-A11C-C2BFA981A295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EA758002-D1D2-4230-9465-E25363FC4207}" type="presOf" srcId="{015BD9D6-9690-4B24-904B-5CAB1755CDB6}" destId="{5CFE2E9E-7979-4F22-B9C3-5CE804E9CC3F}" srcOrd="0" destOrd="0" presId="urn:microsoft.com/office/officeart/2005/8/layout/vList2"/>
    <dgm:cxn modelId="{D306FF07-1085-4CDA-A78B-01032448F422}" srcId="{6FB01094-2454-4778-9778-EC796B8E28E4}" destId="{C90B87E9-C3D8-438F-B7F3-3671F1D9D515}" srcOrd="0" destOrd="0" parTransId="{57E1F97C-BB61-4AC3-890D-89D014F98453}" sibTransId="{882DD3FB-AAB5-4DB2-984C-49FDB42A6ED1}"/>
    <dgm:cxn modelId="{0307BF0A-F057-4E5C-9101-1A17F11CDDAD}" type="presOf" srcId="{2D644CEB-5C8A-4EDE-84E9-0D75520665E5}" destId="{471B2131-8F35-4BEF-A2FB-32083456952E}" srcOrd="0" destOrd="0" presId="urn:microsoft.com/office/officeart/2005/8/layout/vList2"/>
    <dgm:cxn modelId="{DDA2C70C-3312-415F-A860-24C103BBBD13}" type="presOf" srcId="{C90B87E9-C3D8-438F-B7F3-3671F1D9D515}" destId="{C9EEA465-7320-4CC4-9C29-63702F79C679}" srcOrd="0" destOrd="1" presId="urn:microsoft.com/office/officeart/2005/8/layout/vList2"/>
    <dgm:cxn modelId="{745E0317-1881-4FD1-ABF5-2316A8FD22F4}" type="presOf" srcId="{7B4B5931-B98A-4B4B-8845-7749440927FD}" destId="{E996EB34-B2E5-4A7F-AF14-16057F779260}" srcOrd="0" destOrd="0" presId="urn:microsoft.com/office/officeart/2005/8/layout/vList2"/>
    <dgm:cxn modelId="{F14E711D-1C86-4C4F-8CAC-09383143EA6F}" srcId="{7B4B5931-B98A-4B4B-8845-7749440927FD}" destId="{855ACE48-1E93-4602-9A62-7C9AF8004E21}" srcOrd="0" destOrd="0" parTransId="{CAA6463B-EBEA-487E-8A5C-AECEE97EA3FA}" sibTransId="{01167B28-C019-4D92-BCC8-089777697D7D}"/>
    <dgm:cxn modelId="{6A8B071E-909B-491B-BB99-851158011524}" srcId="{855ACE48-1E93-4602-9A62-7C9AF8004E21}" destId="{4D90B38E-2029-4B66-A7A3-885FE6E25807}" srcOrd="0" destOrd="0" parTransId="{9818FE18-05FE-4FC6-AE34-250B5F41A782}" sibTransId="{8F43C08D-6368-407E-A50E-082681B9684D}"/>
    <dgm:cxn modelId="{66359C2E-2F5D-44B3-BA9D-C7510DA65BF0}" type="presOf" srcId="{4D90B38E-2029-4B66-A7A3-885FE6E25807}" destId="{0EA9708C-8447-48F4-927C-46103384097F}" srcOrd="0" destOrd="0" presId="urn:microsoft.com/office/officeart/2005/8/layout/vList2"/>
    <dgm:cxn modelId="{464F8133-FE69-4A8D-8731-BDF9E442A454}" srcId="{9BF26A91-F305-4BF7-B51D-605F849FC295}" destId="{2D644CEB-5C8A-4EDE-84E9-0D75520665E5}" srcOrd="0" destOrd="0" parTransId="{A0FF1262-31C9-4668-B098-323B22A69BCA}" sibTransId="{87B9D1CB-8EAE-4255-88AD-8BC6EB066E0B}"/>
    <dgm:cxn modelId="{12111F37-6A71-4638-A71C-4558D25E5130}" type="presOf" srcId="{6FB01094-2454-4778-9778-EC796B8E28E4}" destId="{C9EEA465-7320-4CC4-9C29-63702F79C679}" srcOrd="0" destOrd="0" presId="urn:microsoft.com/office/officeart/2005/8/layout/vList2"/>
    <dgm:cxn modelId="{5E36573E-9CEE-4F6C-90BD-254C5879CECD}" srcId="{7B4B5931-B98A-4B4B-8845-7749440927FD}" destId="{46802E82-9289-4F61-A7DE-51F0257C3A97}" srcOrd="3" destOrd="0" parTransId="{9E1A78C5-AC04-49A9-972E-7733B90BA3ED}" sibTransId="{B25C49C2-1775-42DD-B2A8-A462DB8005DD}"/>
    <dgm:cxn modelId="{17F5AB42-AFAE-4395-84D4-AD8F00C04DE4}" srcId="{7B4B5931-B98A-4B4B-8845-7749440927FD}" destId="{015BD9D6-9690-4B24-904B-5CAB1755CDB6}" srcOrd="1" destOrd="0" parTransId="{34B5C774-9ED2-48B8-A2A5-30A92F27A4DA}" sibTransId="{21CD9468-01CC-4969-B120-034B48EA8FD1}"/>
    <dgm:cxn modelId="{D88CD573-8E26-4A6B-9376-8F9811E9A28C}" srcId="{015BD9D6-9690-4B24-904B-5CAB1755CDB6}" destId="{21164521-56E4-4D34-9CD8-A4620A21A241}" srcOrd="0" destOrd="0" parTransId="{42DE02E5-41B5-43D9-96D1-A0C283117482}" sibTransId="{E2C11658-D89C-41C1-BCAB-D09E60326EE5}"/>
    <dgm:cxn modelId="{8A57397D-81AE-4641-A31E-ADA7A18DA71B}" type="presOf" srcId="{9BF26A91-F305-4BF7-B51D-605F849FC295}" destId="{470A963B-169F-4F7D-8953-501563AF557C}" srcOrd="0" destOrd="0" presId="urn:microsoft.com/office/officeart/2005/8/layout/vList2"/>
    <dgm:cxn modelId="{76B9B780-303D-41A6-B151-98AF93113834}" srcId="{8A0A0826-BA99-4735-8148-BD6023F8516F}" destId="{C68D32DC-FF7E-49D3-A07A-A527D12CB565}" srcOrd="0" destOrd="0" parTransId="{6C760943-56F5-487E-A7B4-A590C32A80B5}" sibTransId="{9E829FA9-31AF-4000-98BD-C7707111A024}"/>
    <dgm:cxn modelId="{E7F54885-48B7-44B7-BCAC-FD0BD4363ECA}" srcId="{536E08E6-E33D-4C1B-A11C-C2BFA981A295}" destId="{367166B1-BFEB-465B-AD15-F2D1890CB400}" srcOrd="0" destOrd="0" parTransId="{5E0559EA-ED7D-4CD3-8FCD-FB5285244CA7}" sibTransId="{67C04951-3598-4516-ADAE-81C2F12A2154}"/>
    <dgm:cxn modelId="{7A881094-436C-43F0-96B8-3E14F915A71B}" type="presOf" srcId="{855ACE48-1E93-4602-9A62-7C9AF8004E21}" destId="{8F75B260-7EFC-44E1-B335-FC8B6A9536B3}" srcOrd="0" destOrd="0" presId="urn:microsoft.com/office/officeart/2005/8/layout/vList2"/>
    <dgm:cxn modelId="{24B58294-C1F4-41E9-B16F-06D892D18B44}" srcId="{46802E82-9289-4F61-A7DE-51F0257C3A97}" destId="{6FB01094-2454-4778-9778-EC796B8E28E4}" srcOrd="0" destOrd="0" parTransId="{588D0711-9A22-4EBE-9CEC-4467CF36AAF0}" sibTransId="{ED3CB300-7383-4DB4-8E88-7459FF05E9E1}"/>
    <dgm:cxn modelId="{21012EA6-90FF-4C9D-BD04-CCDBC617B353}" type="presOf" srcId="{8A0A0826-BA99-4735-8148-BD6023F8516F}" destId="{EC1731C0-22C3-4E0E-AB92-F63DE97BDD76}" srcOrd="0" destOrd="0" presId="urn:microsoft.com/office/officeart/2005/8/layout/vList2"/>
    <dgm:cxn modelId="{C9C684A9-F206-42E3-8ABE-EB3210940759}" srcId="{7B4B5931-B98A-4B4B-8845-7749440927FD}" destId="{8A0A0826-BA99-4735-8148-BD6023F8516F}" srcOrd="4" destOrd="0" parTransId="{F94DE6F7-E285-4CE7-AA2E-86D62DDD799C}" sibTransId="{C5C94131-D3C1-4227-9459-1CAB872D1C5F}"/>
    <dgm:cxn modelId="{71337CAD-0BE8-4F8A-B6E5-7388D16B3311}" type="presOf" srcId="{21164521-56E4-4D34-9CD8-A4620A21A241}" destId="{2B67643E-2228-43A4-8DA2-5367E4B32944}" srcOrd="0" destOrd="0" presId="urn:microsoft.com/office/officeart/2005/8/layout/vList2"/>
    <dgm:cxn modelId="{088926B0-5C2F-42CE-8163-F44EACFAB17A}" type="presOf" srcId="{46802E82-9289-4F61-A7DE-51F0257C3A97}" destId="{386B761E-6A33-4247-B3FD-7A5BD35483AB}" srcOrd="0" destOrd="0" presId="urn:microsoft.com/office/officeart/2005/8/layout/vList2"/>
    <dgm:cxn modelId="{C3EAE3B1-1AFC-4DDD-ABB9-ED0A24FC319B}" type="presOf" srcId="{C68D32DC-FF7E-49D3-A07A-A527D12CB565}" destId="{A4FA729D-6393-4041-BC35-2C93B41317BD}" srcOrd="0" destOrd="0" presId="urn:microsoft.com/office/officeart/2005/8/layout/vList2"/>
    <dgm:cxn modelId="{AC70A2BD-A8D6-46AB-B213-06ADC5382F06}" srcId="{7B4B5931-B98A-4B4B-8845-7749440927FD}" destId="{536E08E6-E33D-4C1B-A11C-C2BFA981A295}" srcOrd="5" destOrd="0" parTransId="{4315DA65-9432-4E5E-A6D7-5B9AD6C16288}" sibTransId="{2F8DADB1-8BF0-43AA-A01D-3E18EC41F751}"/>
    <dgm:cxn modelId="{6A16A8EF-B232-46C5-8C28-6FDD233BFAF3}" srcId="{7B4B5931-B98A-4B4B-8845-7749440927FD}" destId="{9BF26A91-F305-4BF7-B51D-605F849FC295}" srcOrd="2" destOrd="0" parTransId="{D9E5E90B-9700-45F6-B46F-9F17C8913735}" sibTransId="{0FA96B64-9C88-4519-AE6E-341118CD00BB}"/>
    <dgm:cxn modelId="{BCB459F7-2A70-40C1-84B7-8F6AC9C0F80F}" type="presOf" srcId="{536E08E6-E33D-4C1B-A11C-C2BFA981A295}" destId="{AC6BAF2D-DF7B-4E56-9293-A32970766651}" srcOrd="0" destOrd="0" presId="urn:microsoft.com/office/officeart/2005/8/layout/vList2"/>
    <dgm:cxn modelId="{65EFA4FC-351D-459B-935E-1875C5F4D081}" type="presOf" srcId="{367166B1-BFEB-465B-AD15-F2D1890CB400}" destId="{122788C2-FD08-46D5-80F7-4CB30F29267D}" srcOrd="0" destOrd="0" presId="urn:microsoft.com/office/officeart/2005/8/layout/vList2"/>
    <dgm:cxn modelId="{AA2E7C2E-7898-4598-AFA9-3304667D5923}" type="presParOf" srcId="{E996EB34-B2E5-4A7F-AF14-16057F779260}" destId="{8F75B260-7EFC-44E1-B335-FC8B6A9536B3}" srcOrd="0" destOrd="0" presId="urn:microsoft.com/office/officeart/2005/8/layout/vList2"/>
    <dgm:cxn modelId="{26916A04-0462-439E-A462-47E4D9278681}" type="presParOf" srcId="{E996EB34-B2E5-4A7F-AF14-16057F779260}" destId="{0EA9708C-8447-48F4-927C-46103384097F}" srcOrd="1" destOrd="0" presId="urn:microsoft.com/office/officeart/2005/8/layout/vList2"/>
    <dgm:cxn modelId="{5E5A410E-7799-43C9-A563-CB451D3897C8}" type="presParOf" srcId="{E996EB34-B2E5-4A7F-AF14-16057F779260}" destId="{5CFE2E9E-7979-4F22-B9C3-5CE804E9CC3F}" srcOrd="2" destOrd="0" presId="urn:microsoft.com/office/officeart/2005/8/layout/vList2"/>
    <dgm:cxn modelId="{E5746D03-7651-41FF-82D4-C6CB85493B5A}" type="presParOf" srcId="{E996EB34-B2E5-4A7F-AF14-16057F779260}" destId="{2B67643E-2228-43A4-8DA2-5367E4B32944}" srcOrd="3" destOrd="0" presId="urn:microsoft.com/office/officeart/2005/8/layout/vList2"/>
    <dgm:cxn modelId="{0D8F411F-E2EB-4ECA-9D6D-298053B0F91F}" type="presParOf" srcId="{E996EB34-B2E5-4A7F-AF14-16057F779260}" destId="{470A963B-169F-4F7D-8953-501563AF557C}" srcOrd="4" destOrd="0" presId="urn:microsoft.com/office/officeart/2005/8/layout/vList2"/>
    <dgm:cxn modelId="{D7097687-2E7C-42F5-B908-AA59D036CBD9}" type="presParOf" srcId="{E996EB34-B2E5-4A7F-AF14-16057F779260}" destId="{471B2131-8F35-4BEF-A2FB-32083456952E}" srcOrd="5" destOrd="0" presId="urn:microsoft.com/office/officeart/2005/8/layout/vList2"/>
    <dgm:cxn modelId="{F9453317-2EDB-4BC7-B687-7642FF470E53}" type="presParOf" srcId="{E996EB34-B2E5-4A7F-AF14-16057F779260}" destId="{386B761E-6A33-4247-B3FD-7A5BD35483AB}" srcOrd="6" destOrd="0" presId="urn:microsoft.com/office/officeart/2005/8/layout/vList2"/>
    <dgm:cxn modelId="{F097388D-FA3C-46B5-B736-2332B7F8781B}" type="presParOf" srcId="{E996EB34-B2E5-4A7F-AF14-16057F779260}" destId="{C9EEA465-7320-4CC4-9C29-63702F79C679}" srcOrd="7" destOrd="0" presId="urn:microsoft.com/office/officeart/2005/8/layout/vList2"/>
    <dgm:cxn modelId="{ED92CE76-359D-4F6D-B442-299E52885899}" type="presParOf" srcId="{E996EB34-B2E5-4A7F-AF14-16057F779260}" destId="{EC1731C0-22C3-4E0E-AB92-F63DE97BDD76}" srcOrd="8" destOrd="0" presId="urn:microsoft.com/office/officeart/2005/8/layout/vList2"/>
    <dgm:cxn modelId="{B4ED7A33-C936-4763-96B3-A62AA9DA80B1}" type="presParOf" srcId="{E996EB34-B2E5-4A7F-AF14-16057F779260}" destId="{A4FA729D-6393-4041-BC35-2C93B41317BD}" srcOrd="9" destOrd="0" presId="urn:microsoft.com/office/officeart/2005/8/layout/vList2"/>
    <dgm:cxn modelId="{EB366400-C370-4436-AE74-F9AC16029845}" type="presParOf" srcId="{E996EB34-B2E5-4A7F-AF14-16057F779260}" destId="{AC6BAF2D-DF7B-4E56-9293-A32970766651}" srcOrd="10" destOrd="0" presId="urn:microsoft.com/office/officeart/2005/8/layout/vList2"/>
    <dgm:cxn modelId="{62AC31A6-A7A1-4E26-8529-1D72583DD356}" type="presParOf" srcId="{E996EB34-B2E5-4A7F-AF14-16057F779260}" destId="{122788C2-FD08-46D5-80F7-4CB30F29267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B4B5931-B98A-4B4B-8845-7749440927FD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855ACE48-1E93-4602-9A62-7C9AF8004E21}">
      <dgm:prSet phldrT="[Текст]"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gm:t>
    </dgm:pt>
    <dgm:pt modelId="{CAA6463B-EBEA-487E-8A5C-AECEE97EA3FA}" type="par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167B28-C019-4D92-BCC8-089777697D7D}" type="sib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5BD9D6-9690-4B24-904B-5CAB1755CDB6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gm:t>
    </dgm:pt>
    <dgm:pt modelId="{34B5C774-9ED2-48B8-A2A5-30A92F27A4DA}" type="par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CD9468-01CC-4969-B120-034B48EA8FD1}" type="sib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6802E82-9289-4F61-A7DE-51F0257C3A97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gm:t>
    </dgm:pt>
    <dgm:pt modelId="{9E1A78C5-AC04-49A9-972E-7733B90BA3ED}" type="par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25C49C2-1775-42DD-B2A8-A462DB8005DD}" type="sib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90B87E9-C3D8-438F-B7F3-3671F1D9D515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7E1F97C-BB61-4AC3-890D-89D014F98453}" type="par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82DD3FB-AAB5-4DB2-984C-49FDB42A6ED1}" type="sib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A0A0826-BA99-4735-8148-BD6023F8516F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gm:t>
    </dgm:pt>
    <dgm:pt modelId="{F94DE6F7-E285-4CE7-AA2E-86D62DDD799C}" type="par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5C94131-D3C1-4227-9459-1CAB872D1C5F}" type="sib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6E08E6-E33D-4C1B-A11C-C2BFA981A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6</a:t>
          </a:r>
          <a:endParaRPr lang="ru-RU" sz="14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15DA65-9432-4E5E-A6D7-5B9AD6C16288}" type="par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F8DADB1-8BF0-43AA-A01D-3E18EC41F751}" type="sib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67166B1-BFEB-465B-AD15-F2D1890CB400}">
      <dgm:prSet custT="1"/>
      <dgm:spPr/>
      <dgm:t>
        <a:bodyPr/>
        <a:lstStyle/>
        <a:p>
          <a:r>
            <a:rPr lang="ru-RU" sz="1100" b="0" i="0" dirty="0"/>
            <a:t>В83 -  Требование к сертификации 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E0559EA-ED7D-4CD3-8FCD-FB5285244CA7}" type="par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7C04951-3598-4516-ADAE-81C2F12A2154}" type="sib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D7E104A-7317-4AC2-84F1-A6335F42D32F}">
      <dgm:prSet custT="1"/>
      <dgm:spPr/>
      <dgm:t>
        <a:bodyPr/>
        <a:lstStyle/>
        <a:p>
          <a:r>
            <a:rPr lang="ru-RU" sz="1100" b="0" i="0" dirty="0"/>
            <a:t>В84 -  Требование к инспекции 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D5DB0CD-6021-412D-BE3C-4059A58A30A1}" type="parTrans" cxnId="{2FA696D9-50EA-4347-B70A-14EBE7A01C11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43AB45F-81C3-4A8E-8516-E7B6BCE4AC73}" type="sibTrans" cxnId="{2FA696D9-50EA-4347-B70A-14EBE7A01C11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8D32DC-FF7E-49D3-A07A-A527D12CB565}">
      <dgm:prSet custT="1"/>
      <dgm:spPr/>
      <dgm:t>
        <a:bodyPr/>
        <a:lstStyle/>
        <a:p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gm:t>
    </dgm:pt>
    <dgm:pt modelId="{6C760943-56F5-487E-A7B4-A590C32A80B5}" type="par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829FA9-31AF-4000-98BD-C7707111A024}" type="sib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164521-56E4-4D34-9CD8-A4620A21A241}">
      <dgm:prSet custT="1"/>
      <dgm:spPr/>
      <dgm:t>
        <a:bodyPr/>
        <a:lstStyle/>
        <a:p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-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2DE02E5-41B5-43D9-96D1-A0C283117482}" type="par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C11658-D89C-41C1-BCAB-D09E60326EE5}" type="sib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D90B38E-2029-4B66-A7A3-885FE6E25807}">
      <dgm:prSet phldrT="[Текст]" custT="1"/>
      <dgm:spPr/>
      <dgm:t>
        <a:bodyPr/>
        <a:lstStyle/>
        <a:p>
          <a:r>
            <a:rPr lang="ru-RU" sz="12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gm:t>
    </dgm:pt>
    <dgm:pt modelId="{9818FE18-05FE-4FC6-AE34-250B5F41A782}" type="par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F43C08D-6368-407E-A50E-082681B9684D}" type="sib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FB01094-2454-4778-9778-EC796B8E28E4}">
      <dgm:prSet custT="1"/>
      <dgm:spPr/>
      <dgm:t>
        <a:bodyPr/>
        <a:lstStyle/>
        <a:p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88D0711-9A22-4EBE-9CEC-4467CF36AAF0}" type="par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D3CB300-7383-4DB4-8E88-7459FF05E9E1}" type="sib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BF26A91-F305-4BF7-B51D-605F849FC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gm:t>
    </dgm:pt>
    <dgm:pt modelId="{D9E5E90B-9700-45F6-B46F-9F17C8913735}" type="parTrans" cxnId="{6A16A8EF-B232-46C5-8C28-6FDD233BFAF3}">
      <dgm:prSet/>
      <dgm:spPr/>
      <dgm:t>
        <a:bodyPr/>
        <a:lstStyle/>
        <a:p>
          <a:endParaRPr lang="ru-RU"/>
        </a:p>
      </dgm:t>
    </dgm:pt>
    <dgm:pt modelId="{0FA96B64-9C88-4519-AE6E-341118CD00BB}" type="sibTrans" cxnId="{6A16A8EF-B232-46C5-8C28-6FDD233BFAF3}">
      <dgm:prSet/>
      <dgm:spPr/>
      <dgm:t>
        <a:bodyPr/>
        <a:lstStyle/>
        <a:p>
          <a:endParaRPr lang="ru-RU"/>
        </a:p>
      </dgm:t>
    </dgm:pt>
    <dgm:pt modelId="{2D644CEB-5C8A-4EDE-84E9-0D75520665E5}">
      <dgm:prSet custT="1"/>
      <dgm:spPr/>
      <dgm:t>
        <a:bodyPr/>
        <a:lstStyle/>
        <a:p>
          <a:r>
            <a: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- </a:t>
          </a:r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A0FF1262-31C9-4668-B098-323B22A69BCA}" type="parTrans" cxnId="{464F8133-FE69-4A8D-8731-BDF9E442A454}">
      <dgm:prSet/>
      <dgm:spPr/>
      <dgm:t>
        <a:bodyPr/>
        <a:lstStyle/>
        <a:p>
          <a:endParaRPr lang="ru-RU"/>
        </a:p>
      </dgm:t>
    </dgm:pt>
    <dgm:pt modelId="{87B9D1CB-8EAE-4255-88AD-8BC6EB066E0B}" type="sibTrans" cxnId="{464F8133-FE69-4A8D-8731-BDF9E442A454}">
      <dgm:prSet/>
      <dgm:spPr/>
      <dgm:t>
        <a:bodyPr/>
        <a:lstStyle/>
        <a:p>
          <a:endParaRPr lang="ru-RU"/>
        </a:p>
      </dgm:t>
    </dgm:pt>
    <dgm:pt modelId="{A2AF275F-7A05-4491-A06F-2A7729513CA8}">
      <dgm:prSet custT="1"/>
      <dgm:spPr/>
      <dgm:t>
        <a:bodyPr/>
        <a:lstStyle/>
        <a:p>
          <a:r>
            <a:rPr lang="ru-RU" sz="1100" b="0" i="0" dirty="0"/>
            <a:t>Г32 -  Банковская авторизация 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28F59F9-EF88-4658-84A1-4724D5F238DD}" type="parTrans" cxnId="{DA277979-87DF-4110-A871-7435CC894032}">
      <dgm:prSet/>
      <dgm:spPr/>
      <dgm:t>
        <a:bodyPr/>
        <a:lstStyle/>
        <a:p>
          <a:endParaRPr lang="ru-RU"/>
        </a:p>
      </dgm:t>
    </dgm:pt>
    <dgm:pt modelId="{255BD53A-A035-49FC-B43C-09A1A6FB886A}" type="sibTrans" cxnId="{DA277979-87DF-4110-A871-7435CC894032}">
      <dgm:prSet/>
      <dgm:spPr/>
      <dgm:t>
        <a:bodyPr/>
        <a:lstStyle/>
        <a:p>
          <a:endParaRPr lang="ru-RU"/>
        </a:p>
      </dgm:t>
    </dgm:pt>
    <dgm:pt modelId="{E996EB34-B2E5-4A7F-AF14-16057F779260}" type="pres">
      <dgm:prSet presAssocID="{7B4B5931-B98A-4B4B-8845-7749440927FD}" presName="linear" presStyleCnt="0">
        <dgm:presLayoutVars>
          <dgm:animLvl val="lvl"/>
          <dgm:resizeHandles val="exact"/>
        </dgm:presLayoutVars>
      </dgm:prSet>
      <dgm:spPr/>
    </dgm:pt>
    <dgm:pt modelId="{8F75B260-7EFC-44E1-B335-FC8B6A9536B3}" type="pres">
      <dgm:prSet presAssocID="{855ACE48-1E93-4602-9A62-7C9AF8004E2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EA9708C-8447-48F4-927C-46103384097F}" type="pres">
      <dgm:prSet presAssocID="{855ACE48-1E93-4602-9A62-7C9AF8004E21}" presName="childText" presStyleLbl="revTx" presStyleIdx="0" presStyleCnt="6">
        <dgm:presLayoutVars>
          <dgm:bulletEnabled val="1"/>
        </dgm:presLayoutVars>
      </dgm:prSet>
      <dgm:spPr/>
    </dgm:pt>
    <dgm:pt modelId="{5CFE2E9E-7979-4F22-B9C3-5CE804E9CC3F}" type="pres">
      <dgm:prSet presAssocID="{015BD9D6-9690-4B24-904B-5CAB1755CD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B67643E-2228-43A4-8DA2-5367E4B32944}" type="pres">
      <dgm:prSet presAssocID="{015BD9D6-9690-4B24-904B-5CAB1755CDB6}" presName="childText" presStyleLbl="revTx" presStyleIdx="1" presStyleCnt="6">
        <dgm:presLayoutVars>
          <dgm:bulletEnabled val="1"/>
        </dgm:presLayoutVars>
      </dgm:prSet>
      <dgm:spPr/>
    </dgm:pt>
    <dgm:pt modelId="{470A963B-169F-4F7D-8953-501563AF557C}" type="pres">
      <dgm:prSet presAssocID="{9BF26A91-F305-4BF7-B51D-605F849FC29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71B2131-8F35-4BEF-A2FB-32083456952E}" type="pres">
      <dgm:prSet presAssocID="{9BF26A91-F305-4BF7-B51D-605F849FC295}" presName="childText" presStyleLbl="revTx" presStyleIdx="2" presStyleCnt="6">
        <dgm:presLayoutVars>
          <dgm:bulletEnabled val="1"/>
        </dgm:presLayoutVars>
      </dgm:prSet>
      <dgm:spPr/>
    </dgm:pt>
    <dgm:pt modelId="{386B761E-6A33-4247-B3FD-7A5BD35483AB}" type="pres">
      <dgm:prSet presAssocID="{46802E82-9289-4F61-A7DE-51F0257C3A9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9EEA465-7320-4CC4-9C29-63702F79C679}" type="pres">
      <dgm:prSet presAssocID="{46802E82-9289-4F61-A7DE-51F0257C3A97}" presName="childText" presStyleLbl="revTx" presStyleIdx="3" presStyleCnt="6">
        <dgm:presLayoutVars>
          <dgm:bulletEnabled val="1"/>
        </dgm:presLayoutVars>
      </dgm:prSet>
      <dgm:spPr/>
    </dgm:pt>
    <dgm:pt modelId="{EC1731C0-22C3-4E0E-AB92-F63DE97BDD76}" type="pres">
      <dgm:prSet presAssocID="{8A0A0826-BA99-4735-8148-BD6023F851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FA729D-6393-4041-BC35-2C93B41317BD}" type="pres">
      <dgm:prSet presAssocID="{8A0A0826-BA99-4735-8148-BD6023F8516F}" presName="childText" presStyleLbl="revTx" presStyleIdx="4" presStyleCnt="6">
        <dgm:presLayoutVars>
          <dgm:bulletEnabled val="1"/>
        </dgm:presLayoutVars>
      </dgm:prSet>
      <dgm:spPr/>
    </dgm:pt>
    <dgm:pt modelId="{AC6BAF2D-DF7B-4E56-9293-A32970766651}" type="pres">
      <dgm:prSet presAssocID="{536E08E6-E33D-4C1B-A11C-C2BFA981A29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22788C2-FD08-46D5-80F7-4CB30F29267D}" type="pres">
      <dgm:prSet presAssocID="{536E08E6-E33D-4C1B-A11C-C2BFA981A295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EA758002-D1D2-4230-9465-E25363FC4207}" type="presOf" srcId="{015BD9D6-9690-4B24-904B-5CAB1755CDB6}" destId="{5CFE2E9E-7979-4F22-B9C3-5CE804E9CC3F}" srcOrd="0" destOrd="0" presId="urn:microsoft.com/office/officeart/2005/8/layout/vList2"/>
    <dgm:cxn modelId="{D306FF07-1085-4CDA-A78B-01032448F422}" srcId="{6FB01094-2454-4778-9778-EC796B8E28E4}" destId="{C90B87E9-C3D8-438F-B7F3-3671F1D9D515}" srcOrd="0" destOrd="0" parTransId="{57E1F97C-BB61-4AC3-890D-89D014F98453}" sibTransId="{882DD3FB-AAB5-4DB2-984C-49FDB42A6ED1}"/>
    <dgm:cxn modelId="{0307BF0A-F057-4E5C-9101-1A17F11CDDAD}" type="presOf" srcId="{2D644CEB-5C8A-4EDE-84E9-0D75520665E5}" destId="{471B2131-8F35-4BEF-A2FB-32083456952E}" srcOrd="0" destOrd="0" presId="urn:microsoft.com/office/officeart/2005/8/layout/vList2"/>
    <dgm:cxn modelId="{DDA2C70C-3312-415F-A860-24C103BBBD13}" type="presOf" srcId="{C90B87E9-C3D8-438F-B7F3-3671F1D9D515}" destId="{C9EEA465-7320-4CC4-9C29-63702F79C679}" srcOrd="0" destOrd="1" presId="urn:microsoft.com/office/officeart/2005/8/layout/vList2"/>
    <dgm:cxn modelId="{745E0317-1881-4FD1-ABF5-2316A8FD22F4}" type="presOf" srcId="{7B4B5931-B98A-4B4B-8845-7749440927FD}" destId="{E996EB34-B2E5-4A7F-AF14-16057F779260}" srcOrd="0" destOrd="0" presId="urn:microsoft.com/office/officeart/2005/8/layout/vList2"/>
    <dgm:cxn modelId="{F14E711D-1C86-4C4F-8CAC-09383143EA6F}" srcId="{7B4B5931-B98A-4B4B-8845-7749440927FD}" destId="{855ACE48-1E93-4602-9A62-7C9AF8004E21}" srcOrd="0" destOrd="0" parTransId="{CAA6463B-EBEA-487E-8A5C-AECEE97EA3FA}" sibTransId="{01167B28-C019-4D92-BCC8-089777697D7D}"/>
    <dgm:cxn modelId="{6A8B071E-909B-491B-BB99-851158011524}" srcId="{855ACE48-1E93-4602-9A62-7C9AF8004E21}" destId="{4D90B38E-2029-4B66-A7A3-885FE6E25807}" srcOrd="0" destOrd="0" parTransId="{9818FE18-05FE-4FC6-AE34-250B5F41A782}" sibTransId="{8F43C08D-6368-407E-A50E-082681B9684D}"/>
    <dgm:cxn modelId="{66359C2E-2F5D-44B3-BA9D-C7510DA65BF0}" type="presOf" srcId="{4D90B38E-2029-4B66-A7A3-885FE6E25807}" destId="{0EA9708C-8447-48F4-927C-46103384097F}" srcOrd="0" destOrd="0" presId="urn:microsoft.com/office/officeart/2005/8/layout/vList2"/>
    <dgm:cxn modelId="{464F8133-FE69-4A8D-8731-BDF9E442A454}" srcId="{9BF26A91-F305-4BF7-B51D-605F849FC295}" destId="{2D644CEB-5C8A-4EDE-84E9-0D75520665E5}" srcOrd="0" destOrd="0" parTransId="{A0FF1262-31C9-4668-B098-323B22A69BCA}" sibTransId="{87B9D1CB-8EAE-4255-88AD-8BC6EB066E0B}"/>
    <dgm:cxn modelId="{12111F37-6A71-4638-A71C-4558D25E5130}" type="presOf" srcId="{6FB01094-2454-4778-9778-EC796B8E28E4}" destId="{C9EEA465-7320-4CC4-9C29-63702F79C679}" srcOrd="0" destOrd="0" presId="urn:microsoft.com/office/officeart/2005/8/layout/vList2"/>
    <dgm:cxn modelId="{5E36573E-9CEE-4F6C-90BD-254C5879CECD}" srcId="{7B4B5931-B98A-4B4B-8845-7749440927FD}" destId="{46802E82-9289-4F61-A7DE-51F0257C3A97}" srcOrd="3" destOrd="0" parTransId="{9E1A78C5-AC04-49A9-972E-7733B90BA3ED}" sibTransId="{B25C49C2-1775-42DD-B2A8-A462DB8005DD}"/>
    <dgm:cxn modelId="{17F5AB42-AFAE-4395-84D4-AD8F00C04DE4}" srcId="{7B4B5931-B98A-4B4B-8845-7749440927FD}" destId="{015BD9D6-9690-4B24-904B-5CAB1755CDB6}" srcOrd="1" destOrd="0" parTransId="{34B5C774-9ED2-48B8-A2A5-30A92F27A4DA}" sibTransId="{21CD9468-01CC-4969-B120-034B48EA8FD1}"/>
    <dgm:cxn modelId="{D88CD573-8E26-4A6B-9376-8F9811E9A28C}" srcId="{015BD9D6-9690-4B24-904B-5CAB1755CDB6}" destId="{21164521-56E4-4D34-9CD8-A4620A21A241}" srcOrd="0" destOrd="0" parTransId="{42DE02E5-41B5-43D9-96D1-A0C283117482}" sibTransId="{E2C11658-D89C-41C1-BCAB-D09E60326EE5}"/>
    <dgm:cxn modelId="{DA277979-87DF-4110-A871-7435CC894032}" srcId="{536E08E6-E33D-4C1B-A11C-C2BFA981A295}" destId="{A2AF275F-7A05-4491-A06F-2A7729513CA8}" srcOrd="2" destOrd="0" parTransId="{C28F59F9-EF88-4658-84A1-4724D5F238DD}" sibTransId="{255BD53A-A035-49FC-B43C-09A1A6FB886A}"/>
    <dgm:cxn modelId="{8A57397D-81AE-4641-A31E-ADA7A18DA71B}" type="presOf" srcId="{9BF26A91-F305-4BF7-B51D-605F849FC295}" destId="{470A963B-169F-4F7D-8953-501563AF557C}" srcOrd="0" destOrd="0" presId="urn:microsoft.com/office/officeart/2005/8/layout/vList2"/>
    <dgm:cxn modelId="{76B9B780-303D-41A6-B151-98AF93113834}" srcId="{8A0A0826-BA99-4735-8148-BD6023F8516F}" destId="{C68D32DC-FF7E-49D3-A07A-A527D12CB565}" srcOrd="0" destOrd="0" parTransId="{6C760943-56F5-487E-A7B4-A590C32A80B5}" sibTransId="{9E829FA9-31AF-4000-98BD-C7707111A024}"/>
    <dgm:cxn modelId="{E7F54885-48B7-44B7-BCAC-FD0BD4363ECA}" srcId="{536E08E6-E33D-4C1B-A11C-C2BFA981A295}" destId="{367166B1-BFEB-465B-AD15-F2D1890CB400}" srcOrd="0" destOrd="0" parTransId="{5E0559EA-ED7D-4CD3-8FCD-FB5285244CA7}" sibTransId="{67C04951-3598-4516-ADAE-81C2F12A2154}"/>
    <dgm:cxn modelId="{7A881094-436C-43F0-96B8-3E14F915A71B}" type="presOf" srcId="{855ACE48-1E93-4602-9A62-7C9AF8004E21}" destId="{8F75B260-7EFC-44E1-B335-FC8B6A9536B3}" srcOrd="0" destOrd="0" presId="urn:microsoft.com/office/officeart/2005/8/layout/vList2"/>
    <dgm:cxn modelId="{24B58294-C1F4-41E9-B16F-06D892D18B44}" srcId="{46802E82-9289-4F61-A7DE-51F0257C3A97}" destId="{6FB01094-2454-4778-9778-EC796B8E28E4}" srcOrd="0" destOrd="0" parTransId="{588D0711-9A22-4EBE-9CEC-4467CF36AAF0}" sibTransId="{ED3CB300-7383-4DB4-8E88-7459FF05E9E1}"/>
    <dgm:cxn modelId="{21012EA6-90FF-4C9D-BD04-CCDBC617B353}" type="presOf" srcId="{8A0A0826-BA99-4735-8148-BD6023F8516F}" destId="{EC1731C0-22C3-4E0E-AB92-F63DE97BDD76}" srcOrd="0" destOrd="0" presId="urn:microsoft.com/office/officeart/2005/8/layout/vList2"/>
    <dgm:cxn modelId="{C9C684A9-F206-42E3-8ABE-EB3210940759}" srcId="{7B4B5931-B98A-4B4B-8845-7749440927FD}" destId="{8A0A0826-BA99-4735-8148-BD6023F8516F}" srcOrd="4" destOrd="0" parTransId="{F94DE6F7-E285-4CE7-AA2E-86D62DDD799C}" sibTransId="{C5C94131-D3C1-4227-9459-1CAB872D1C5F}"/>
    <dgm:cxn modelId="{50C5CDAC-E5C2-474C-BAB7-D26DA157687D}" type="presOf" srcId="{FD7E104A-7317-4AC2-84F1-A6335F42D32F}" destId="{122788C2-FD08-46D5-80F7-4CB30F29267D}" srcOrd="0" destOrd="1" presId="urn:microsoft.com/office/officeart/2005/8/layout/vList2"/>
    <dgm:cxn modelId="{71337CAD-0BE8-4F8A-B6E5-7388D16B3311}" type="presOf" srcId="{21164521-56E4-4D34-9CD8-A4620A21A241}" destId="{2B67643E-2228-43A4-8DA2-5367E4B32944}" srcOrd="0" destOrd="0" presId="urn:microsoft.com/office/officeart/2005/8/layout/vList2"/>
    <dgm:cxn modelId="{088926B0-5C2F-42CE-8163-F44EACFAB17A}" type="presOf" srcId="{46802E82-9289-4F61-A7DE-51F0257C3A97}" destId="{386B761E-6A33-4247-B3FD-7A5BD35483AB}" srcOrd="0" destOrd="0" presId="urn:microsoft.com/office/officeart/2005/8/layout/vList2"/>
    <dgm:cxn modelId="{C3EAE3B1-1AFC-4DDD-ABB9-ED0A24FC319B}" type="presOf" srcId="{C68D32DC-FF7E-49D3-A07A-A527D12CB565}" destId="{A4FA729D-6393-4041-BC35-2C93B41317BD}" srcOrd="0" destOrd="0" presId="urn:microsoft.com/office/officeart/2005/8/layout/vList2"/>
    <dgm:cxn modelId="{AC70A2BD-A8D6-46AB-B213-06ADC5382F06}" srcId="{7B4B5931-B98A-4B4B-8845-7749440927FD}" destId="{536E08E6-E33D-4C1B-A11C-C2BFA981A295}" srcOrd="5" destOrd="0" parTransId="{4315DA65-9432-4E5E-A6D7-5B9AD6C16288}" sibTransId="{2F8DADB1-8BF0-43AA-A01D-3E18EC41F751}"/>
    <dgm:cxn modelId="{70B8CEC8-AD52-4B2E-A698-CCAA74E8B705}" type="presOf" srcId="{A2AF275F-7A05-4491-A06F-2A7729513CA8}" destId="{122788C2-FD08-46D5-80F7-4CB30F29267D}" srcOrd="0" destOrd="2" presId="urn:microsoft.com/office/officeart/2005/8/layout/vList2"/>
    <dgm:cxn modelId="{2FA696D9-50EA-4347-B70A-14EBE7A01C11}" srcId="{536E08E6-E33D-4C1B-A11C-C2BFA981A295}" destId="{FD7E104A-7317-4AC2-84F1-A6335F42D32F}" srcOrd="1" destOrd="0" parTransId="{1D5DB0CD-6021-412D-BE3C-4059A58A30A1}" sibTransId="{B43AB45F-81C3-4A8E-8516-E7B6BCE4AC73}"/>
    <dgm:cxn modelId="{6A16A8EF-B232-46C5-8C28-6FDD233BFAF3}" srcId="{7B4B5931-B98A-4B4B-8845-7749440927FD}" destId="{9BF26A91-F305-4BF7-B51D-605F849FC295}" srcOrd="2" destOrd="0" parTransId="{D9E5E90B-9700-45F6-B46F-9F17C8913735}" sibTransId="{0FA96B64-9C88-4519-AE6E-341118CD00BB}"/>
    <dgm:cxn modelId="{BCB459F7-2A70-40C1-84B7-8F6AC9C0F80F}" type="presOf" srcId="{536E08E6-E33D-4C1B-A11C-C2BFA981A295}" destId="{AC6BAF2D-DF7B-4E56-9293-A32970766651}" srcOrd="0" destOrd="0" presId="urn:microsoft.com/office/officeart/2005/8/layout/vList2"/>
    <dgm:cxn modelId="{65EFA4FC-351D-459B-935E-1875C5F4D081}" type="presOf" srcId="{367166B1-BFEB-465B-AD15-F2D1890CB400}" destId="{122788C2-FD08-46D5-80F7-4CB30F29267D}" srcOrd="0" destOrd="0" presId="urn:microsoft.com/office/officeart/2005/8/layout/vList2"/>
    <dgm:cxn modelId="{AA2E7C2E-7898-4598-AFA9-3304667D5923}" type="presParOf" srcId="{E996EB34-B2E5-4A7F-AF14-16057F779260}" destId="{8F75B260-7EFC-44E1-B335-FC8B6A9536B3}" srcOrd="0" destOrd="0" presId="urn:microsoft.com/office/officeart/2005/8/layout/vList2"/>
    <dgm:cxn modelId="{26916A04-0462-439E-A462-47E4D9278681}" type="presParOf" srcId="{E996EB34-B2E5-4A7F-AF14-16057F779260}" destId="{0EA9708C-8447-48F4-927C-46103384097F}" srcOrd="1" destOrd="0" presId="urn:microsoft.com/office/officeart/2005/8/layout/vList2"/>
    <dgm:cxn modelId="{5E5A410E-7799-43C9-A563-CB451D3897C8}" type="presParOf" srcId="{E996EB34-B2E5-4A7F-AF14-16057F779260}" destId="{5CFE2E9E-7979-4F22-B9C3-5CE804E9CC3F}" srcOrd="2" destOrd="0" presId="urn:microsoft.com/office/officeart/2005/8/layout/vList2"/>
    <dgm:cxn modelId="{E5746D03-7651-41FF-82D4-C6CB85493B5A}" type="presParOf" srcId="{E996EB34-B2E5-4A7F-AF14-16057F779260}" destId="{2B67643E-2228-43A4-8DA2-5367E4B32944}" srcOrd="3" destOrd="0" presId="urn:microsoft.com/office/officeart/2005/8/layout/vList2"/>
    <dgm:cxn modelId="{0D8F411F-E2EB-4ECA-9D6D-298053B0F91F}" type="presParOf" srcId="{E996EB34-B2E5-4A7F-AF14-16057F779260}" destId="{470A963B-169F-4F7D-8953-501563AF557C}" srcOrd="4" destOrd="0" presId="urn:microsoft.com/office/officeart/2005/8/layout/vList2"/>
    <dgm:cxn modelId="{D7097687-2E7C-42F5-B908-AA59D036CBD9}" type="presParOf" srcId="{E996EB34-B2E5-4A7F-AF14-16057F779260}" destId="{471B2131-8F35-4BEF-A2FB-32083456952E}" srcOrd="5" destOrd="0" presId="urn:microsoft.com/office/officeart/2005/8/layout/vList2"/>
    <dgm:cxn modelId="{F9453317-2EDB-4BC7-B687-7642FF470E53}" type="presParOf" srcId="{E996EB34-B2E5-4A7F-AF14-16057F779260}" destId="{386B761E-6A33-4247-B3FD-7A5BD35483AB}" srcOrd="6" destOrd="0" presId="urn:microsoft.com/office/officeart/2005/8/layout/vList2"/>
    <dgm:cxn modelId="{F097388D-FA3C-46B5-B736-2332B7F8781B}" type="presParOf" srcId="{E996EB34-B2E5-4A7F-AF14-16057F779260}" destId="{C9EEA465-7320-4CC4-9C29-63702F79C679}" srcOrd="7" destOrd="0" presId="urn:microsoft.com/office/officeart/2005/8/layout/vList2"/>
    <dgm:cxn modelId="{ED92CE76-359D-4F6D-B442-299E52885899}" type="presParOf" srcId="{E996EB34-B2E5-4A7F-AF14-16057F779260}" destId="{EC1731C0-22C3-4E0E-AB92-F63DE97BDD76}" srcOrd="8" destOrd="0" presId="urn:microsoft.com/office/officeart/2005/8/layout/vList2"/>
    <dgm:cxn modelId="{B4ED7A33-C936-4763-96B3-A62AA9DA80B1}" type="presParOf" srcId="{E996EB34-B2E5-4A7F-AF14-16057F779260}" destId="{A4FA729D-6393-4041-BC35-2C93B41317BD}" srcOrd="9" destOrd="0" presId="urn:microsoft.com/office/officeart/2005/8/layout/vList2"/>
    <dgm:cxn modelId="{EB366400-C370-4436-AE74-F9AC16029845}" type="presParOf" srcId="{E996EB34-B2E5-4A7F-AF14-16057F779260}" destId="{AC6BAF2D-DF7B-4E56-9293-A32970766651}" srcOrd="10" destOrd="0" presId="urn:microsoft.com/office/officeart/2005/8/layout/vList2"/>
    <dgm:cxn modelId="{62AC31A6-A7A1-4E26-8529-1D72583DD356}" type="presParOf" srcId="{E996EB34-B2E5-4A7F-AF14-16057F779260}" destId="{122788C2-FD08-46D5-80F7-4CB30F29267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ЮАР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680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50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Налаженная логистика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Дальнейшая поставка в страны </a:t>
          </a:r>
          <a:r>
            <a:rPr lang="ru-RU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Субсахарской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 Африки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Кения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678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Растущий рынок мочевины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Низкая конкуренция и требования к товару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Танзания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520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Сенегал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415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FABE62-65E7-4BFA-8DD1-BA9D145C0136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4B680407-4054-43B0-B320-73CC486B12A9}">
      <dgm:prSet phldrT="[Текст]"/>
      <dgm:spPr/>
      <dgm:t>
        <a:bodyPr/>
        <a:lstStyle/>
        <a:p>
          <a:r>
            <a:rPr lang="ru-RU" dirty="0"/>
            <a:t>Южная Африка (ЮАР)</a:t>
          </a:r>
        </a:p>
      </dgm:t>
    </dgm:pt>
    <dgm:pt modelId="{6844E34C-6B39-47B8-A8B2-55400E3C2DB1}" type="parTrans" cxnId="{EDD3ECCB-CC96-4185-ABFC-D8A2B7B0A08D}">
      <dgm:prSet/>
      <dgm:spPr/>
      <dgm:t>
        <a:bodyPr/>
        <a:lstStyle/>
        <a:p>
          <a:endParaRPr lang="ru-RU"/>
        </a:p>
      </dgm:t>
    </dgm:pt>
    <dgm:pt modelId="{F9B2CBFF-BF5D-43A0-9762-5BFFBBB3A536}" type="sibTrans" cxnId="{EDD3ECCB-CC96-4185-ABFC-D8A2B7B0A08D}">
      <dgm:prSet/>
      <dgm:spPr/>
      <dgm:t>
        <a:bodyPr/>
        <a:lstStyle/>
        <a:p>
          <a:endParaRPr lang="ru-RU"/>
        </a:p>
      </dgm:t>
    </dgm:pt>
    <dgm:pt modelId="{D5431BAE-44F2-4662-9E54-399F5A20C173}">
      <dgm:prSet phldrT="[Текст]"/>
      <dgm:spPr/>
      <dgm:t>
        <a:bodyPr/>
        <a:lstStyle/>
        <a:p>
          <a:r>
            <a:rPr lang="ru-RU" dirty="0"/>
            <a:t>15 854 тонн российский импорт</a:t>
          </a:r>
        </a:p>
      </dgm:t>
    </dgm:pt>
    <dgm:pt modelId="{117C21A6-1B51-4F50-9C2D-0C8F1BC8FCE9}" type="parTrans" cxnId="{212EFBDF-1288-48DA-83E4-60C36E04AC1B}">
      <dgm:prSet/>
      <dgm:spPr/>
      <dgm:t>
        <a:bodyPr/>
        <a:lstStyle/>
        <a:p>
          <a:endParaRPr lang="ru-RU"/>
        </a:p>
      </dgm:t>
    </dgm:pt>
    <dgm:pt modelId="{1A02CD92-22C5-4BA6-89E1-1719E72633E0}" type="sibTrans" cxnId="{212EFBDF-1288-48DA-83E4-60C36E04AC1B}">
      <dgm:prSet/>
      <dgm:spPr/>
      <dgm:t>
        <a:bodyPr/>
        <a:lstStyle/>
        <a:p>
          <a:endParaRPr lang="ru-RU"/>
        </a:p>
      </dgm:t>
    </dgm:pt>
    <dgm:pt modelId="{8ECF6C26-EA0A-487E-A3D5-17E6E5ED2E5D}">
      <dgm:prSet phldrT="[Текст]"/>
      <dgm:spPr/>
      <dgm:t>
        <a:bodyPr/>
        <a:lstStyle/>
        <a:p>
          <a:r>
            <a:rPr lang="ru-RU" dirty="0"/>
            <a:t>Эфиопия</a:t>
          </a:r>
        </a:p>
      </dgm:t>
    </dgm:pt>
    <dgm:pt modelId="{5DAB2941-F0B8-4677-BCF7-A5CC03229FFD}" type="parTrans" cxnId="{4F628BFA-896C-4C5B-9371-C7FA9C48A403}">
      <dgm:prSet/>
      <dgm:spPr/>
      <dgm:t>
        <a:bodyPr/>
        <a:lstStyle/>
        <a:p>
          <a:endParaRPr lang="ru-RU"/>
        </a:p>
      </dgm:t>
    </dgm:pt>
    <dgm:pt modelId="{7034E42B-D1C1-4757-85B4-692E4D231039}" type="sibTrans" cxnId="{4F628BFA-896C-4C5B-9371-C7FA9C48A403}">
      <dgm:prSet/>
      <dgm:spPr/>
      <dgm:t>
        <a:bodyPr/>
        <a:lstStyle/>
        <a:p>
          <a:endParaRPr lang="ru-RU"/>
        </a:p>
      </dgm:t>
    </dgm:pt>
    <dgm:pt modelId="{8A7F9D9E-A2A6-4A72-BE70-E2AE5541D66B}">
      <dgm:prSet phldrT="[Текст]"/>
      <dgm:spPr/>
      <dgm:t>
        <a:bodyPr/>
        <a:lstStyle/>
        <a:p>
          <a:r>
            <a:rPr lang="ru-RU" dirty="0"/>
            <a:t>501 853 тонн мировой импорт</a:t>
          </a:r>
        </a:p>
      </dgm:t>
    </dgm:pt>
    <dgm:pt modelId="{EA03828D-CD5D-416F-B426-53AD486D07BD}" type="parTrans" cxnId="{C3FFAC7D-35EC-441F-86BE-B4C672397485}">
      <dgm:prSet/>
      <dgm:spPr/>
      <dgm:t>
        <a:bodyPr/>
        <a:lstStyle/>
        <a:p>
          <a:endParaRPr lang="ru-RU"/>
        </a:p>
      </dgm:t>
    </dgm:pt>
    <dgm:pt modelId="{7F315560-FF82-43DD-ACFD-CABA6584FD96}" type="sibTrans" cxnId="{C3FFAC7D-35EC-441F-86BE-B4C672397485}">
      <dgm:prSet/>
      <dgm:spPr/>
      <dgm:t>
        <a:bodyPr/>
        <a:lstStyle/>
        <a:p>
          <a:endParaRPr lang="ru-RU"/>
        </a:p>
      </dgm:t>
    </dgm:pt>
    <dgm:pt modelId="{6DFD5922-64F6-4D34-92E3-5E2E579FA191}">
      <dgm:prSet phldrT="[Текст]"/>
      <dgm:spPr/>
      <dgm:t>
        <a:bodyPr/>
        <a:lstStyle/>
        <a:p>
          <a:r>
            <a:rPr lang="ru-RU" dirty="0"/>
            <a:t>Кения</a:t>
          </a:r>
        </a:p>
      </dgm:t>
    </dgm:pt>
    <dgm:pt modelId="{814B6AE8-2995-48FA-A113-8FE081E2181B}" type="parTrans" cxnId="{365CA427-00E8-44CF-87FA-BD972C552E37}">
      <dgm:prSet/>
      <dgm:spPr/>
      <dgm:t>
        <a:bodyPr/>
        <a:lstStyle/>
        <a:p>
          <a:endParaRPr lang="ru-RU"/>
        </a:p>
      </dgm:t>
    </dgm:pt>
    <dgm:pt modelId="{A479098B-AB9A-44BC-A006-7019E536C866}" type="sibTrans" cxnId="{365CA427-00E8-44CF-87FA-BD972C552E37}">
      <dgm:prSet/>
      <dgm:spPr/>
      <dgm:t>
        <a:bodyPr/>
        <a:lstStyle/>
        <a:p>
          <a:endParaRPr lang="ru-RU"/>
        </a:p>
      </dgm:t>
    </dgm:pt>
    <dgm:pt modelId="{612E2AA2-DE3C-4EDF-B701-D2AA656CD29E}">
      <dgm:prSet phldrT="[Текст]"/>
      <dgm:spPr/>
      <dgm:t>
        <a:bodyPr/>
        <a:lstStyle/>
        <a:p>
          <a:r>
            <a:rPr lang="ru-RU" dirty="0"/>
            <a:t>Замбия</a:t>
          </a:r>
        </a:p>
      </dgm:t>
    </dgm:pt>
    <dgm:pt modelId="{39D4F303-E252-489B-858D-FCAA8B00D10A}" type="parTrans" cxnId="{37E3A93D-1D35-41AE-A233-B68335EA8DF2}">
      <dgm:prSet/>
      <dgm:spPr/>
      <dgm:t>
        <a:bodyPr/>
        <a:lstStyle/>
        <a:p>
          <a:endParaRPr lang="ru-RU"/>
        </a:p>
      </dgm:t>
    </dgm:pt>
    <dgm:pt modelId="{918B7170-1FE7-47EC-A807-5FBD5424A1A9}" type="sibTrans" cxnId="{37E3A93D-1D35-41AE-A233-B68335EA8DF2}">
      <dgm:prSet/>
      <dgm:spPr/>
      <dgm:t>
        <a:bodyPr/>
        <a:lstStyle/>
        <a:p>
          <a:endParaRPr lang="ru-RU"/>
        </a:p>
      </dgm:t>
    </dgm:pt>
    <dgm:pt modelId="{7865DB1C-C2BC-460A-899C-2C546D3F4BC5}">
      <dgm:prSet phldrT="[Текст]"/>
      <dgm:spPr/>
      <dgm:t>
        <a:bodyPr/>
        <a:lstStyle/>
        <a:p>
          <a:r>
            <a:rPr lang="ru-RU" dirty="0"/>
            <a:t>184 348 тонн мировой импорт</a:t>
          </a:r>
        </a:p>
      </dgm:t>
    </dgm:pt>
    <dgm:pt modelId="{39BF8857-AC36-4C1A-86FF-DC26F043E406}" type="parTrans" cxnId="{E311202F-AAEC-4279-8C1B-3836E165E98D}">
      <dgm:prSet/>
      <dgm:spPr/>
      <dgm:t>
        <a:bodyPr/>
        <a:lstStyle/>
        <a:p>
          <a:endParaRPr lang="ru-RU"/>
        </a:p>
      </dgm:t>
    </dgm:pt>
    <dgm:pt modelId="{B71E8C84-7FCC-40CF-A921-CE38620375F9}" type="sibTrans" cxnId="{E311202F-AAEC-4279-8C1B-3836E165E98D}">
      <dgm:prSet/>
      <dgm:spPr/>
      <dgm:t>
        <a:bodyPr/>
        <a:lstStyle/>
        <a:p>
          <a:endParaRPr lang="ru-RU"/>
        </a:p>
      </dgm:t>
    </dgm:pt>
    <dgm:pt modelId="{75CAE4AF-6F6C-4557-8695-BFF8DBAFA630}">
      <dgm:prSet phldrT="[Текст]"/>
      <dgm:spPr/>
      <dgm:t>
        <a:bodyPr/>
        <a:lstStyle/>
        <a:p>
          <a:r>
            <a:rPr lang="ru-RU" dirty="0"/>
            <a:t>44 597 тонн мировой импорт</a:t>
          </a:r>
        </a:p>
      </dgm:t>
    </dgm:pt>
    <dgm:pt modelId="{AD4B59C8-9EA4-49D3-A079-4649D8FF396E}" type="parTrans" cxnId="{81912DE1-33D8-46FF-9513-B6BC9919956E}">
      <dgm:prSet/>
      <dgm:spPr/>
      <dgm:t>
        <a:bodyPr/>
        <a:lstStyle/>
        <a:p>
          <a:endParaRPr lang="ru-RU"/>
        </a:p>
      </dgm:t>
    </dgm:pt>
    <dgm:pt modelId="{320A5CEA-D6D0-4971-9967-C8007FD74BB5}" type="sibTrans" cxnId="{81912DE1-33D8-46FF-9513-B6BC9919956E}">
      <dgm:prSet/>
      <dgm:spPr/>
      <dgm:t>
        <a:bodyPr/>
        <a:lstStyle/>
        <a:p>
          <a:endParaRPr lang="ru-RU"/>
        </a:p>
      </dgm:t>
    </dgm:pt>
    <dgm:pt modelId="{B94A1DD3-94EB-4B79-A88F-2635552F61EA}">
      <dgm:prSet phldrT="[Текст]"/>
      <dgm:spPr/>
      <dgm:t>
        <a:bodyPr/>
        <a:lstStyle/>
        <a:p>
          <a:r>
            <a:rPr lang="ru-RU" dirty="0"/>
            <a:t>850 637 тонн мировой импорт</a:t>
          </a:r>
        </a:p>
      </dgm:t>
    </dgm:pt>
    <dgm:pt modelId="{72D1C7A4-761B-4A7C-B1AF-1F6BD601F680}" type="parTrans" cxnId="{899BAAD2-89CD-450A-A0D9-877AD0241C20}">
      <dgm:prSet/>
      <dgm:spPr/>
      <dgm:t>
        <a:bodyPr/>
        <a:lstStyle/>
        <a:p>
          <a:endParaRPr lang="ru-RU"/>
        </a:p>
      </dgm:t>
    </dgm:pt>
    <dgm:pt modelId="{5F23E53C-0C90-46FB-A282-BE32F60BF16E}" type="sibTrans" cxnId="{899BAAD2-89CD-450A-A0D9-877AD0241C20}">
      <dgm:prSet/>
      <dgm:spPr/>
      <dgm:t>
        <a:bodyPr/>
        <a:lstStyle/>
        <a:p>
          <a:endParaRPr lang="ru-RU"/>
        </a:p>
      </dgm:t>
    </dgm:pt>
    <dgm:pt modelId="{886419D5-49F8-4308-9238-7D6302F4BB16}">
      <dgm:prSet phldrT="[Текст]"/>
      <dgm:spPr/>
      <dgm:t>
        <a:bodyPr/>
        <a:lstStyle/>
        <a:p>
          <a:r>
            <a:rPr lang="ru-RU" dirty="0"/>
            <a:t>80 639 тонн мировой импорт</a:t>
          </a:r>
        </a:p>
      </dgm:t>
    </dgm:pt>
    <dgm:pt modelId="{A7F4AB6D-CF64-4BEE-A484-B359377E8626}" type="parTrans" cxnId="{3C9FF48F-1196-4E13-94C2-79246E2AC214}">
      <dgm:prSet/>
      <dgm:spPr/>
      <dgm:t>
        <a:bodyPr/>
        <a:lstStyle/>
        <a:p>
          <a:endParaRPr lang="ru-RU"/>
        </a:p>
      </dgm:t>
    </dgm:pt>
    <dgm:pt modelId="{4B7F53A1-69D7-4B82-BC09-1E78DCBD5FE0}" type="sibTrans" cxnId="{3C9FF48F-1196-4E13-94C2-79246E2AC214}">
      <dgm:prSet/>
      <dgm:spPr/>
      <dgm:t>
        <a:bodyPr/>
        <a:lstStyle/>
        <a:p>
          <a:endParaRPr lang="ru-RU"/>
        </a:p>
      </dgm:t>
    </dgm:pt>
    <dgm:pt modelId="{715A0015-4AE9-4921-AC1F-0BB82A9F98E2}">
      <dgm:prSet phldrT="[Текст]"/>
      <dgm:spPr/>
      <dgm:t>
        <a:bodyPr/>
        <a:lstStyle/>
        <a:p>
          <a:r>
            <a:rPr lang="ru-RU"/>
            <a:t>Зимбабве</a:t>
          </a:r>
          <a:endParaRPr lang="ru-RU" dirty="0"/>
        </a:p>
      </dgm:t>
    </dgm:pt>
    <dgm:pt modelId="{C27C2588-1362-448A-894A-E9C0A4D3ADBB}" type="parTrans" cxnId="{8E173884-07C5-421D-B004-96BB1474BA74}">
      <dgm:prSet/>
      <dgm:spPr/>
      <dgm:t>
        <a:bodyPr/>
        <a:lstStyle/>
        <a:p>
          <a:endParaRPr lang="ru-RU"/>
        </a:p>
      </dgm:t>
    </dgm:pt>
    <dgm:pt modelId="{5A06AA39-AFBA-49CA-B331-968E439F00B3}" type="sibTrans" cxnId="{8E173884-07C5-421D-B004-96BB1474BA74}">
      <dgm:prSet/>
      <dgm:spPr/>
      <dgm:t>
        <a:bodyPr/>
        <a:lstStyle/>
        <a:p>
          <a:endParaRPr lang="ru-RU"/>
        </a:p>
      </dgm:t>
    </dgm:pt>
    <dgm:pt modelId="{01C778A5-B16D-435C-92F2-35540D0FA7BF}">
      <dgm:prSet phldrT="[Текст]"/>
      <dgm:spPr/>
      <dgm:t>
        <a:bodyPr/>
        <a:lstStyle/>
        <a:p>
          <a:r>
            <a:rPr lang="en-US" dirty="0"/>
            <a:t>96 341 </a:t>
          </a:r>
          <a:r>
            <a:rPr lang="ru-RU" dirty="0"/>
            <a:t>тыс. га</a:t>
          </a:r>
        </a:p>
      </dgm:t>
    </dgm:pt>
    <dgm:pt modelId="{8FE5E166-B546-494D-9386-F682947DA3EA}" type="parTrans" cxnId="{C7570A2F-5913-4E36-8983-9565FE0402EA}">
      <dgm:prSet/>
      <dgm:spPr/>
      <dgm:t>
        <a:bodyPr/>
        <a:lstStyle/>
        <a:p>
          <a:endParaRPr lang="ru-RU"/>
        </a:p>
      </dgm:t>
    </dgm:pt>
    <dgm:pt modelId="{7DD4840E-95F7-488C-A232-952E6C4ADC9A}" type="sibTrans" cxnId="{C7570A2F-5913-4E36-8983-9565FE0402EA}">
      <dgm:prSet/>
      <dgm:spPr/>
      <dgm:t>
        <a:bodyPr/>
        <a:lstStyle/>
        <a:p>
          <a:endParaRPr lang="ru-RU"/>
        </a:p>
      </dgm:t>
    </dgm:pt>
    <dgm:pt modelId="{FBA39D3A-DF55-4FD8-8AE2-9A38F91545B1}">
      <dgm:prSet phldrT="[Текст]"/>
      <dgm:spPr/>
      <dgm:t>
        <a:bodyPr/>
        <a:lstStyle/>
        <a:p>
          <a:r>
            <a:rPr lang="ru-RU" dirty="0"/>
            <a:t>38 595 тыс. га</a:t>
          </a:r>
        </a:p>
      </dgm:t>
    </dgm:pt>
    <dgm:pt modelId="{0FF8C5C0-EE81-4C8E-A5F0-1DA8DAA9C07B}" type="parTrans" cxnId="{82EF163D-2C98-475F-9117-DC3539158944}">
      <dgm:prSet/>
      <dgm:spPr/>
      <dgm:t>
        <a:bodyPr/>
        <a:lstStyle/>
        <a:p>
          <a:endParaRPr lang="ru-RU"/>
        </a:p>
      </dgm:t>
    </dgm:pt>
    <dgm:pt modelId="{5D89FB48-A31E-45A6-BFE5-604ED0B070C3}" type="sibTrans" cxnId="{82EF163D-2C98-475F-9117-DC3539158944}">
      <dgm:prSet/>
      <dgm:spPr/>
      <dgm:t>
        <a:bodyPr/>
        <a:lstStyle/>
        <a:p>
          <a:endParaRPr lang="ru-RU"/>
        </a:p>
      </dgm:t>
    </dgm:pt>
    <dgm:pt modelId="{241C8FBD-2672-4F6B-B1D3-55435BCB5A2F}">
      <dgm:prSet phldrT="[Текст]"/>
      <dgm:spPr/>
      <dgm:t>
        <a:bodyPr/>
        <a:lstStyle/>
        <a:p>
          <a:r>
            <a:rPr lang="ru-RU" dirty="0"/>
            <a:t>27 710 тыс. га</a:t>
          </a:r>
        </a:p>
      </dgm:t>
    </dgm:pt>
    <dgm:pt modelId="{8C4E6453-96F2-4FF2-9578-9B694518C72D}" type="parTrans" cxnId="{80EF23A4-EE01-4C1D-9CAD-4D577A77B53F}">
      <dgm:prSet/>
      <dgm:spPr/>
      <dgm:t>
        <a:bodyPr/>
        <a:lstStyle/>
        <a:p>
          <a:endParaRPr lang="ru-RU"/>
        </a:p>
      </dgm:t>
    </dgm:pt>
    <dgm:pt modelId="{DF86C8F7-B33E-4FD3-89AA-81D10A9B8B22}" type="sibTrans" cxnId="{80EF23A4-EE01-4C1D-9CAD-4D577A77B53F}">
      <dgm:prSet/>
      <dgm:spPr/>
      <dgm:t>
        <a:bodyPr/>
        <a:lstStyle/>
        <a:p>
          <a:endParaRPr lang="ru-RU"/>
        </a:p>
      </dgm:t>
    </dgm:pt>
    <dgm:pt modelId="{9C5945CF-2D68-48BF-B2E8-C93271D9A7E5}">
      <dgm:prSet phldrT="[Текст]"/>
      <dgm:spPr/>
      <dgm:t>
        <a:bodyPr/>
        <a:lstStyle/>
        <a:p>
          <a:r>
            <a:rPr lang="ru-RU" dirty="0"/>
            <a:t>23 839 тыс. га</a:t>
          </a:r>
        </a:p>
      </dgm:t>
    </dgm:pt>
    <dgm:pt modelId="{857B13B7-3140-4BAC-9376-312494744A4E}" type="parTrans" cxnId="{48EBDC75-0E33-4791-93D5-880FA40B4C1F}">
      <dgm:prSet/>
      <dgm:spPr/>
      <dgm:t>
        <a:bodyPr/>
        <a:lstStyle/>
        <a:p>
          <a:endParaRPr lang="ru-RU"/>
        </a:p>
      </dgm:t>
    </dgm:pt>
    <dgm:pt modelId="{EB3D61A0-F666-4AEE-8B9F-E835D8B5F8E1}" type="sibTrans" cxnId="{48EBDC75-0E33-4791-93D5-880FA40B4C1F}">
      <dgm:prSet/>
      <dgm:spPr/>
      <dgm:t>
        <a:bodyPr/>
        <a:lstStyle/>
        <a:p>
          <a:endParaRPr lang="ru-RU"/>
        </a:p>
      </dgm:t>
    </dgm:pt>
    <dgm:pt modelId="{AF367633-4412-4816-8AD8-F4F14E6BCECB}">
      <dgm:prSet phldrT="[Текст]"/>
      <dgm:spPr/>
      <dgm:t>
        <a:bodyPr/>
        <a:lstStyle/>
        <a:p>
          <a:r>
            <a:rPr lang="ru-RU" dirty="0"/>
            <a:t>16 200 тыс. га</a:t>
          </a:r>
        </a:p>
      </dgm:t>
    </dgm:pt>
    <dgm:pt modelId="{EE3A62BD-95F7-4622-853B-F7F95860FCD1}" type="parTrans" cxnId="{04CA5E1E-2822-44C0-A31F-E0EE8C1B6601}">
      <dgm:prSet/>
      <dgm:spPr/>
      <dgm:t>
        <a:bodyPr/>
        <a:lstStyle/>
        <a:p>
          <a:endParaRPr lang="ru-RU"/>
        </a:p>
      </dgm:t>
    </dgm:pt>
    <dgm:pt modelId="{9214D48F-C24D-4B95-9299-4A0B02EDF3F0}" type="sibTrans" cxnId="{04CA5E1E-2822-44C0-A31F-E0EE8C1B6601}">
      <dgm:prSet/>
      <dgm:spPr/>
      <dgm:t>
        <a:bodyPr/>
        <a:lstStyle/>
        <a:p>
          <a:endParaRPr lang="ru-RU"/>
        </a:p>
      </dgm:t>
    </dgm:pt>
    <dgm:pt modelId="{23D135F9-58B4-40F8-AC40-FCB26BA13712}" type="pres">
      <dgm:prSet presAssocID="{66FABE62-65E7-4BFA-8DD1-BA9D145C0136}" presName="linear" presStyleCnt="0">
        <dgm:presLayoutVars>
          <dgm:animLvl val="lvl"/>
          <dgm:resizeHandles val="exact"/>
        </dgm:presLayoutVars>
      </dgm:prSet>
      <dgm:spPr/>
    </dgm:pt>
    <dgm:pt modelId="{8FCC4AAA-FE8D-4A62-ACC5-404130D4D29A}" type="pres">
      <dgm:prSet presAssocID="{4B680407-4054-43B0-B320-73CC486B12A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F9467C3-8F1A-4BDC-95A1-9FC8A23DBC82}" type="pres">
      <dgm:prSet presAssocID="{4B680407-4054-43B0-B320-73CC486B12A9}" presName="childText" presStyleLbl="revTx" presStyleIdx="0" presStyleCnt="5">
        <dgm:presLayoutVars>
          <dgm:bulletEnabled val="1"/>
        </dgm:presLayoutVars>
      </dgm:prSet>
      <dgm:spPr/>
    </dgm:pt>
    <dgm:pt modelId="{C11C8CCC-136F-4C21-8F37-88236FF7D469}" type="pres">
      <dgm:prSet presAssocID="{8ECF6C26-EA0A-487E-A3D5-17E6E5ED2E5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1C3D11A-9E5F-4A01-A42D-EBF2DF8A2967}" type="pres">
      <dgm:prSet presAssocID="{8ECF6C26-EA0A-487E-A3D5-17E6E5ED2E5D}" presName="childText" presStyleLbl="revTx" presStyleIdx="1" presStyleCnt="5">
        <dgm:presLayoutVars>
          <dgm:bulletEnabled val="1"/>
        </dgm:presLayoutVars>
      </dgm:prSet>
      <dgm:spPr/>
    </dgm:pt>
    <dgm:pt modelId="{1769A238-B06D-440D-8B21-34E8AFC6AAC4}" type="pres">
      <dgm:prSet presAssocID="{612E2AA2-DE3C-4EDF-B701-D2AA656CD29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54772A0-C4FE-427D-B047-B5EE5A2BD7AC}" type="pres">
      <dgm:prSet presAssocID="{612E2AA2-DE3C-4EDF-B701-D2AA656CD29E}" presName="childText" presStyleLbl="revTx" presStyleIdx="2" presStyleCnt="5">
        <dgm:presLayoutVars>
          <dgm:bulletEnabled val="1"/>
        </dgm:presLayoutVars>
      </dgm:prSet>
      <dgm:spPr/>
    </dgm:pt>
    <dgm:pt modelId="{4C00F572-E3D1-4D41-8BD5-0DF87D137676}" type="pres">
      <dgm:prSet presAssocID="{6DFD5922-64F6-4D34-92E3-5E2E579FA19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583492A-F036-4B0E-AFE4-4D7F5D47456C}" type="pres">
      <dgm:prSet presAssocID="{6DFD5922-64F6-4D34-92E3-5E2E579FA191}" presName="childText" presStyleLbl="revTx" presStyleIdx="3" presStyleCnt="5">
        <dgm:presLayoutVars>
          <dgm:bulletEnabled val="1"/>
        </dgm:presLayoutVars>
      </dgm:prSet>
      <dgm:spPr/>
    </dgm:pt>
    <dgm:pt modelId="{87C4AF1A-1D1E-4934-A459-014839C4C98C}" type="pres">
      <dgm:prSet presAssocID="{715A0015-4AE9-4921-AC1F-0BB82A9F98E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4441475-58AD-430C-9F34-3B19DCEEB95D}" type="pres">
      <dgm:prSet presAssocID="{715A0015-4AE9-4921-AC1F-0BB82A9F98E2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04CA5E1E-2822-44C0-A31F-E0EE8C1B6601}" srcId="{715A0015-4AE9-4921-AC1F-0BB82A9F98E2}" destId="{AF367633-4412-4816-8AD8-F4F14E6BCECB}" srcOrd="0" destOrd="0" parTransId="{EE3A62BD-95F7-4622-853B-F7F95860FCD1}" sibTransId="{9214D48F-C24D-4B95-9299-4A0B02EDF3F0}"/>
    <dgm:cxn modelId="{1EA3A724-FB49-41CB-8C61-E5102B64EEFA}" type="presOf" srcId="{9C5945CF-2D68-48BF-B2E8-C93271D9A7E5}" destId="{2583492A-F036-4B0E-AFE4-4D7F5D47456C}" srcOrd="0" destOrd="0" presId="urn:microsoft.com/office/officeart/2005/8/layout/vList2"/>
    <dgm:cxn modelId="{365CA427-00E8-44CF-87FA-BD972C552E37}" srcId="{66FABE62-65E7-4BFA-8DD1-BA9D145C0136}" destId="{6DFD5922-64F6-4D34-92E3-5E2E579FA191}" srcOrd="3" destOrd="0" parTransId="{814B6AE8-2995-48FA-A113-8FE081E2181B}" sibTransId="{A479098B-AB9A-44BC-A006-7019E536C866}"/>
    <dgm:cxn modelId="{FFD7602E-B864-4181-AB65-8DBDC2C536B9}" type="presOf" srcId="{66FABE62-65E7-4BFA-8DD1-BA9D145C0136}" destId="{23D135F9-58B4-40F8-AC40-FCB26BA13712}" srcOrd="0" destOrd="0" presId="urn:microsoft.com/office/officeart/2005/8/layout/vList2"/>
    <dgm:cxn modelId="{C7570A2F-5913-4E36-8983-9565FE0402EA}" srcId="{4B680407-4054-43B0-B320-73CC486B12A9}" destId="{01C778A5-B16D-435C-92F2-35540D0FA7BF}" srcOrd="0" destOrd="0" parTransId="{8FE5E166-B546-494D-9386-F682947DA3EA}" sibTransId="{7DD4840E-95F7-488C-A232-952E6C4ADC9A}"/>
    <dgm:cxn modelId="{E311202F-AAEC-4279-8C1B-3836E165E98D}" srcId="{612E2AA2-DE3C-4EDF-B701-D2AA656CD29E}" destId="{7865DB1C-C2BC-460A-899C-2C546D3F4BC5}" srcOrd="1" destOrd="0" parTransId="{39BF8857-AC36-4C1A-86FF-DC26F043E406}" sibTransId="{B71E8C84-7FCC-40CF-A921-CE38620375F9}"/>
    <dgm:cxn modelId="{82EF163D-2C98-475F-9117-DC3539158944}" srcId="{8ECF6C26-EA0A-487E-A3D5-17E6E5ED2E5D}" destId="{FBA39D3A-DF55-4FD8-8AE2-9A38F91545B1}" srcOrd="0" destOrd="0" parTransId="{0FF8C5C0-EE81-4C8E-A5F0-1DA8DAA9C07B}" sibTransId="{5D89FB48-A31E-45A6-BFE5-604ED0B070C3}"/>
    <dgm:cxn modelId="{37E3A93D-1D35-41AE-A233-B68335EA8DF2}" srcId="{66FABE62-65E7-4BFA-8DD1-BA9D145C0136}" destId="{612E2AA2-DE3C-4EDF-B701-D2AA656CD29E}" srcOrd="2" destOrd="0" parTransId="{39D4F303-E252-489B-858D-FCAA8B00D10A}" sibTransId="{918B7170-1FE7-47EC-A807-5FBD5424A1A9}"/>
    <dgm:cxn modelId="{D319B040-CBD4-47B6-8D9C-BE28D1B42EE9}" type="presOf" srcId="{6DFD5922-64F6-4D34-92E3-5E2E579FA191}" destId="{4C00F572-E3D1-4D41-8BD5-0DF87D137676}" srcOrd="0" destOrd="0" presId="urn:microsoft.com/office/officeart/2005/8/layout/vList2"/>
    <dgm:cxn modelId="{37C7D762-6354-4E1F-B43E-04A39BC8A6A2}" type="presOf" srcId="{FBA39D3A-DF55-4FD8-8AE2-9A38F91545B1}" destId="{01C3D11A-9E5F-4A01-A42D-EBF2DF8A2967}" srcOrd="0" destOrd="0" presId="urn:microsoft.com/office/officeart/2005/8/layout/vList2"/>
    <dgm:cxn modelId="{2FED9068-236C-4462-A028-DE24F19A2A7A}" type="presOf" srcId="{8A7F9D9E-A2A6-4A72-BE70-E2AE5541D66B}" destId="{01C3D11A-9E5F-4A01-A42D-EBF2DF8A2967}" srcOrd="0" destOrd="1" presId="urn:microsoft.com/office/officeart/2005/8/layout/vList2"/>
    <dgm:cxn modelId="{FF718D4E-CD84-4F8B-9582-BD1C884BBEFF}" type="presOf" srcId="{01C778A5-B16D-435C-92F2-35540D0FA7BF}" destId="{3F9467C3-8F1A-4BDC-95A1-9FC8A23DBC82}" srcOrd="0" destOrd="0" presId="urn:microsoft.com/office/officeart/2005/8/layout/vList2"/>
    <dgm:cxn modelId="{08E2706F-BF62-43B7-BCEB-94E1E3831637}" type="presOf" srcId="{8ECF6C26-EA0A-487E-A3D5-17E6E5ED2E5D}" destId="{C11C8CCC-136F-4C21-8F37-88236FF7D469}" srcOrd="0" destOrd="0" presId="urn:microsoft.com/office/officeart/2005/8/layout/vList2"/>
    <dgm:cxn modelId="{ECA9DA4F-D085-4C81-AC36-B5FB862041EC}" type="presOf" srcId="{B94A1DD3-94EB-4B79-A88F-2635552F61EA}" destId="{3F9467C3-8F1A-4BDC-95A1-9FC8A23DBC82}" srcOrd="0" destOrd="1" presId="urn:microsoft.com/office/officeart/2005/8/layout/vList2"/>
    <dgm:cxn modelId="{48EBDC75-0E33-4791-93D5-880FA40B4C1F}" srcId="{6DFD5922-64F6-4D34-92E3-5E2E579FA191}" destId="{9C5945CF-2D68-48BF-B2E8-C93271D9A7E5}" srcOrd="0" destOrd="0" parTransId="{857B13B7-3140-4BAC-9376-312494744A4E}" sibTransId="{EB3D61A0-F666-4AEE-8B9F-E835D8B5F8E1}"/>
    <dgm:cxn modelId="{CD3E0176-8FB7-4C44-A0AC-1AD66E45D5E9}" type="presOf" srcId="{886419D5-49F8-4308-9238-7D6302F4BB16}" destId="{2583492A-F036-4B0E-AFE4-4D7F5D47456C}" srcOrd="0" destOrd="1" presId="urn:microsoft.com/office/officeart/2005/8/layout/vList2"/>
    <dgm:cxn modelId="{C3FFAC7D-35EC-441F-86BE-B4C672397485}" srcId="{8ECF6C26-EA0A-487E-A3D5-17E6E5ED2E5D}" destId="{8A7F9D9E-A2A6-4A72-BE70-E2AE5541D66B}" srcOrd="1" destOrd="0" parTransId="{EA03828D-CD5D-416F-B426-53AD486D07BD}" sibTransId="{7F315560-FF82-43DD-ACFD-CABA6584FD96}"/>
    <dgm:cxn modelId="{E1E12783-D17C-407D-B64E-35C6DDE9E732}" type="presOf" srcId="{4B680407-4054-43B0-B320-73CC486B12A9}" destId="{8FCC4AAA-FE8D-4A62-ACC5-404130D4D29A}" srcOrd="0" destOrd="0" presId="urn:microsoft.com/office/officeart/2005/8/layout/vList2"/>
    <dgm:cxn modelId="{8E173884-07C5-421D-B004-96BB1474BA74}" srcId="{66FABE62-65E7-4BFA-8DD1-BA9D145C0136}" destId="{715A0015-4AE9-4921-AC1F-0BB82A9F98E2}" srcOrd="4" destOrd="0" parTransId="{C27C2588-1362-448A-894A-E9C0A4D3ADBB}" sibTransId="{5A06AA39-AFBA-49CA-B331-968E439F00B3}"/>
    <dgm:cxn modelId="{3C9FF48F-1196-4E13-94C2-79246E2AC214}" srcId="{6DFD5922-64F6-4D34-92E3-5E2E579FA191}" destId="{886419D5-49F8-4308-9238-7D6302F4BB16}" srcOrd="1" destOrd="0" parTransId="{A7F4AB6D-CF64-4BEE-A484-B359377E8626}" sibTransId="{4B7F53A1-69D7-4B82-BC09-1E78DCBD5FE0}"/>
    <dgm:cxn modelId="{D3E6579C-B621-4D8C-964D-1BE46DDAEBE7}" type="presOf" srcId="{D5431BAE-44F2-4662-9E54-399F5A20C173}" destId="{3F9467C3-8F1A-4BDC-95A1-9FC8A23DBC82}" srcOrd="0" destOrd="2" presId="urn:microsoft.com/office/officeart/2005/8/layout/vList2"/>
    <dgm:cxn modelId="{ACAAACA3-CCA8-47F2-BCFE-A02F18C6470A}" type="presOf" srcId="{75CAE4AF-6F6C-4557-8695-BFF8DBAFA630}" destId="{34441475-58AD-430C-9F34-3B19DCEEB95D}" srcOrd="0" destOrd="1" presId="urn:microsoft.com/office/officeart/2005/8/layout/vList2"/>
    <dgm:cxn modelId="{80EF23A4-EE01-4C1D-9CAD-4D577A77B53F}" srcId="{612E2AA2-DE3C-4EDF-B701-D2AA656CD29E}" destId="{241C8FBD-2672-4F6B-B1D3-55435BCB5A2F}" srcOrd="0" destOrd="0" parTransId="{8C4E6453-96F2-4FF2-9578-9B694518C72D}" sibTransId="{DF86C8F7-B33E-4FD3-89AA-81D10A9B8B22}"/>
    <dgm:cxn modelId="{6FBCD0AA-AE20-4453-B042-A5DBA1ACB15B}" type="presOf" srcId="{7865DB1C-C2BC-460A-899C-2C546D3F4BC5}" destId="{E54772A0-C4FE-427D-B047-B5EE5A2BD7AC}" srcOrd="0" destOrd="1" presId="urn:microsoft.com/office/officeart/2005/8/layout/vList2"/>
    <dgm:cxn modelId="{EDD3ECCB-CC96-4185-ABFC-D8A2B7B0A08D}" srcId="{66FABE62-65E7-4BFA-8DD1-BA9D145C0136}" destId="{4B680407-4054-43B0-B320-73CC486B12A9}" srcOrd="0" destOrd="0" parTransId="{6844E34C-6B39-47B8-A8B2-55400E3C2DB1}" sibTransId="{F9B2CBFF-BF5D-43A0-9762-5BFFBBB3A536}"/>
    <dgm:cxn modelId="{899BAAD2-89CD-450A-A0D9-877AD0241C20}" srcId="{4B680407-4054-43B0-B320-73CC486B12A9}" destId="{B94A1DD3-94EB-4B79-A88F-2635552F61EA}" srcOrd="1" destOrd="0" parTransId="{72D1C7A4-761B-4A7C-B1AF-1F6BD601F680}" sibTransId="{5F23E53C-0C90-46FB-A282-BE32F60BF16E}"/>
    <dgm:cxn modelId="{3FE654D9-6E5B-4BBC-BDEC-10A50A4F8755}" type="presOf" srcId="{AF367633-4412-4816-8AD8-F4F14E6BCECB}" destId="{34441475-58AD-430C-9F34-3B19DCEEB95D}" srcOrd="0" destOrd="0" presId="urn:microsoft.com/office/officeart/2005/8/layout/vList2"/>
    <dgm:cxn modelId="{939CF9DC-FABA-406C-80CC-C4B8FEFF2161}" type="presOf" srcId="{612E2AA2-DE3C-4EDF-B701-D2AA656CD29E}" destId="{1769A238-B06D-440D-8B21-34E8AFC6AAC4}" srcOrd="0" destOrd="0" presId="urn:microsoft.com/office/officeart/2005/8/layout/vList2"/>
    <dgm:cxn modelId="{212EFBDF-1288-48DA-83E4-60C36E04AC1B}" srcId="{4B680407-4054-43B0-B320-73CC486B12A9}" destId="{D5431BAE-44F2-4662-9E54-399F5A20C173}" srcOrd="2" destOrd="0" parTransId="{117C21A6-1B51-4F50-9C2D-0C8F1BC8FCE9}" sibTransId="{1A02CD92-22C5-4BA6-89E1-1719E72633E0}"/>
    <dgm:cxn modelId="{B4752FE0-EE88-4AE4-8632-B90204729408}" type="presOf" srcId="{241C8FBD-2672-4F6B-B1D3-55435BCB5A2F}" destId="{E54772A0-C4FE-427D-B047-B5EE5A2BD7AC}" srcOrd="0" destOrd="0" presId="urn:microsoft.com/office/officeart/2005/8/layout/vList2"/>
    <dgm:cxn modelId="{81912DE1-33D8-46FF-9513-B6BC9919956E}" srcId="{715A0015-4AE9-4921-AC1F-0BB82A9F98E2}" destId="{75CAE4AF-6F6C-4557-8695-BFF8DBAFA630}" srcOrd="1" destOrd="0" parTransId="{AD4B59C8-9EA4-49D3-A079-4649D8FF396E}" sibTransId="{320A5CEA-D6D0-4971-9967-C8007FD74BB5}"/>
    <dgm:cxn modelId="{4F628BFA-896C-4C5B-9371-C7FA9C48A403}" srcId="{66FABE62-65E7-4BFA-8DD1-BA9D145C0136}" destId="{8ECF6C26-EA0A-487E-A3D5-17E6E5ED2E5D}" srcOrd="1" destOrd="0" parTransId="{5DAB2941-F0B8-4677-BCF7-A5CC03229FFD}" sibTransId="{7034E42B-D1C1-4757-85B4-692E4D231039}"/>
    <dgm:cxn modelId="{3A753DFC-D62F-4D30-9A5C-90FBA2E60123}" type="presOf" srcId="{715A0015-4AE9-4921-AC1F-0BB82A9F98E2}" destId="{87C4AF1A-1D1E-4934-A459-014839C4C98C}" srcOrd="0" destOrd="0" presId="urn:microsoft.com/office/officeart/2005/8/layout/vList2"/>
    <dgm:cxn modelId="{38BFAF4B-E0BD-4139-9C1A-2FA570D3B49B}" type="presParOf" srcId="{23D135F9-58B4-40F8-AC40-FCB26BA13712}" destId="{8FCC4AAA-FE8D-4A62-ACC5-404130D4D29A}" srcOrd="0" destOrd="0" presId="urn:microsoft.com/office/officeart/2005/8/layout/vList2"/>
    <dgm:cxn modelId="{C739A71F-1298-4A7C-B1D2-31F70CA41F29}" type="presParOf" srcId="{23D135F9-58B4-40F8-AC40-FCB26BA13712}" destId="{3F9467C3-8F1A-4BDC-95A1-9FC8A23DBC82}" srcOrd="1" destOrd="0" presId="urn:microsoft.com/office/officeart/2005/8/layout/vList2"/>
    <dgm:cxn modelId="{026962B7-4EAE-4090-801E-0C52402A14AA}" type="presParOf" srcId="{23D135F9-58B4-40F8-AC40-FCB26BA13712}" destId="{C11C8CCC-136F-4C21-8F37-88236FF7D469}" srcOrd="2" destOrd="0" presId="urn:microsoft.com/office/officeart/2005/8/layout/vList2"/>
    <dgm:cxn modelId="{7C4667C9-EB64-47CE-A83B-A3CB1033C169}" type="presParOf" srcId="{23D135F9-58B4-40F8-AC40-FCB26BA13712}" destId="{01C3D11A-9E5F-4A01-A42D-EBF2DF8A2967}" srcOrd="3" destOrd="0" presId="urn:microsoft.com/office/officeart/2005/8/layout/vList2"/>
    <dgm:cxn modelId="{099BC132-117F-4C14-BA72-9C33B189839C}" type="presParOf" srcId="{23D135F9-58B4-40F8-AC40-FCB26BA13712}" destId="{1769A238-B06D-440D-8B21-34E8AFC6AAC4}" srcOrd="4" destOrd="0" presId="urn:microsoft.com/office/officeart/2005/8/layout/vList2"/>
    <dgm:cxn modelId="{BDCB8049-4F86-401B-BF5F-25C4D3EE8DB1}" type="presParOf" srcId="{23D135F9-58B4-40F8-AC40-FCB26BA13712}" destId="{E54772A0-C4FE-427D-B047-B5EE5A2BD7AC}" srcOrd="5" destOrd="0" presId="urn:microsoft.com/office/officeart/2005/8/layout/vList2"/>
    <dgm:cxn modelId="{728441DF-EC5F-4655-92C3-BD7C5F6FFD76}" type="presParOf" srcId="{23D135F9-58B4-40F8-AC40-FCB26BA13712}" destId="{4C00F572-E3D1-4D41-8BD5-0DF87D137676}" srcOrd="6" destOrd="0" presId="urn:microsoft.com/office/officeart/2005/8/layout/vList2"/>
    <dgm:cxn modelId="{73206B9C-B3D6-4FAC-8572-97EE6E452148}" type="presParOf" srcId="{23D135F9-58B4-40F8-AC40-FCB26BA13712}" destId="{2583492A-F036-4B0E-AFE4-4D7F5D47456C}" srcOrd="7" destOrd="0" presId="urn:microsoft.com/office/officeart/2005/8/layout/vList2"/>
    <dgm:cxn modelId="{C1A86B77-3E95-4459-80D7-14E7A2ED5AA8}" type="presParOf" srcId="{23D135F9-58B4-40F8-AC40-FCB26BA13712}" destId="{87C4AF1A-1D1E-4934-A459-014839C4C98C}" srcOrd="8" destOrd="0" presId="urn:microsoft.com/office/officeart/2005/8/layout/vList2"/>
    <dgm:cxn modelId="{D52BCB08-DA64-4BEB-8CE2-22C0BC4737CC}" type="presParOf" srcId="{23D135F9-58B4-40F8-AC40-FCB26BA13712}" destId="{34441475-58AD-430C-9F34-3B19DCEEB95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 custT="1"/>
      <dgm:spPr/>
      <dgm:t>
        <a:bodyPr/>
        <a:lstStyle/>
        <a:p>
          <a:r>
            <a:rPr lang="ru-RU" sz="1500" dirty="0">
              <a:latin typeface="Segoe UI Semilight" panose="020B0402040204020203" pitchFamily="34" charset="0"/>
              <a:cs typeface="Segoe UI Semilight" panose="020B0402040204020203" pitchFamily="34" charset="0"/>
            </a:rPr>
            <a:t>Кот </a:t>
          </a:r>
          <a:br>
            <a:rPr lang="ru-RU" sz="1500" dirty="0">
              <a:latin typeface="Segoe UI Semilight" panose="020B0402040204020203" pitchFamily="34" charset="0"/>
              <a:cs typeface="Segoe UI Semilight" panose="020B0402040204020203" pitchFamily="34" charset="0"/>
            </a:rPr>
          </a:br>
          <a:r>
            <a:rPr lang="ru-RU" sz="1500" dirty="0">
              <a:latin typeface="Segoe UI Semilight" panose="020B0402040204020203" pitchFamily="34" charset="0"/>
              <a:cs typeface="Segoe UI Semilight" panose="020B0402040204020203" pitchFamily="34" charset="0"/>
            </a:rPr>
            <a:t>д</a:t>
          </a:r>
          <a:r>
            <a:rPr lang="en-US" sz="1500" dirty="0">
              <a:latin typeface="Segoe UI Semilight" panose="020B0402040204020203" pitchFamily="34" charset="0"/>
              <a:cs typeface="Segoe UI Semilight" panose="020B0402040204020203" pitchFamily="34" charset="0"/>
            </a:rPr>
            <a:t>’</a:t>
          </a:r>
          <a:r>
            <a:rPr lang="ru-RU" sz="1500" dirty="0">
              <a:latin typeface="Segoe UI Semilight" panose="020B0402040204020203" pitchFamily="34" charset="0"/>
              <a:cs typeface="Segoe UI Semilight" panose="020B0402040204020203" pitchFamily="34" charset="0"/>
            </a:rPr>
            <a:t>-Ивуар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582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 custScaleX="102912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ЮАР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680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50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Налаженная логистика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Дальнейшая поставка в страны </a:t>
          </a:r>
          <a:r>
            <a:rPr lang="ru-RU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Субсахарской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 Африки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Кения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678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Растущий рынок мочевины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Низкая конкуренция и требования к товару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Танзания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520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Сенегал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415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 custT="1"/>
      <dgm:spPr/>
      <dgm:t>
        <a:bodyPr/>
        <a:lstStyle/>
        <a:p>
          <a:r>
            <a:rPr lang="ru-RU" sz="1500" dirty="0">
              <a:latin typeface="Segoe UI Semilight" panose="020B0402040204020203" pitchFamily="34" charset="0"/>
              <a:cs typeface="Segoe UI Semilight" panose="020B0402040204020203" pitchFamily="34" charset="0"/>
            </a:rPr>
            <a:t>Кот </a:t>
          </a:r>
          <a:br>
            <a:rPr lang="ru-RU" sz="1500" dirty="0">
              <a:latin typeface="Segoe UI Semilight" panose="020B0402040204020203" pitchFamily="34" charset="0"/>
              <a:cs typeface="Segoe UI Semilight" panose="020B0402040204020203" pitchFamily="34" charset="0"/>
            </a:rPr>
          </a:br>
          <a:r>
            <a:rPr lang="ru-RU" sz="1500" dirty="0">
              <a:latin typeface="Segoe UI Semilight" panose="020B0402040204020203" pitchFamily="34" charset="0"/>
              <a:cs typeface="Segoe UI Semilight" panose="020B0402040204020203" pitchFamily="34" charset="0"/>
            </a:rPr>
            <a:t>д</a:t>
          </a:r>
          <a:r>
            <a:rPr lang="en-US" sz="1500" dirty="0">
              <a:latin typeface="Segoe UI Semilight" panose="020B0402040204020203" pitchFamily="34" charset="0"/>
              <a:cs typeface="Segoe UI Semilight" panose="020B0402040204020203" pitchFamily="34" charset="0"/>
            </a:rPr>
            <a:t>’</a:t>
          </a:r>
          <a:r>
            <a:rPr lang="ru-RU" sz="1500" dirty="0">
              <a:latin typeface="Segoe UI Semilight" panose="020B0402040204020203" pitchFamily="34" charset="0"/>
              <a:cs typeface="Segoe UI Semilight" panose="020B0402040204020203" pitchFamily="34" charset="0"/>
            </a:rPr>
            <a:t>-Ивуар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582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 custScaleX="102912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4B5931-B98A-4B4B-8845-7749440927FD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855ACE48-1E93-4602-9A62-7C9AF8004E21}">
      <dgm:prSet phldrT="[Текст]"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gm:t>
    </dgm:pt>
    <dgm:pt modelId="{CAA6463B-EBEA-487E-8A5C-AECEE97EA3FA}" type="par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167B28-C019-4D92-BCC8-089777697D7D}" type="sib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5BD9D6-9690-4B24-904B-5CAB1755CDB6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gm:t>
    </dgm:pt>
    <dgm:pt modelId="{34B5C774-9ED2-48B8-A2A5-30A92F27A4DA}" type="par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CD9468-01CC-4969-B120-034B48EA8FD1}" type="sib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6802E82-9289-4F61-A7DE-51F0257C3A97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gm:t>
    </dgm:pt>
    <dgm:pt modelId="{9E1A78C5-AC04-49A9-972E-7733B90BA3ED}" type="par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25C49C2-1775-42DD-B2A8-A462DB8005DD}" type="sib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90B87E9-C3D8-438F-B7F3-3671F1D9D515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Крупные фермеры/ дальнейший экспорт страны Африки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7E1F97C-BB61-4AC3-890D-89D014F98453}" type="par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82DD3FB-AAB5-4DB2-984C-49FDB42A6ED1}" type="sib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A0A0826-BA99-4735-8148-BD6023F8516F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gm:t>
    </dgm:pt>
    <dgm:pt modelId="{F94DE6F7-E285-4CE7-AA2E-86D62DDD799C}" type="par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5C94131-D3C1-4227-9459-1CAB872D1C5F}" type="sib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6E08E6-E33D-4C1B-A11C-C2BFA981A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8</a:t>
          </a:r>
        </a:p>
      </dgm:t>
    </dgm:pt>
    <dgm:pt modelId="{4315DA65-9432-4E5E-A6D7-5B9AD6C16288}" type="par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F8DADB1-8BF0-43AA-A01D-3E18EC41F751}" type="sib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67166B1-BFEB-465B-AD15-F2D1890CB400}">
      <dgm:prSet custT="1"/>
      <dgm:spPr/>
      <dgm:t>
        <a:bodyPr/>
        <a:lstStyle/>
        <a:p>
          <a:r>
            <a:rPr lang="ru-RU" sz="1100" b="0" i="0" dirty="0"/>
            <a:t>Б310 - Требования к маркировке 1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E0559EA-ED7D-4CD3-8FCD-FB5285244CA7}" type="par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7C04951-3598-4516-ADAE-81C2F12A2154}" type="sib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8D32DC-FF7E-49D3-A07A-A527D12CB565}">
      <dgm:prSet custT="1"/>
      <dgm:spPr/>
      <dgm:t>
        <a:bodyPr/>
        <a:lstStyle/>
        <a:p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%</a:t>
          </a:r>
        </a:p>
      </dgm:t>
    </dgm:pt>
    <dgm:pt modelId="{6C760943-56F5-487E-A7B4-A590C32A80B5}" type="par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829FA9-31AF-4000-98BD-C7707111A024}" type="sib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164521-56E4-4D34-9CD8-A4620A21A241}">
      <dgm:prSet custT="1"/>
      <dgm:spPr/>
      <dgm:t>
        <a:bodyPr/>
        <a:lstStyle/>
        <a:p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367,7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2DE02E5-41B5-43D9-96D1-A0C283117482}" type="par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C11658-D89C-41C1-BCAB-D09E60326EE5}" type="sib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D90B38E-2029-4B66-A7A3-885FE6E25807}">
      <dgm:prSet phldrT="[Текст]" custT="1"/>
      <dgm:spPr/>
      <dgm:t>
        <a:bodyPr/>
        <a:lstStyle/>
        <a:p>
          <a:r>
            <a:rPr lang="ru-RU" sz="12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50</a:t>
          </a:r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gm:t>
    </dgm:pt>
    <dgm:pt modelId="{9818FE18-05FE-4FC6-AE34-250B5F41A782}" type="par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F43C08D-6368-407E-A50E-082681B9684D}" type="sib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FB01094-2454-4778-9778-EC796B8E28E4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Насыпью</a:t>
          </a:r>
        </a:p>
      </dgm:t>
    </dgm:pt>
    <dgm:pt modelId="{588D0711-9A22-4EBE-9CEC-4467CF36AAF0}" type="par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D3CB300-7383-4DB4-8E88-7459FF05E9E1}" type="sib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10D138-2901-4549-9641-7F89817B53B5}">
      <dgm:prSet custT="1"/>
      <dgm:spPr/>
      <dgm:t>
        <a:bodyPr/>
        <a:lstStyle/>
        <a:p>
          <a:r>
            <a:rPr lang="ru-RU" sz="1100" b="0" i="0" dirty="0"/>
            <a:t>Б320 - Требования к маркировке 1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2397406-69ED-4826-BBEC-7BDF3D3EFEB2}" type="parTrans" cxnId="{EFA71CD2-3B52-44BF-8E92-9EFFBC62E7DD}">
      <dgm:prSet/>
      <dgm:spPr/>
      <dgm:t>
        <a:bodyPr/>
        <a:lstStyle/>
        <a:p>
          <a:endParaRPr lang="ru-RU"/>
        </a:p>
      </dgm:t>
    </dgm:pt>
    <dgm:pt modelId="{CCE6E3F4-5037-4DE6-98F2-E6DA9B501487}" type="sibTrans" cxnId="{EFA71CD2-3B52-44BF-8E92-9EFFBC62E7DD}">
      <dgm:prSet/>
      <dgm:spPr/>
      <dgm:t>
        <a:bodyPr/>
        <a:lstStyle/>
        <a:p>
          <a:endParaRPr lang="ru-RU"/>
        </a:p>
      </dgm:t>
    </dgm:pt>
    <dgm:pt modelId="{CE66CBA8-92B8-4CD8-9F52-F7C6D1FBAA38}">
      <dgm:prSet custT="1"/>
      <dgm:spPr/>
      <dgm:t>
        <a:bodyPr/>
        <a:lstStyle/>
        <a:p>
          <a:r>
            <a:rPr lang="ru-RU" sz="1100" b="0" i="0" dirty="0"/>
            <a:t>Б330 - Требования к упаковке 1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9798CBE-751E-41AB-B91C-7AEA8564ED84}" type="parTrans" cxnId="{1C9CB10F-F8D4-4DC7-8F92-207CE4FE4313}">
      <dgm:prSet/>
      <dgm:spPr/>
      <dgm:t>
        <a:bodyPr/>
        <a:lstStyle/>
        <a:p>
          <a:endParaRPr lang="ru-RU"/>
        </a:p>
      </dgm:t>
    </dgm:pt>
    <dgm:pt modelId="{9A2BE350-66AF-4FFF-B176-343CBA70D1A5}" type="sibTrans" cxnId="{1C9CB10F-F8D4-4DC7-8F92-207CE4FE4313}">
      <dgm:prSet/>
      <dgm:spPr/>
      <dgm:t>
        <a:bodyPr/>
        <a:lstStyle/>
        <a:p>
          <a:endParaRPr lang="ru-RU"/>
        </a:p>
      </dgm:t>
    </dgm:pt>
    <dgm:pt modelId="{E8C01BD0-2A99-4FCB-8390-4F06A5426AA6}">
      <dgm:prSet custT="1"/>
      <dgm:spPr/>
      <dgm:t>
        <a:bodyPr/>
        <a:lstStyle/>
        <a:p>
          <a:r>
            <a:rPr lang="ru-RU" sz="1100" b="0" i="0" dirty="0"/>
            <a:t>Б410 - Положения ТБТ о производственных процессах 1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98261BF-B4B8-474B-ACDA-01DC72FDF4B2}" type="parTrans" cxnId="{4855055E-9E52-4B70-8B17-5496DE548554}">
      <dgm:prSet/>
      <dgm:spPr/>
      <dgm:t>
        <a:bodyPr/>
        <a:lstStyle/>
        <a:p>
          <a:endParaRPr lang="ru-RU"/>
        </a:p>
      </dgm:t>
    </dgm:pt>
    <dgm:pt modelId="{89570E54-7F4E-4EE0-8AF6-7F466FEBBC17}" type="sibTrans" cxnId="{4855055E-9E52-4B70-8B17-5496DE548554}">
      <dgm:prSet/>
      <dgm:spPr/>
      <dgm:t>
        <a:bodyPr/>
        <a:lstStyle/>
        <a:p>
          <a:endParaRPr lang="ru-RU"/>
        </a:p>
      </dgm:t>
    </dgm:pt>
    <dgm:pt modelId="{C5BF8A68-3BF3-4E4A-9406-C7840AA9CE02}">
      <dgm:prSet custT="1"/>
      <dgm:spPr/>
      <dgm:t>
        <a:bodyPr/>
        <a:lstStyle/>
        <a:p>
          <a:r>
            <a:rPr lang="ru-RU" sz="1100" b="0" i="0" dirty="0"/>
            <a:t>Б900 - Меры ТБТ 1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AF384C4-027F-46CD-8037-2196A6B3C480}" type="parTrans" cxnId="{10C6A1E3-1FE3-4A48-AA8C-3721B593FC7D}">
      <dgm:prSet/>
      <dgm:spPr/>
      <dgm:t>
        <a:bodyPr/>
        <a:lstStyle/>
        <a:p>
          <a:endParaRPr lang="ru-RU"/>
        </a:p>
      </dgm:t>
    </dgm:pt>
    <dgm:pt modelId="{123634F0-01C2-4C2D-BC54-B78E1710D152}" type="sibTrans" cxnId="{10C6A1E3-1FE3-4A48-AA8C-3721B593FC7D}">
      <dgm:prSet/>
      <dgm:spPr/>
      <dgm:t>
        <a:bodyPr/>
        <a:lstStyle/>
        <a:p>
          <a:endParaRPr lang="ru-RU"/>
        </a:p>
      </dgm:t>
    </dgm:pt>
    <dgm:pt modelId="{2B99A742-60BC-4E50-9151-5754BD7AAE05}">
      <dgm:prSet custT="1"/>
      <dgm:spPr/>
      <dgm:t>
        <a:bodyPr/>
        <a:lstStyle/>
        <a:p>
          <a:r>
            <a:rPr lang="ru-RU" sz="1100" b="0" i="0" dirty="0"/>
            <a:t>С300 - Требование пройти через указанный таможенный порт 2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7FFEA3E-7BB7-4E9A-ACDA-3A03B18497B9}" type="parTrans" cxnId="{C9982BCD-4B77-45AD-85F6-1277B2804BBE}">
      <dgm:prSet/>
      <dgm:spPr/>
      <dgm:t>
        <a:bodyPr/>
        <a:lstStyle/>
        <a:p>
          <a:endParaRPr lang="ru-RU"/>
        </a:p>
      </dgm:t>
    </dgm:pt>
    <dgm:pt modelId="{2CF068F7-41C1-4C92-9F64-D301E1BF8CFA}" type="sibTrans" cxnId="{C9982BCD-4B77-45AD-85F6-1277B2804BBE}">
      <dgm:prSet/>
      <dgm:spPr/>
      <dgm:t>
        <a:bodyPr/>
        <a:lstStyle/>
        <a:p>
          <a:endParaRPr lang="ru-RU"/>
        </a:p>
      </dgm:t>
    </dgm:pt>
    <dgm:pt modelId="{A4BDF9CE-A212-4805-B6C6-A017A337A612}">
      <dgm:prSet custT="1"/>
      <dgm:spPr/>
      <dgm:t>
        <a:bodyPr/>
        <a:lstStyle/>
        <a:p>
          <a:r>
            <a:rPr lang="ru-RU" sz="1100" b="0" i="0" dirty="0"/>
            <a:t>Е100 - 1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8D8EC79-81A5-49DB-A8F8-E8F3E3DFC003}" type="parTrans" cxnId="{EB512AC6-8FE6-4154-BC0D-D3C636F1452E}">
      <dgm:prSet/>
      <dgm:spPr/>
      <dgm:t>
        <a:bodyPr/>
        <a:lstStyle/>
        <a:p>
          <a:endParaRPr lang="ru-RU"/>
        </a:p>
      </dgm:t>
    </dgm:pt>
    <dgm:pt modelId="{6840DBE8-49E3-44A7-AA74-190506C94B98}" type="sibTrans" cxnId="{EB512AC6-8FE6-4154-BC0D-D3C636F1452E}">
      <dgm:prSet/>
      <dgm:spPr/>
      <dgm:t>
        <a:bodyPr/>
        <a:lstStyle/>
        <a:p>
          <a:endParaRPr lang="ru-RU"/>
        </a:p>
      </dgm:t>
    </dgm:pt>
    <dgm:pt modelId="{1EA477FF-E759-4C46-A017-3F390389A5BD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gm:t>
    </dgm:pt>
    <dgm:pt modelId="{95785B59-4D2F-48BE-8431-FAE4138D9C26}" type="parTrans" cxnId="{34F231AF-FAE4-4EF8-A53B-28C9EF4E53C2}">
      <dgm:prSet/>
      <dgm:spPr/>
      <dgm:t>
        <a:bodyPr/>
        <a:lstStyle/>
        <a:p>
          <a:endParaRPr lang="ru-RU"/>
        </a:p>
      </dgm:t>
    </dgm:pt>
    <dgm:pt modelId="{C3508BF1-2CBF-4809-AEE5-1F443F8C6F1A}" type="sibTrans" cxnId="{34F231AF-FAE4-4EF8-A53B-28C9EF4E53C2}">
      <dgm:prSet/>
      <dgm:spPr/>
      <dgm:t>
        <a:bodyPr/>
        <a:lstStyle/>
        <a:p>
          <a:endParaRPr lang="ru-RU"/>
        </a:p>
      </dgm:t>
    </dgm:pt>
    <dgm:pt modelId="{3A755189-2B68-4BED-AC15-BFA28286CFC0}">
      <dgm:prSet custT="1"/>
      <dgm:spPr/>
      <dgm:t>
        <a:bodyPr/>
        <a:lstStyle/>
        <a:p>
          <a:r>
            <a: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313</a:t>
          </a:r>
          <a:r>
            <a:rPr lang="en-US" sz="1400" b="1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400" b="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за тонну</a:t>
          </a:r>
          <a:endParaRPr lang="ru-RU" sz="1400" b="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7ED3896-3F9E-44CE-9C7D-9EB473FAB968}" type="parTrans" cxnId="{B06D40EB-B186-48F4-A372-1D93673EBF71}">
      <dgm:prSet/>
      <dgm:spPr/>
      <dgm:t>
        <a:bodyPr/>
        <a:lstStyle/>
        <a:p>
          <a:endParaRPr lang="ru-RU"/>
        </a:p>
      </dgm:t>
    </dgm:pt>
    <dgm:pt modelId="{AF892031-9217-48BB-901C-B0BB41B7BC4D}" type="sibTrans" cxnId="{B06D40EB-B186-48F4-A372-1D93673EBF71}">
      <dgm:prSet/>
      <dgm:spPr/>
      <dgm:t>
        <a:bodyPr/>
        <a:lstStyle/>
        <a:p>
          <a:endParaRPr lang="ru-RU"/>
        </a:p>
      </dgm:t>
    </dgm:pt>
    <dgm:pt modelId="{E996EB34-B2E5-4A7F-AF14-16057F779260}" type="pres">
      <dgm:prSet presAssocID="{7B4B5931-B98A-4B4B-8845-7749440927FD}" presName="linear" presStyleCnt="0">
        <dgm:presLayoutVars>
          <dgm:animLvl val="lvl"/>
          <dgm:resizeHandles val="exact"/>
        </dgm:presLayoutVars>
      </dgm:prSet>
      <dgm:spPr/>
    </dgm:pt>
    <dgm:pt modelId="{8F75B260-7EFC-44E1-B335-FC8B6A9536B3}" type="pres">
      <dgm:prSet presAssocID="{855ACE48-1E93-4602-9A62-7C9AF8004E21}" presName="parentText" presStyleLbl="node1" presStyleIdx="0" presStyleCnt="6" custScaleY="54647">
        <dgm:presLayoutVars>
          <dgm:chMax val="0"/>
          <dgm:bulletEnabled val="1"/>
        </dgm:presLayoutVars>
      </dgm:prSet>
      <dgm:spPr/>
    </dgm:pt>
    <dgm:pt modelId="{0EA9708C-8447-48F4-927C-46103384097F}" type="pres">
      <dgm:prSet presAssocID="{855ACE48-1E93-4602-9A62-7C9AF8004E21}" presName="childText" presStyleLbl="revTx" presStyleIdx="0" presStyleCnt="6">
        <dgm:presLayoutVars>
          <dgm:bulletEnabled val="1"/>
        </dgm:presLayoutVars>
      </dgm:prSet>
      <dgm:spPr/>
    </dgm:pt>
    <dgm:pt modelId="{5CFE2E9E-7979-4F22-B9C3-5CE804E9CC3F}" type="pres">
      <dgm:prSet presAssocID="{015BD9D6-9690-4B24-904B-5CAB1755CDB6}" presName="parentText" presStyleLbl="node1" presStyleIdx="1" presStyleCnt="6" custScaleY="91439">
        <dgm:presLayoutVars>
          <dgm:chMax val="0"/>
          <dgm:bulletEnabled val="1"/>
        </dgm:presLayoutVars>
      </dgm:prSet>
      <dgm:spPr/>
    </dgm:pt>
    <dgm:pt modelId="{2B67643E-2228-43A4-8DA2-5367E4B32944}" type="pres">
      <dgm:prSet presAssocID="{015BD9D6-9690-4B24-904B-5CAB1755CDB6}" presName="childText" presStyleLbl="revTx" presStyleIdx="1" presStyleCnt="6">
        <dgm:presLayoutVars>
          <dgm:bulletEnabled val="1"/>
        </dgm:presLayoutVars>
      </dgm:prSet>
      <dgm:spPr/>
    </dgm:pt>
    <dgm:pt modelId="{D499393D-BE83-485D-AC43-B0D60AE83A35}" type="pres">
      <dgm:prSet presAssocID="{1EA477FF-E759-4C46-A017-3F390389A5BD}" presName="parentText" presStyleLbl="node1" presStyleIdx="2" presStyleCnt="6" custScaleY="60358">
        <dgm:presLayoutVars>
          <dgm:chMax val="0"/>
          <dgm:bulletEnabled val="1"/>
        </dgm:presLayoutVars>
      </dgm:prSet>
      <dgm:spPr/>
    </dgm:pt>
    <dgm:pt modelId="{1161EC28-47B2-4596-9FD2-2DDB2C4B561B}" type="pres">
      <dgm:prSet presAssocID="{1EA477FF-E759-4C46-A017-3F390389A5BD}" presName="childText" presStyleLbl="revTx" presStyleIdx="2" presStyleCnt="6">
        <dgm:presLayoutVars>
          <dgm:bulletEnabled val="1"/>
        </dgm:presLayoutVars>
      </dgm:prSet>
      <dgm:spPr/>
    </dgm:pt>
    <dgm:pt modelId="{386B761E-6A33-4247-B3FD-7A5BD35483AB}" type="pres">
      <dgm:prSet presAssocID="{46802E82-9289-4F61-A7DE-51F0257C3A9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9EEA465-7320-4CC4-9C29-63702F79C679}" type="pres">
      <dgm:prSet presAssocID="{46802E82-9289-4F61-A7DE-51F0257C3A97}" presName="childText" presStyleLbl="revTx" presStyleIdx="3" presStyleCnt="6">
        <dgm:presLayoutVars>
          <dgm:bulletEnabled val="1"/>
        </dgm:presLayoutVars>
      </dgm:prSet>
      <dgm:spPr/>
    </dgm:pt>
    <dgm:pt modelId="{EC1731C0-22C3-4E0E-AB92-F63DE97BDD76}" type="pres">
      <dgm:prSet presAssocID="{8A0A0826-BA99-4735-8148-BD6023F851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FA729D-6393-4041-BC35-2C93B41317BD}" type="pres">
      <dgm:prSet presAssocID="{8A0A0826-BA99-4735-8148-BD6023F8516F}" presName="childText" presStyleLbl="revTx" presStyleIdx="4" presStyleCnt="6">
        <dgm:presLayoutVars>
          <dgm:bulletEnabled val="1"/>
        </dgm:presLayoutVars>
      </dgm:prSet>
      <dgm:spPr/>
    </dgm:pt>
    <dgm:pt modelId="{AC6BAF2D-DF7B-4E56-9293-A32970766651}" type="pres">
      <dgm:prSet presAssocID="{536E08E6-E33D-4C1B-A11C-C2BFA981A29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22788C2-FD08-46D5-80F7-4CB30F29267D}" type="pres">
      <dgm:prSet presAssocID="{536E08E6-E33D-4C1B-A11C-C2BFA981A295}" presName="childText" presStyleLbl="revTx" presStyleIdx="5" presStyleCnt="6" custScaleY="145349">
        <dgm:presLayoutVars>
          <dgm:bulletEnabled val="1"/>
        </dgm:presLayoutVars>
      </dgm:prSet>
      <dgm:spPr/>
    </dgm:pt>
  </dgm:ptLst>
  <dgm:cxnLst>
    <dgm:cxn modelId="{EA758002-D1D2-4230-9465-E25363FC4207}" type="presOf" srcId="{015BD9D6-9690-4B24-904B-5CAB1755CDB6}" destId="{5CFE2E9E-7979-4F22-B9C3-5CE804E9CC3F}" srcOrd="0" destOrd="0" presId="urn:microsoft.com/office/officeart/2005/8/layout/vList2"/>
    <dgm:cxn modelId="{D306FF07-1085-4CDA-A78B-01032448F422}" srcId="{6FB01094-2454-4778-9778-EC796B8E28E4}" destId="{C90B87E9-C3D8-438F-B7F3-3671F1D9D515}" srcOrd="0" destOrd="0" parTransId="{57E1F97C-BB61-4AC3-890D-89D014F98453}" sibTransId="{882DD3FB-AAB5-4DB2-984C-49FDB42A6ED1}"/>
    <dgm:cxn modelId="{DDA2C70C-3312-415F-A860-24C103BBBD13}" type="presOf" srcId="{C90B87E9-C3D8-438F-B7F3-3671F1D9D515}" destId="{C9EEA465-7320-4CC4-9C29-63702F79C679}" srcOrd="0" destOrd="1" presId="urn:microsoft.com/office/officeart/2005/8/layout/vList2"/>
    <dgm:cxn modelId="{1C9CB10F-F8D4-4DC7-8F92-207CE4FE4313}" srcId="{536E08E6-E33D-4C1B-A11C-C2BFA981A295}" destId="{CE66CBA8-92B8-4CD8-9F52-F7C6D1FBAA38}" srcOrd="2" destOrd="0" parTransId="{E9798CBE-751E-41AB-B91C-7AEA8564ED84}" sibTransId="{9A2BE350-66AF-4FFF-B176-343CBA70D1A5}"/>
    <dgm:cxn modelId="{5E0D1F13-7D90-493F-928F-387752D4FDFB}" type="presOf" srcId="{CE66CBA8-92B8-4CD8-9F52-F7C6D1FBAA38}" destId="{122788C2-FD08-46D5-80F7-4CB30F29267D}" srcOrd="0" destOrd="2" presId="urn:microsoft.com/office/officeart/2005/8/layout/vList2"/>
    <dgm:cxn modelId="{745E0317-1881-4FD1-ABF5-2316A8FD22F4}" type="presOf" srcId="{7B4B5931-B98A-4B4B-8845-7749440927FD}" destId="{E996EB34-B2E5-4A7F-AF14-16057F779260}" srcOrd="0" destOrd="0" presId="urn:microsoft.com/office/officeart/2005/8/layout/vList2"/>
    <dgm:cxn modelId="{F14E711D-1C86-4C4F-8CAC-09383143EA6F}" srcId="{7B4B5931-B98A-4B4B-8845-7749440927FD}" destId="{855ACE48-1E93-4602-9A62-7C9AF8004E21}" srcOrd="0" destOrd="0" parTransId="{CAA6463B-EBEA-487E-8A5C-AECEE97EA3FA}" sibTransId="{01167B28-C019-4D92-BCC8-089777697D7D}"/>
    <dgm:cxn modelId="{6A8B071E-909B-491B-BB99-851158011524}" srcId="{855ACE48-1E93-4602-9A62-7C9AF8004E21}" destId="{4D90B38E-2029-4B66-A7A3-885FE6E25807}" srcOrd="0" destOrd="0" parTransId="{9818FE18-05FE-4FC6-AE34-250B5F41A782}" sibTransId="{8F43C08D-6368-407E-A50E-082681B9684D}"/>
    <dgm:cxn modelId="{DA9AEA28-97D3-4127-B1DB-9F183F7D0411}" type="presOf" srcId="{E8C01BD0-2A99-4FCB-8390-4F06A5426AA6}" destId="{122788C2-FD08-46D5-80F7-4CB30F29267D}" srcOrd="0" destOrd="3" presId="urn:microsoft.com/office/officeart/2005/8/layout/vList2"/>
    <dgm:cxn modelId="{66359C2E-2F5D-44B3-BA9D-C7510DA65BF0}" type="presOf" srcId="{4D90B38E-2029-4B66-A7A3-885FE6E25807}" destId="{0EA9708C-8447-48F4-927C-46103384097F}" srcOrd="0" destOrd="0" presId="urn:microsoft.com/office/officeart/2005/8/layout/vList2"/>
    <dgm:cxn modelId="{12111F37-6A71-4638-A71C-4558D25E5130}" type="presOf" srcId="{6FB01094-2454-4778-9778-EC796B8E28E4}" destId="{C9EEA465-7320-4CC4-9C29-63702F79C679}" srcOrd="0" destOrd="0" presId="urn:microsoft.com/office/officeart/2005/8/layout/vList2"/>
    <dgm:cxn modelId="{5E36573E-9CEE-4F6C-90BD-254C5879CECD}" srcId="{7B4B5931-B98A-4B4B-8845-7749440927FD}" destId="{46802E82-9289-4F61-A7DE-51F0257C3A97}" srcOrd="3" destOrd="0" parTransId="{9E1A78C5-AC04-49A9-972E-7733B90BA3ED}" sibTransId="{B25C49C2-1775-42DD-B2A8-A462DB8005DD}"/>
    <dgm:cxn modelId="{4855055E-9E52-4B70-8B17-5496DE548554}" srcId="{536E08E6-E33D-4C1B-A11C-C2BFA981A295}" destId="{E8C01BD0-2A99-4FCB-8390-4F06A5426AA6}" srcOrd="3" destOrd="0" parTransId="{498261BF-B4B8-474B-ACDA-01DC72FDF4B2}" sibTransId="{89570E54-7F4E-4EE0-8AF6-7F466FEBBC17}"/>
    <dgm:cxn modelId="{17F5AB42-AFAE-4395-84D4-AD8F00C04DE4}" srcId="{7B4B5931-B98A-4B4B-8845-7749440927FD}" destId="{015BD9D6-9690-4B24-904B-5CAB1755CDB6}" srcOrd="1" destOrd="0" parTransId="{34B5C774-9ED2-48B8-A2A5-30A92F27A4DA}" sibTransId="{21CD9468-01CC-4969-B120-034B48EA8FD1}"/>
    <dgm:cxn modelId="{6D4D8443-8311-498B-A404-31253305D2A7}" type="presOf" srcId="{C5BF8A68-3BF3-4E4A-9406-C7840AA9CE02}" destId="{122788C2-FD08-46D5-80F7-4CB30F29267D}" srcOrd="0" destOrd="4" presId="urn:microsoft.com/office/officeart/2005/8/layout/vList2"/>
    <dgm:cxn modelId="{BD5E076A-1098-4A6C-9F43-3556D1D0B172}" type="presOf" srcId="{E210D138-2901-4549-9641-7F89817B53B5}" destId="{122788C2-FD08-46D5-80F7-4CB30F29267D}" srcOrd="0" destOrd="1" presId="urn:microsoft.com/office/officeart/2005/8/layout/vList2"/>
    <dgm:cxn modelId="{85C4776B-315B-446F-9E92-0632EF519B45}" type="presOf" srcId="{3A755189-2B68-4BED-AC15-BFA28286CFC0}" destId="{1161EC28-47B2-4596-9FD2-2DDB2C4B561B}" srcOrd="0" destOrd="0" presId="urn:microsoft.com/office/officeart/2005/8/layout/vList2"/>
    <dgm:cxn modelId="{D88CD573-8E26-4A6B-9376-8F9811E9A28C}" srcId="{015BD9D6-9690-4B24-904B-5CAB1755CDB6}" destId="{21164521-56E4-4D34-9CD8-A4620A21A241}" srcOrd="0" destOrd="0" parTransId="{42DE02E5-41B5-43D9-96D1-A0C283117482}" sibTransId="{E2C11658-D89C-41C1-BCAB-D09E60326EE5}"/>
    <dgm:cxn modelId="{76B9B780-303D-41A6-B151-98AF93113834}" srcId="{8A0A0826-BA99-4735-8148-BD6023F8516F}" destId="{C68D32DC-FF7E-49D3-A07A-A527D12CB565}" srcOrd="0" destOrd="0" parTransId="{6C760943-56F5-487E-A7B4-A590C32A80B5}" sibTransId="{9E829FA9-31AF-4000-98BD-C7707111A024}"/>
    <dgm:cxn modelId="{E7F54885-48B7-44B7-BCAC-FD0BD4363ECA}" srcId="{536E08E6-E33D-4C1B-A11C-C2BFA981A295}" destId="{367166B1-BFEB-465B-AD15-F2D1890CB400}" srcOrd="0" destOrd="0" parTransId="{5E0559EA-ED7D-4CD3-8FCD-FB5285244CA7}" sibTransId="{67C04951-3598-4516-ADAE-81C2F12A2154}"/>
    <dgm:cxn modelId="{53E57493-847B-409F-8E34-7C9447EB562D}" type="presOf" srcId="{2B99A742-60BC-4E50-9151-5754BD7AAE05}" destId="{122788C2-FD08-46D5-80F7-4CB30F29267D}" srcOrd="0" destOrd="5" presId="urn:microsoft.com/office/officeart/2005/8/layout/vList2"/>
    <dgm:cxn modelId="{7A881094-436C-43F0-96B8-3E14F915A71B}" type="presOf" srcId="{855ACE48-1E93-4602-9A62-7C9AF8004E21}" destId="{8F75B260-7EFC-44E1-B335-FC8B6A9536B3}" srcOrd="0" destOrd="0" presId="urn:microsoft.com/office/officeart/2005/8/layout/vList2"/>
    <dgm:cxn modelId="{24B58294-C1F4-41E9-B16F-06D892D18B44}" srcId="{46802E82-9289-4F61-A7DE-51F0257C3A97}" destId="{6FB01094-2454-4778-9778-EC796B8E28E4}" srcOrd="0" destOrd="0" parTransId="{588D0711-9A22-4EBE-9CEC-4467CF36AAF0}" sibTransId="{ED3CB300-7383-4DB4-8E88-7459FF05E9E1}"/>
    <dgm:cxn modelId="{21012EA6-90FF-4C9D-BD04-CCDBC617B353}" type="presOf" srcId="{8A0A0826-BA99-4735-8148-BD6023F8516F}" destId="{EC1731C0-22C3-4E0E-AB92-F63DE97BDD76}" srcOrd="0" destOrd="0" presId="urn:microsoft.com/office/officeart/2005/8/layout/vList2"/>
    <dgm:cxn modelId="{C9C684A9-F206-42E3-8ABE-EB3210940759}" srcId="{7B4B5931-B98A-4B4B-8845-7749440927FD}" destId="{8A0A0826-BA99-4735-8148-BD6023F8516F}" srcOrd="4" destOrd="0" parTransId="{F94DE6F7-E285-4CE7-AA2E-86D62DDD799C}" sibTransId="{C5C94131-D3C1-4227-9459-1CAB872D1C5F}"/>
    <dgm:cxn modelId="{71337CAD-0BE8-4F8A-B6E5-7388D16B3311}" type="presOf" srcId="{21164521-56E4-4D34-9CD8-A4620A21A241}" destId="{2B67643E-2228-43A4-8DA2-5367E4B32944}" srcOrd="0" destOrd="0" presId="urn:microsoft.com/office/officeart/2005/8/layout/vList2"/>
    <dgm:cxn modelId="{34F231AF-FAE4-4EF8-A53B-28C9EF4E53C2}" srcId="{7B4B5931-B98A-4B4B-8845-7749440927FD}" destId="{1EA477FF-E759-4C46-A017-3F390389A5BD}" srcOrd="2" destOrd="0" parTransId="{95785B59-4D2F-48BE-8431-FAE4138D9C26}" sibTransId="{C3508BF1-2CBF-4809-AEE5-1F443F8C6F1A}"/>
    <dgm:cxn modelId="{088926B0-5C2F-42CE-8163-F44EACFAB17A}" type="presOf" srcId="{46802E82-9289-4F61-A7DE-51F0257C3A97}" destId="{386B761E-6A33-4247-B3FD-7A5BD35483AB}" srcOrd="0" destOrd="0" presId="urn:microsoft.com/office/officeart/2005/8/layout/vList2"/>
    <dgm:cxn modelId="{C3EAE3B1-1AFC-4DDD-ABB9-ED0A24FC319B}" type="presOf" srcId="{C68D32DC-FF7E-49D3-A07A-A527D12CB565}" destId="{A4FA729D-6393-4041-BC35-2C93B41317BD}" srcOrd="0" destOrd="0" presId="urn:microsoft.com/office/officeart/2005/8/layout/vList2"/>
    <dgm:cxn modelId="{913E69B2-6004-435E-84FD-CA5C61E90EA5}" type="presOf" srcId="{A4BDF9CE-A212-4805-B6C6-A017A337A612}" destId="{122788C2-FD08-46D5-80F7-4CB30F29267D}" srcOrd="0" destOrd="6" presId="urn:microsoft.com/office/officeart/2005/8/layout/vList2"/>
    <dgm:cxn modelId="{AC70A2BD-A8D6-46AB-B213-06ADC5382F06}" srcId="{7B4B5931-B98A-4B4B-8845-7749440927FD}" destId="{536E08E6-E33D-4C1B-A11C-C2BFA981A295}" srcOrd="5" destOrd="0" parTransId="{4315DA65-9432-4E5E-A6D7-5B9AD6C16288}" sibTransId="{2F8DADB1-8BF0-43AA-A01D-3E18EC41F751}"/>
    <dgm:cxn modelId="{EB512AC6-8FE6-4154-BC0D-D3C636F1452E}" srcId="{536E08E6-E33D-4C1B-A11C-C2BFA981A295}" destId="{A4BDF9CE-A212-4805-B6C6-A017A337A612}" srcOrd="6" destOrd="0" parTransId="{48D8EC79-81A5-49DB-A8F8-E8F3E3DFC003}" sibTransId="{6840DBE8-49E3-44A7-AA74-190506C94B98}"/>
    <dgm:cxn modelId="{C9982BCD-4B77-45AD-85F6-1277B2804BBE}" srcId="{536E08E6-E33D-4C1B-A11C-C2BFA981A295}" destId="{2B99A742-60BC-4E50-9151-5754BD7AAE05}" srcOrd="5" destOrd="0" parTransId="{47FFEA3E-7BB7-4E9A-ACDA-3A03B18497B9}" sibTransId="{2CF068F7-41C1-4C92-9F64-D301E1BF8CFA}"/>
    <dgm:cxn modelId="{EFA71CD2-3B52-44BF-8E92-9EFFBC62E7DD}" srcId="{536E08E6-E33D-4C1B-A11C-C2BFA981A295}" destId="{E210D138-2901-4549-9641-7F89817B53B5}" srcOrd="1" destOrd="0" parTransId="{22397406-69ED-4826-BBEC-7BDF3D3EFEB2}" sibTransId="{CCE6E3F4-5037-4DE6-98F2-E6DA9B501487}"/>
    <dgm:cxn modelId="{10C6A1E3-1FE3-4A48-AA8C-3721B593FC7D}" srcId="{536E08E6-E33D-4C1B-A11C-C2BFA981A295}" destId="{C5BF8A68-3BF3-4E4A-9406-C7840AA9CE02}" srcOrd="4" destOrd="0" parTransId="{FAF384C4-027F-46CD-8037-2196A6B3C480}" sibTransId="{123634F0-01C2-4C2D-BC54-B78E1710D152}"/>
    <dgm:cxn modelId="{00D044E8-50C2-4200-99FB-DD2C7B6C092F}" type="presOf" srcId="{1EA477FF-E759-4C46-A017-3F390389A5BD}" destId="{D499393D-BE83-485D-AC43-B0D60AE83A35}" srcOrd="0" destOrd="0" presId="urn:microsoft.com/office/officeart/2005/8/layout/vList2"/>
    <dgm:cxn modelId="{B06D40EB-B186-48F4-A372-1D93673EBF71}" srcId="{1EA477FF-E759-4C46-A017-3F390389A5BD}" destId="{3A755189-2B68-4BED-AC15-BFA28286CFC0}" srcOrd="0" destOrd="0" parTransId="{47ED3896-3F9E-44CE-9C7D-9EB473FAB968}" sibTransId="{AF892031-9217-48BB-901C-B0BB41B7BC4D}"/>
    <dgm:cxn modelId="{BCB459F7-2A70-40C1-84B7-8F6AC9C0F80F}" type="presOf" srcId="{536E08E6-E33D-4C1B-A11C-C2BFA981A295}" destId="{AC6BAF2D-DF7B-4E56-9293-A32970766651}" srcOrd="0" destOrd="0" presId="urn:microsoft.com/office/officeart/2005/8/layout/vList2"/>
    <dgm:cxn modelId="{65EFA4FC-351D-459B-935E-1875C5F4D081}" type="presOf" srcId="{367166B1-BFEB-465B-AD15-F2D1890CB400}" destId="{122788C2-FD08-46D5-80F7-4CB30F29267D}" srcOrd="0" destOrd="0" presId="urn:microsoft.com/office/officeart/2005/8/layout/vList2"/>
    <dgm:cxn modelId="{AA2E7C2E-7898-4598-AFA9-3304667D5923}" type="presParOf" srcId="{E996EB34-B2E5-4A7F-AF14-16057F779260}" destId="{8F75B260-7EFC-44E1-B335-FC8B6A9536B3}" srcOrd="0" destOrd="0" presId="urn:microsoft.com/office/officeart/2005/8/layout/vList2"/>
    <dgm:cxn modelId="{26916A04-0462-439E-A462-47E4D9278681}" type="presParOf" srcId="{E996EB34-B2E5-4A7F-AF14-16057F779260}" destId="{0EA9708C-8447-48F4-927C-46103384097F}" srcOrd="1" destOrd="0" presId="urn:microsoft.com/office/officeart/2005/8/layout/vList2"/>
    <dgm:cxn modelId="{5E5A410E-7799-43C9-A563-CB451D3897C8}" type="presParOf" srcId="{E996EB34-B2E5-4A7F-AF14-16057F779260}" destId="{5CFE2E9E-7979-4F22-B9C3-5CE804E9CC3F}" srcOrd="2" destOrd="0" presId="urn:microsoft.com/office/officeart/2005/8/layout/vList2"/>
    <dgm:cxn modelId="{E5746D03-7651-41FF-82D4-C6CB85493B5A}" type="presParOf" srcId="{E996EB34-B2E5-4A7F-AF14-16057F779260}" destId="{2B67643E-2228-43A4-8DA2-5367E4B32944}" srcOrd="3" destOrd="0" presId="urn:microsoft.com/office/officeart/2005/8/layout/vList2"/>
    <dgm:cxn modelId="{CFE98D28-8300-44EA-BA3D-D1DE11AF5789}" type="presParOf" srcId="{E996EB34-B2E5-4A7F-AF14-16057F779260}" destId="{D499393D-BE83-485D-AC43-B0D60AE83A35}" srcOrd="4" destOrd="0" presId="urn:microsoft.com/office/officeart/2005/8/layout/vList2"/>
    <dgm:cxn modelId="{087747A0-1189-43C3-B778-895FAEF12EE4}" type="presParOf" srcId="{E996EB34-B2E5-4A7F-AF14-16057F779260}" destId="{1161EC28-47B2-4596-9FD2-2DDB2C4B561B}" srcOrd="5" destOrd="0" presId="urn:microsoft.com/office/officeart/2005/8/layout/vList2"/>
    <dgm:cxn modelId="{F9453317-2EDB-4BC7-B687-7642FF470E53}" type="presParOf" srcId="{E996EB34-B2E5-4A7F-AF14-16057F779260}" destId="{386B761E-6A33-4247-B3FD-7A5BD35483AB}" srcOrd="6" destOrd="0" presId="urn:microsoft.com/office/officeart/2005/8/layout/vList2"/>
    <dgm:cxn modelId="{F097388D-FA3C-46B5-B736-2332B7F8781B}" type="presParOf" srcId="{E996EB34-B2E5-4A7F-AF14-16057F779260}" destId="{C9EEA465-7320-4CC4-9C29-63702F79C679}" srcOrd="7" destOrd="0" presId="urn:microsoft.com/office/officeart/2005/8/layout/vList2"/>
    <dgm:cxn modelId="{ED92CE76-359D-4F6D-B442-299E52885899}" type="presParOf" srcId="{E996EB34-B2E5-4A7F-AF14-16057F779260}" destId="{EC1731C0-22C3-4E0E-AB92-F63DE97BDD76}" srcOrd="8" destOrd="0" presId="urn:microsoft.com/office/officeart/2005/8/layout/vList2"/>
    <dgm:cxn modelId="{B4ED7A33-C936-4763-96B3-A62AA9DA80B1}" type="presParOf" srcId="{E996EB34-B2E5-4A7F-AF14-16057F779260}" destId="{A4FA729D-6393-4041-BC35-2C93B41317BD}" srcOrd="9" destOrd="0" presId="urn:microsoft.com/office/officeart/2005/8/layout/vList2"/>
    <dgm:cxn modelId="{EB366400-C370-4436-AE74-F9AC16029845}" type="presParOf" srcId="{E996EB34-B2E5-4A7F-AF14-16057F779260}" destId="{AC6BAF2D-DF7B-4E56-9293-A32970766651}" srcOrd="10" destOrd="0" presId="urn:microsoft.com/office/officeart/2005/8/layout/vList2"/>
    <dgm:cxn modelId="{62AC31A6-A7A1-4E26-8529-1D72583DD356}" type="presParOf" srcId="{E996EB34-B2E5-4A7F-AF14-16057F779260}" destId="{122788C2-FD08-46D5-80F7-4CB30F29267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4B5931-B98A-4B4B-8845-7749440927FD}" type="doc">
      <dgm:prSet loTypeId="urn:microsoft.com/office/officeart/2005/8/layout/v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ru-RU"/>
        </a:p>
      </dgm:t>
    </dgm:pt>
    <dgm:pt modelId="{855ACE48-1E93-4602-9A62-7C9AF8004E21}">
      <dgm:prSet phldrT="[Текст]"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gm:t>
    </dgm:pt>
    <dgm:pt modelId="{CAA6463B-EBEA-487E-8A5C-AECEE97EA3FA}" type="par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167B28-C019-4D92-BCC8-089777697D7D}" type="sib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5BD9D6-9690-4B24-904B-5CAB1755CDB6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gm:t>
    </dgm:pt>
    <dgm:pt modelId="{34B5C774-9ED2-48B8-A2A5-30A92F27A4DA}" type="par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CD9468-01CC-4969-B120-034B48EA8FD1}" type="sib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6802E82-9289-4F61-A7DE-51F0257C3A97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gm:t>
    </dgm:pt>
    <dgm:pt modelId="{9E1A78C5-AC04-49A9-972E-7733B90BA3ED}" type="par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25C49C2-1775-42DD-B2A8-A462DB8005DD}" type="sib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90B87E9-C3D8-438F-B7F3-3671F1D9D515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7E1F97C-BB61-4AC3-890D-89D014F98453}" type="par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82DD3FB-AAB5-4DB2-984C-49FDB42A6ED1}" type="sib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A0A0826-BA99-4735-8148-BD6023F8516F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gm:t>
    </dgm:pt>
    <dgm:pt modelId="{F94DE6F7-E285-4CE7-AA2E-86D62DDD799C}" type="par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5C94131-D3C1-4227-9459-1CAB872D1C5F}" type="sib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6E08E6-E33D-4C1B-A11C-C2BFA981A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14</a:t>
          </a:r>
        </a:p>
      </dgm:t>
    </dgm:pt>
    <dgm:pt modelId="{4315DA65-9432-4E5E-A6D7-5B9AD6C16288}" type="par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F8DADB1-8BF0-43AA-A01D-3E18EC41F751}" type="sib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67166B1-BFEB-465B-AD15-F2D1890CB400}">
      <dgm:prSet custT="1"/>
      <dgm:spPr/>
      <dgm:t>
        <a:bodyPr/>
        <a:lstStyle/>
        <a:p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Б15 - Требование к авторизации для импортеров (2)</a:t>
          </a:r>
        </a:p>
      </dgm:t>
    </dgm:pt>
    <dgm:pt modelId="{5E0559EA-ED7D-4CD3-8FCD-FB5285244CA7}" type="par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7C04951-3598-4516-ADAE-81C2F12A2154}" type="sib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D7E104A-7317-4AC2-84F1-A6335F42D32F}">
      <dgm:prSet custT="1"/>
      <dgm:spPr/>
      <dgm:t>
        <a:bodyPr/>
        <a:lstStyle/>
        <a:p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Б31 - Требования к маркировке (4)</a:t>
          </a:r>
        </a:p>
      </dgm:t>
    </dgm:pt>
    <dgm:pt modelId="{1D5DB0CD-6021-412D-BE3C-4059A58A30A1}" type="parTrans" cxnId="{2FA696D9-50EA-4347-B70A-14EBE7A01C11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43AB45F-81C3-4A8E-8516-E7B6BCE4AC73}" type="sibTrans" cxnId="{2FA696D9-50EA-4347-B70A-14EBE7A01C11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BD522DB-7732-4F22-956D-78B4EAA7CA19}">
      <dgm:prSet custT="1"/>
      <dgm:spPr/>
      <dgm:t>
        <a:bodyPr/>
        <a:lstStyle/>
        <a:p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Б33 - Требования к упаковке (6)</a:t>
          </a:r>
        </a:p>
      </dgm:t>
    </dgm:pt>
    <dgm:pt modelId="{8AA4E1BF-80F4-4D8C-9EE0-43D287BECA62}" type="parTrans" cxnId="{2B3FE3AC-31B6-49E9-BCA8-51F6A96F47C3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46B22CA-40EA-41D8-810C-118D5A9A719E}" type="sibTrans" cxnId="{2B3FE3AC-31B6-49E9-BCA8-51F6A96F47C3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6E713B6-0A95-4EAD-947D-485E1B246635}">
      <dgm:prSet custT="1"/>
      <dgm:spPr/>
      <dgm:t>
        <a:bodyPr/>
        <a:lstStyle/>
        <a:p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Б9 - Меры ТБТ, не включенные в другие категории (2)</a:t>
          </a:r>
        </a:p>
      </dgm:t>
    </dgm:pt>
    <dgm:pt modelId="{9A6AEF57-6317-4C13-8995-36FF7588BDC9}" type="parTrans" cxnId="{D0513E04-A287-4F92-A811-1C5E83BA7617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35BCF29-495B-4D59-BF9A-75CB3F87A6A2}" type="sibTrans" cxnId="{D0513E04-A287-4F92-A811-1C5E83BA7617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8D32DC-FF7E-49D3-A07A-A527D12CB565}">
      <dgm:prSet custT="1"/>
      <dgm:spPr/>
      <dgm:t>
        <a:bodyPr/>
        <a:lstStyle/>
        <a:p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gm:t>
    </dgm:pt>
    <dgm:pt modelId="{6C760943-56F5-487E-A7B4-A590C32A80B5}" type="par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829FA9-31AF-4000-98BD-C7707111A024}" type="sib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164521-56E4-4D34-9CD8-A4620A21A241}">
      <dgm:prSet custT="1"/>
      <dgm:spPr/>
      <dgm:t>
        <a:bodyPr/>
        <a:lstStyle/>
        <a:p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340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~380$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2DE02E5-41B5-43D9-96D1-A0C283117482}" type="par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C11658-D89C-41C1-BCAB-D09E60326EE5}" type="sib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D90B38E-2029-4B66-A7A3-885FE6E25807}">
      <dgm:prSet phldrT="[Текст]" custT="1"/>
      <dgm:spPr/>
      <dgm:t>
        <a:bodyPr/>
        <a:lstStyle/>
        <a:p>
          <a:r>
            <a:rPr lang="ru-RU" sz="12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gm:t>
    </dgm:pt>
    <dgm:pt modelId="{9818FE18-05FE-4FC6-AE34-250B5F41A782}" type="par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F43C08D-6368-407E-A50E-082681B9684D}" type="sib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FB01094-2454-4778-9778-EC796B8E28E4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</a:p>
      </dgm:t>
    </dgm:pt>
    <dgm:pt modelId="{588D0711-9A22-4EBE-9CEC-4467CF36AAF0}" type="par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D3CB300-7383-4DB4-8E88-7459FF05E9E1}" type="sib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9DF11D9-1089-4018-B020-14F13D9F2D09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gm:t>
    </dgm:pt>
    <dgm:pt modelId="{0957D4C7-FD64-48D6-AAE9-FCCB40271678}" type="parTrans" cxnId="{2D51FB94-A4DF-4998-A8B6-D6CA8699328B}">
      <dgm:prSet/>
      <dgm:spPr/>
      <dgm:t>
        <a:bodyPr/>
        <a:lstStyle/>
        <a:p>
          <a:endParaRPr lang="ru-RU"/>
        </a:p>
      </dgm:t>
    </dgm:pt>
    <dgm:pt modelId="{DD11FA3F-F6AF-4AB2-9F5D-FEC50BFDD27B}" type="sibTrans" cxnId="{2D51FB94-A4DF-4998-A8B6-D6CA8699328B}">
      <dgm:prSet/>
      <dgm:spPr/>
      <dgm:t>
        <a:bodyPr/>
        <a:lstStyle/>
        <a:p>
          <a:endParaRPr lang="ru-RU"/>
        </a:p>
      </dgm:t>
    </dgm:pt>
    <dgm:pt modelId="{AE3A65E1-66B5-4EB9-9532-55F9E377E54C}">
      <dgm:prSet custT="1"/>
      <dgm:spPr/>
      <dgm:t>
        <a:bodyPr/>
        <a:lstStyle/>
        <a:p>
          <a:r>
            <a:rPr lang="ru-RU" sz="1400" b="1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320</a:t>
          </a:r>
          <a:r>
            <a:rPr lang="en-US" sz="1400" b="1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400" b="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за тонну</a:t>
          </a:r>
          <a:endParaRPr lang="ru-RU" sz="14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CB0DBF8-BFFA-4874-8EE5-9FC138530F2A}" type="parTrans" cxnId="{8B24E983-55F8-4D19-BD8C-BBBC5BC33B8E}">
      <dgm:prSet/>
      <dgm:spPr/>
      <dgm:t>
        <a:bodyPr/>
        <a:lstStyle/>
        <a:p>
          <a:endParaRPr lang="ru-RU"/>
        </a:p>
      </dgm:t>
    </dgm:pt>
    <dgm:pt modelId="{231AE619-8C06-44E9-8DBC-AB8A4AD0AB48}" type="sibTrans" cxnId="{8B24E983-55F8-4D19-BD8C-BBBC5BC33B8E}">
      <dgm:prSet/>
      <dgm:spPr/>
      <dgm:t>
        <a:bodyPr/>
        <a:lstStyle/>
        <a:p>
          <a:endParaRPr lang="ru-RU"/>
        </a:p>
      </dgm:t>
    </dgm:pt>
    <dgm:pt modelId="{E996EB34-B2E5-4A7F-AF14-16057F779260}" type="pres">
      <dgm:prSet presAssocID="{7B4B5931-B98A-4B4B-8845-7749440927FD}" presName="linear" presStyleCnt="0">
        <dgm:presLayoutVars>
          <dgm:animLvl val="lvl"/>
          <dgm:resizeHandles val="exact"/>
        </dgm:presLayoutVars>
      </dgm:prSet>
      <dgm:spPr/>
    </dgm:pt>
    <dgm:pt modelId="{8F75B260-7EFC-44E1-B335-FC8B6A9536B3}" type="pres">
      <dgm:prSet presAssocID="{855ACE48-1E93-4602-9A62-7C9AF8004E2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EA9708C-8447-48F4-927C-46103384097F}" type="pres">
      <dgm:prSet presAssocID="{855ACE48-1E93-4602-9A62-7C9AF8004E21}" presName="childText" presStyleLbl="revTx" presStyleIdx="0" presStyleCnt="6">
        <dgm:presLayoutVars>
          <dgm:bulletEnabled val="1"/>
        </dgm:presLayoutVars>
      </dgm:prSet>
      <dgm:spPr/>
    </dgm:pt>
    <dgm:pt modelId="{5CFE2E9E-7979-4F22-B9C3-5CE804E9CC3F}" type="pres">
      <dgm:prSet presAssocID="{015BD9D6-9690-4B24-904B-5CAB1755CD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B67643E-2228-43A4-8DA2-5367E4B32944}" type="pres">
      <dgm:prSet presAssocID="{015BD9D6-9690-4B24-904B-5CAB1755CDB6}" presName="childText" presStyleLbl="revTx" presStyleIdx="1" presStyleCnt="6">
        <dgm:presLayoutVars>
          <dgm:bulletEnabled val="1"/>
        </dgm:presLayoutVars>
      </dgm:prSet>
      <dgm:spPr/>
    </dgm:pt>
    <dgm:pt modelId="{FE30E957-49F3-46E6-9836-C2FE28E977EF}" type="pres">
      <dgm:prSet presAssocID="{29DF11D9-1089-4018-B020-14F13D9F2D0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44CFC98-8A9B-4813-9830-B963BC77FB83}" type="pres">
      <dgm:prSet presAssocID="{29DF11D9-1089-4018-B020-14F13D9F2D09}" presName="childText" presStyleLbl="revTx" presStyleIdx="2" presStyleCnt="6">
        <dgm:presLayoutVars>
          <dgm:bulletEnabled val="1"/>
        </dgm:presLayoutVars>
      </dgm:prSet>
      <dgm:spPr/>
    </dgm:pt>
    <dgm:pt modelId="{386B761E-6A33-4247-B3FD-7A5BD35483AB}" type="pres">
      <dgm:prSet presAssocID="{46802E82-9289-4F61-A7DE-51F0257C3A9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9EEA465-7320-4CC4-9C29-63702F79C679}" type="pres">
      <dgm:prSet presAssocID="{46802E82-9289-4F61-A7DE-51F0257C3A97}" presName="childText" presStyleLbl="revTx" presStyleIdx="3" presStyleCnt="6">
        <dgm:presLayoutVars>
          <dgm:bulletEnabled val="1"/>
        </dgm:presLayoutVars>
      </dgm:prSet>
      <dgm:spPr/>
    </dgm:pt>
    <dgm:pt modelId="{EC1731C0-22C3-4E0E-AB92-F63DE97BDD76}" type="pres">
      <dgm:prSet presAssocID="{8A0A0826-BA99-4735-8148-BD6023F851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FA729D-6393-4041-BC35-2C93B41317BD}" type="pres">
      <dgm:prSet presAssocID="{8A0A0826-BA99-4735-8148-BD6023F8516F}" presName="childText" presStyleLbl="revTx" presStyleIdx="4" presStyleCnt="6">
        <dgm:presLayoutVars>
          <dgm:bulletEnabled val="1"/>
        </dgm:presLayoutVars>
      </dgm:prSet>
      <dgm:spPr/>
    </dgm:pt>
    <dgm:pt modelId="{AC6BAF2D-DF7B-4E56-9293-A32970766651}" type="pres">
      <dgm:prSet presAssocID="{536E08E6-E33D-4C1B-A11C-C2BFA981A29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22788C2-FD08-46D5-80F7-4CB30F29267D}" type="pres">
      <dgm:prSet presAssocID="{536E08E6-E33D-4C1B-A11C-C2BFA981A295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EA758002-D1D2-4230-9465-E25363FC4207}" type="presOf" srcId="{015BD9D6-9690-4B24-904B-5CAB1755CDB6}" destId="{5CFE2E9E-7979-4F22-B9C3-5CE804E9CC3F}" srcOrd="0" destOrd="0" presId="urn:microsoft.com/office/officeart/2005/8/layout/vList2"/>
    <dgm:cxn modelId="{D0513E04-A287-4F92-A811-1C5E83BA7617}" srcId="{536E08E6-E33D-4C1B-A11C-C2BFA981A295}" destId="{D6E713B6-0A95-4EAD-947D-485E1B246635}" srcOrd="3" destOrd="0" parTransId="{9A6AEF57-6317-4C13-8995-36FF7588BDC9}" sibTransId="{C35BCF29-495B-4D59-BF9A-75CB3F87A6A2}"/>
    <dgm:cxn modelId="{D306FF07-1085-4CDA-A78B-01032448F422}" srcId="{6FB01094-2454-4778-9778-EC796B8E28E4}" destId="{C90B87E9-C3D8-438F-B7F3-3671F1D9D515}" srcOrd="0" destOrd="0" parTransId="{57E1F97C-BB61-4AC3-890D-89D014F98453}" sibTransId="{882DD3FB-AAB5-4DB2-984C-49FDB42A6ED1}"/>
    <dgm:cxn modelId="{DDA2C70C-3312-415F-A860-24C103BBBD13}" type="presOf" srcId="{C90B87E9-C3D8-438F-B7F3-3671F1D9D515}" destId="{C9EEA465-7320-4CC4-9C29-63702F79C679}" srcOrd="0" destOrd="1" presId="urn:microsoft.com/office/officeart/2005/8/layout/vList2"/>
    <dgm:cxn modelId="{745E0317-1881-4FD1-ABF5-2316A8FD22F4}" type="presOf" srcId="{7B4B5931-B98A-4B4B-8845-7749440927FD}" destId="{E996EB34-B2E5-4A7F-AF14-16057F779260}" srcOrd="0" destOrd="0" presId="urn:microsoft.com/office/officeart/2005/8/layout/vList2"/>
    <dgm:cxn modelId="{F14E711D-1C86-4C4F-8CAC-09383143EA6F}" srcId="{7B4B5931-B98A-4B4B-8845-7749440927FD}" destId="{855ACE48-1E93-4602-9A62-7C9AF8004E21}" srcOrd="0" destOrd="0" parTransId="{CAA6463B-EBEA-487E-8A5C-AECEE97EA3FA}" sibTransId="{01167B28-C019-4D92-BCC8-089777697D7D}"/>
    <dgm:cxn modelId="{6A8B071E-909B-491B-BB99-851158011524}" srcId="{855ACE48-1E93-4602-9A62-7C9AF8004E21}" destId="{4D90B38E-2029-4B66-A7A3-885FE6E25807}" srcOrd="0" destOrd="0" parTransId="{9818FE18-05FE-4FC6-AE34-250B5F41A782}" sibTransId="{8F43C08D-6368-407E-A50E-082681B9684D}"/>
    <dgm:cxn modelId="{66359C2E-2F5D-44B3-BA9D-C7510DA65BF0}" type="presOf" srcId="{4D90B38E-2029-4B66-A7A3-885FE6E25807}" destId="{0EA9708C-8447-48F4-927C-46103384097F}" srcOrd="0" destOrd="0" presId="urn:microsoft.com/office/officeart/2005/8/layout/vList2"/>
    <dgm:cxn modelId="{AEDC9433-8B9D-49A8-B057-99F39E594343}" type="presOf" srcId="{D6E713B6-0A95-4EAD-947D-485E1B246635}" destId="{122788C2-FD08-46D5-80F7-4CB30F29267D}" srcOrd="0" destOrd="3" presId="urn:microsoft.com/office/officeart/2005/8/layout/vList2"/>
    <dgm:cxn modelId="{12111F37-6A71-4638-A71C-4558D25E5130}" type="presOf" srcId="{6FB01094-2454-4778-9778-EC796B8E28E4}" destId="{C9EEA465-7320-4CC4-9C29-63702F79C679}" srcOrd="0" destOrd="0" presId="urn:microsoft.com/office/officeart/2005/8/layout/vList2"/>
    <dgm:cxn modelId="{5E36573E-9CEE-4F6C-90BD-254C5879CECD}" srcId="{7B4B5931-B98A-4B4B-8845-7749440927FD}" destId="{46802E82-9289-4F61-A7DE-51F0257C3A97}" srcOrd="3" destOrd="0" parTransId="{9E1A78C5-AC04-49A9-972E-7733B90BA3ED}" sibTransId="{B25C49C2-1775-42DD-B2A8-A462DB8005DD}"/>
    <dgm:cxn modelId="{17F5AB42-AFAE-4395-84D4-AD8F00C04DE4}" srcId="{7B4B5931-B98A-4B4B-8845-7749440927FD}" destId="{015BD9D6-9690-4B24-904B-5CAB1755CDB6}" srcOrd="1" destOrd="0" parTransId="{34B5C774-9ED2-48B8-A2A5-30A92F27A4DA}" sibTransId="{21CD9468-01CC-4969-B120-034B48EA8FD1}"/>
    <dgm:cxn modelId="{03AE7645-BCF4-4034-9FBC-4E450E148367}" type="presOf" srcId="{29DF11D9-1089-4018-B020-14F13D9F2D09}" destId="{FE30E957-49F3-46E6-9836-C2FE28E977EF}" srcOrd="0" destOrd="0" presId="urn:microsoft.com/office/officeart/2005/8/layout/vList2"/>
    <dgm:cxn modelId="{D88CD573-8E26-4A6B-9376-8F9811E9A28C}" srcId="{015BD9D6-9690-4B24-904B-5CAB1755CDB6}" destId="{21164521-56E4-4D34-9CD8-A4620A21A241}" srcOrd="0" destOrd="0" parTransId="{42DE02E5-41B5-43D9-96D1-A0C283117482}" sibTransId="{E2C11658-D89C-41C1-BCAB-D09E60326EE5}"/>
    <dgm:cxn modelId="{76B9B780-303D-41A6-B151-98AF93113834}" srcId="{8A0A0826-BA99-4735-8148-BD6023F8516F}" destId="{C68D32DC-FF7E-49D3-A07A-A527D12CB565}" srcOrd="0" destOrd="0" parTransId="{6C760943-56F5-487E-A7B4-A590C32A80B5}" sibTransId="{9E829FA9-31AF-4000-98BD-C7707111A024}"/>
    <dgm:cxn modelId="{8B24E983-55F8-4D19-BD8C-BBBC5BC33B8E}" srcId="{29DF11D9-1089-4018-B020-14F13D9F2D09}" destId="{AE3A65E1-66B5-4EB9-9532-55F9E377E54C}" srcOrd="0" destOrd="0" parTransId="{6CB0DBF8-BFFA-4874-8EE5-9FC138530F2A}" sibTransId="{231AE619-8C06-44E9-8DBC-AB8A4AD0AB48}"/>
    <dgm:cxn modelId="{E7F54885-48B7-44B7-BCAC-FD0BD4363ECA}" srcId="{536E08E6-E33D-4C1B-A11C-C2BFA981A295}" destId="{367166B1-BFEB-465B-AD15-F2D1890CB400}" srcOrd="0" destOrd="0" parTransId="{5E0559EA-ED7D-4CD3-8FCD-FB5285244CA7}" sibTransId="{67C04951-3598-4516-ADAE-81C2F12A2154}"/>
    <dgm:cxn modelId="{7A881094-436C-43F0-96B8-3E14F915A71B}" type="presOf" srcId="{855ACE48-1E93-4602-9A62-7C9AF8004E21}" destId="{8F75B260-7EFC-44E1-B335-FC8B6A9536B3}" srcOrd="0" destOrd="0" presId="urn:microsoft.com/office/officeart/2005/8/layout/vList2"/>
    <dgm:cxn modelId="{24B58294-C1F4-41E9-B16F-06D892D18B44}" srcId="{46802E82-9289-4F61-A7DE-51F0257C3A97}" destId="{6FB01094-2454-4778-9778-EC796B8E28E4}" srcOrd="0" destOrd="0" parTransId="{588D0711-9A22-4EBE-9CEC-4467CF36AAF0}" sibTransId="{ED3CB300-7383-4DB4-8E88-7459FF05E9E1}"/>
    <dgm:cxn modelId="{2D51FB94-A4DF-4998-A8B6-D6CA8699328B}" srcId="{7B4B5931-B98A-4B4B-8845-7749440927FD}" destId="{29DF11D9-1089-4018-B020-14F13D9F2D09}" srcOrd="2" destOrd="0" parTransId="{0957D4C7-FD64-48D6-AAE9-FCCB40271678}" sibTransId="{DD11FA3F-F6AF-4AB2-9F5D-FEC50BFDD27B}"/>
    <dgm:cxn modelId="{21012EA6-90FF-4C9D-BD04-CCDBC617B353}" type="presOf" srcId="{8A0A0826-BA99-4735-8148-BD6023F8516F}" destId="{EC1731C0-22C3-4E0E-AB92-F63DE97BDD76}" srcOrd="0" destOrd="0" presId="urn:microsoft.com/office/officeart/2005/8/layout/vList2"/>
    <dgm:cxn modelId="{C9C684A9-F206-42E3-8ABE-EB3210940759}" srcId="{7B4B5931-B98A-4B4B-8845-7749440927FD}" destId="{8A0A0826-BA99-4735-8148-BD6023F8516F}" srcOrd="4" destOrd="0" parTransId="{F94DE6F7-E285-4CE7-AA2E-86D62DDD799C}" sibTransId="{C5C94131-D3C1-4227-9459-1CAB872D1C5F}"/>
    <dgm:cxn modelId="{50C5CDAC-E5C2-474C-BAB7-D26DA157687D}" type="presOf" srcId="{FD7E104A-7317-4AC2-84F1-A6335F42D32F}" destId="{122788C2-FD08-46D5-80F7-4CB30F29267D}" srcOrd="0" destOrd="1" presId="urn:microsoft.com/office/officeart/2005/8/layout/vList2"/>
    <dgm:cxn modelId="{2B3FE3AC-31B6-49E9-BCA8-51F6A96F47C3}" srcId="{536E08E6-E33D-4C1B-A11C-C2BFA981A295}" destId="{6BD522DB-7732-4F22-956D-78B4EAA7CA19}" srcOrd="2" destOrd="0" parTransId="{8AA4E1BF-80F4-4D8C-9EE0-43D287BECA62}" sibTransId="{E46B22CA-40EA-41D8-810C-118D5A9A719E}"/>
    <dgm:cxn modelId="{71337CAD-0BE8-4F8A-B6E5-7388D16B3311}" type="presOf" srcId="{21164521-56E4-4D34-9CD8-A4620A21A241}" destId="{2B67643E-2228-43A4-8DA2-5367E4B32944}" srcOrd="0" destOrd="0" presId="urn:microsoft.com/office/officeart/2005/8/layout/vList2"/>
    <dgm:cxn modelId="{088926B0-5C2F-42CE-8163-F44EACFAB17A}" type="presOf" srcId="{46802E82-9289-4F61-A7DE-51F0257C3A97}" destId="{386B761E-6A33-4247-B3FD-7A5BD35483AB}" srcOrd="0" destOrd="0" presId="urn:microsoft.com/office/officeart/2005/8/layout/vList2"/>
    <dgm:cxn modelId="{C3EAE3B1-1AFC-4DDD-ABB9-ED0A24FC319B}" type="presOf" srcId="{C68D32DC-FF7E-49D3-A07A-A527D12CB565}" destId="{A4FA729D-6393-4041-BC35-2C93B41317BD}" srcOrd="0" destOrd="0" presId="urn:microsoft.com/office/officeart/2005/8/layout/vList2"/>
    <dgm:cxn modelId="{AC70A2BD-A8D6-46AB-B213-06ADC5382F06}" srcId="{7B4B5931-B98A-4B4B-8845-7749440927FD}" destId="{536E08E6-E33D-4C1B-A11C-C2BFA981A295}" srcOrd="5" destOrd="0" parTransId="{4315DA65-9432-4E5E-A6D7-5B9AD6C16288}" sibTransId="{2F8DADB1-8BF0-43AA-A01D-3E18EC41F751}"/>
    <dgm:cxn modelId="{2FA696D9-50EA-4347-B70A-14EBE7A01C11}" srcId="{536E08E6-E33D-4C1B-A11C-C2BFA981A295}" destId="{FD7E104A-7317-4AC2-84F1-A6335F42D32F}" srcOrd="1" destOrd="0" parTransId="{1D5DB0CD-6021-412D-BE3C-4059A58A30A1}" sibTransId="{B43AB45F-81C3-4A8E-8516-E7B6BCE4AC73}"/>
    <dgm:cxn modelId="{C6C057E2-E24B-4A7C-BA6A-3732F1313183}" type="presOf" srcId="{AE3A65E1-66B5-4EB9-9532-55F9E377E54C}" destId="{C44CFC98-8A9B-4813-9830-B963BC77FB83}" srcOrd="0" destOrd="0" presId="urn:microsoft.com/office/officeart/2005/8/layout/vList2"/>
    <dgm:cxn modelId="{14FD08EC-2C87-4004-8EFD-CEF3D199CB3B}" type="presOf" srcId="{6BD522DB-7732-4F22-956D-78B4EAA7CA19}" destId="{122788C2-FD08-46D5-80F7-4CB30F29267D}" srcOrd="0" destOrd="2" presId="urn:microsoft.com/office/officeart/2005/8/layout/vList2"/>
    <dgm:cxn modelId="{BCB459F7-2A70-40C1-84B7-8F6AC9C0F80F}" type="presOf" srcId="{536E08E6-E33D-4C1B-A11C-C2BFA981A295}" destId="{AC6BAF2D-DF7B-4E56-9293-A32970766651}" srcOrd="0" destOrd="0" presId="urn:microsoft.com/office/officeart/2005/8/layout/vList2"/>
    <dgm:cxn modelId="{65EFA4FC-351D-459B-935E-1875C5F4D081}" type="presOf" srcId="{367166B1-BFEB-465B-AD15-F2D1890CB400}" destId="{122788C2-FD08-46D5-80F7-4CB30F29267D}" srcOrd="0" destOrd="0" presId="urn:microsoft.com/office/officeart/2005/8/layout/vList2"/>
    <dgm:cxn modelId="{AA2E7C2E-7898-4598-AFA9-3304667D5923}" type="presParOf" srcId="{E996EB34-B2E5-4A7F-AF14-16057F779260}" destId="{8F75B260-7EFC-44E1-B335-FC8B6A9536B3}" srcOrd="0" destOrd="0" presId="urn:microsoft.com/office/officeart/2005/8/layout/vList2"/>
    <dgm:cxn modelId="{26916A04-0462-439E-A462-47E4D9278681}" type="presParOf" srcId="{E996EB34-B2E5-4A7F-AF14-16057F779260}" destId="{0EA9708C-8447-48F4-927C-46103384097F}" srcOrd="1" destOrd="0" presId="urn:microsoft.com/office/officeart/2005/8/layout/vList2"/>
    <dgm:cxn modelId="{5E5A410E-7799-43C9-A563-CB451D3897C8}" type="presParOf" srcId="{E996EB34-B2E5-4A7F-AF14-16057F779260}" destId="{5CFE2E9E-7979-4F22-B9C3-5CE804E9CC3F}" srcOrd="2" destOrd="0" presId="urn:microsoft.com/office/officeart/2005/8/layout/vList2"/>
    <dgm:cxn modelId="{E5746D03-7651-41FF-82D4-C6CB85493B5A}" type="presParOf" srcId="{E996EB34-B2E5-4A7F-AF14-16057F779260}" destId="{2B67643E-2228-43A4-8DA2-5367E4B32944}" srcOrd="3" destOrd="0" presId="urn:microsoft.com/office/officeart/2005/8/layout/vList2"/>
    <dgm:cxn modelId="{E3127E8C-8475-41AF-9008-897631C7D59E}" type="presParOf" srcId="{E996EB34-B2E5-4A7F-AF14-16057F779260}" destId="{FE30E957-49F3-46E6-9836-C2FE28E977EF}" srcOrd="4" destOrd="0" presId="urn:microsoft.com/office/officeart/2005/8/layout/vList2"/>
    <dgm:cxn modelId="{098F417C-60CB-45DD-858A-4C630FBDB806}" type="presParOf" srcId="{E996EB34-B2E5-4A7F-AF14-16057F779260}" destId="{C44CFC98-8A9B-4813-9830-B963BC77FB83}" srcOrd="5" destOrd="0" presId="urn:microsoft.com/office/officeart/2005/8/layout/vList2"/>
    <dgm:cxn modelId="{F9453317-2EDB-4BC7-B687-7642FF470E53}" type="presParOf" srcId="{E996EB34-B2E5-4A7F-AF14-16057F779260}" destId="{386B761E-6A33-4247-B3FD-7A5BD35483AB}" srcOrd="6" destOrd="0" presId="urn:microsoft.com/office/officeart/2005/8/layout/vList2"/>
    <dgm:cxn modelId="{F097388D-FA3C-46B5-B736-2332B7F8781B}" type="presParOf" srcId="{E996EB34-B2E5-4A7F-AF14-16057F779260}" destId="{C9EEA465-7320-4CC4-9C29-63702F79C679}" srcOrd="7" destOrd="0" presId="urn:microsoft.com/office/officeart/2005/8/layout/vList2"/>
    <dgm:cxn modelId="{ED92CE76-359D-4F6D-B442-299E52885899}" type="presParOf" srcId="{E996EB34-B2E5-4A7F-AF14-16057F779260}" destId="{EC1731C0-22C3-4E0E-AB92-F63DE97BDD76}" srcOrd="8" destOrd="0" presId="urn:microsoft.com/office/officeart/2005/8/layout/vList2"/>
    <dgm:cxn modelId="{B4ED7A33-C936-4763-96B3-A62AA9DA80B1}" type="presParOf" srcId="{E996EB34-B2E5-4A7F-AF14-16057F779260}" destId="{A4FA729D-6393-4041-BC35-2C93B41317BD}" srcOrd="9" destOrd="0" presId="urn:microsoft.com/office/officeart/2005/8/layout/vList2"/>
    <dgm:cxn modelId="{EB366400-C370-4436-AE74-F9AC16029845}" type="presParOf" srcId="{E996EB34-B2E5-4A7F-AF14-16057F779260}" destId="{AC6BAF2D-DF7B-4E56-9293-A32970766651}" srcOrd="10" destOrd="0" presId="urn:microsoft.com/office/officeart/2005/8/layout/vList2"/>
    <dgm:cxn modelId="{62AC31A6-A7A1-4E26-8529-1D72583DD356}" type="presParOf" srcId="{E996EB34-B2E5-4A7F-AF14-16057F779260}" destId="{122788C2-FD08-46D5-80F7-4CB30F29267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4B5931-B98A-4B4B-8845-7749440927FD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855ACE48-1E93-4602-9A62-7C9AF8004E21}">
      <dgm:prSet phldrT="[Текст]"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gm:t>
    </dgm:pt>
    <dgm:pt modelId="{CAA6463B-EBEA-487E-8A5C-AECEE97EA3FA}" type="par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167B28-C019-4D92-BCC8-089777697D7D}" type="sib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5BD9D6-9690-4B24-904B-5CAB1755CDB6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gm:t>
    </dgm:pt>
    <dgm:pt modelId="{34B5C774-9ED2-48B8-A2A5-30A92F27A4DA}" type="par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CD9468-01CC-4969-B120-034B48EA8FD1}" type="sib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6802E82-9289-4F61-A7DE-51F0257C3A97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gm:t>
    </dgm:pt>
    <dgm:pt modelId="{9E1A78C5-AC04-49A9-972E-7733B90BA3ED}" type="par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25C49C2-1775-42DD-B2A8-A462DB8005DD}" type="sib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90B87E9-C3D8-438F-B7F3-3671F1D9D515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7E1F97C-BB61-4AC3-890D-89D014F98453}" type="par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82DD3FB-AAB5-4DB2-984C-49FDB42A6ED1}" type="sib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A0A0826-BA99-4735-8148-BD6023F8516F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gm:t>
    </dgm:pt>
    <dgm:pt modelId="{F94DE6F7-E285-4CE7-AA2E-86D62DDD799C}" type="par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5C94131-D3C1-4227-9459-1CAB872D1C5F}" type="sib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6E08E6-E33D-4C1B-A11C-C2BFA981A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6</a:t>
          </a:r>
          <a:endParaRPr lang="ru-RU" sz="14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15DA65-9432-4E5E-A6D7-5B9AD6C16288}" type="par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F8DADB1-8BF0-43AA-A01D-3E18EC41F751}" type="sib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67166B1-BFEB-465B-AD15-F2D1890CB400}">
      <dgm:prSet custT="1"/>
      <dgm:spPr/>
      <dgm:t>
        <a:bodyPr/>
        <a:lstStyle/>
        <a:p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Б15 - Требование к авторизации для импортеров (2)</a:t>
          </a:r>
        </a:p>
      </dgm:t>
    </dgm:pt>
    <dgm:pt modelId="{5E0559EA-ED7D-4CD3-8FCD-FB5285244CA7}" type="par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7C04951-3598-4516-ADAE-81C2F12A2154}" type="sib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D7E104A-7317-4AC2-84F1-A6335F42D32F}">
      <dgm:prSet custT="1"/>
      <dgm:spPr/>
      <dgm:t>
        <a:bodyPr/>
        <a:lstStyle/>
        <a:p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Б31 - Требования к маркировке (4)</a:t>
          </a:r>
        </a:p>
      </dgm:t>
    </dgm:pt>
    <dgm:pt modelId="{1D5DB0CD-6021-412D-BE3C-4059A58A30A1}" type="parTrans" cxnId="{2FA696D9-50EA-4347-B70A-14EBE7A01C11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43AB45F-81C3-4A8E-8516-E7B6BCE4AC73}" type="sibTrans" cxnId="{2FA696D9-50EA-4347-B70A-14EBE7A01C11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8D32DC-FF7E-49D3-A07A-A527D12CB565}">
      <dgm:prSet custT="1"/>
      <dgm:spPr/>
      <dgm:t>
        <a:bodyPr/>
        <a:lstStyle/>
        <a:p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gm:t>
    </dgm:pt>
    <dgm:pt modelId="{6C760943-56F5-487E-A7B4-A590C32A80B5}" type="par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829FA9-31AF-4000-98BD-C7707111A024}" type="sib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164521-56E4-4D34-9CD8-A4620A21A241}">
      <dgm:prSet custT="1"/>
      <dgm:spPr/>
      <dgm:t>
        <a:bodyPr/>
        <a:lstStyle/>
        <a:p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320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2DE02E5-41B5-43D9-96D1-A0C283117482}" type="par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C11658-D89C-41C1-BCAB-D09E60326EE5}" type="sib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D90B38E-2029-4B66-A7A3-885FE6E25807}">
      <dgm:prSet phldrT="[Текст]" custT="1"/>
      <dgm:spPr/>
      <dgm:t>
        <a:bodyPr/>
        <a:lstStyle/>
        <a:p>
          <a:r>
            <a:rPr lang="ru-RU" sz="12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gm:t>
    </dgm:pt>
    <dgm:pt modelId="{9818FE18-05FE-4FC6-AE34-250B5F41A782}" type="par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F43C08D-6368-407E-A50E-082681B9684D}" type="sib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FB01094-2454-4778-9778-EC796B8E28E4}">
      <dgm:prSet custT="1"/>
      <dgm:spPr/>
      <dgm:t>
        <a:bodyPr/>
        <a:lstStyle/>
        <a:p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88D0711-9A22-4EBE-9CEC-4467CF36AAF0}" type="par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D3CB300-7383-4DB4-8E88-7459FF05E9E1}" type="sib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BF26A91-F305-4BF7-B51D-605F849FC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gm:t>
    </dgm:pt>
    <dgm:pt modelId="{D9E5E90B-9700-45F6-B46F-9F17C8913735}" type="parTrans" cxnId="{6A16A8EF-B232-46C5-8C28-6FDD233BFAF3}">
      <dgm:prSet/>
      <dgm:spPr/>
      <dgm:t>
        <a:bodyPr/>
        <a:lstStyle/>
        <a:p>
          <a:endParaRPr lang="ru-RU"/>
        </a:p>
      </dgm:t>
    </dgm:pt>
    <dgm:pt modelId="{0FA96B64-9C88-4519-AE6E-341118CD00BB}" type="sibTrans" cxnId="{6A16A8EF-B232-46C5-8C28-6FDD233BFAF3}">
      <dgm:prSet/>
      <dgm:spPr/>
      <dgm:t>
        <a:bodyPr/>
        <a:lstStyle/>
        <a:p>
          <a:endParaRPr lang="ru-RU"/>
        </a:p>
      </dgm:t>
    </dgm:pt>
    <dgm:pt modelId="{2D644CEB-5C8A-4EDE-84E9-0D75520665E5}">
      <dgm:prSet custT="1"/>
      <dgm:spPr/>
      <dgm:t>
        <a:bodyPr/>
        <a:lstStyle/>
        <a:p>
          <a:r>
            <a: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854,55</a:t>
          </a:r>
          <a:r>
            <a:rPr lang="en-US" sz="14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$ </a:t>
          </a:r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A0FF1262-31C9-4668-B098-323B22A69BCA}" type="parTrans" cxnId="{464F8133-FE69-4A8D-8731-BDF9E442A454}">
      <dgm:prSet/>
      <dgm:spPr/>
      <dgm:t>
        <a:bodyPr/>
        <a:lstStyle/>
        <a:p>
          <a:endParaRPr lang="ru-RU"/>
        </a:p>
      </dgm:t>
    </dgm:pt>
    <dgm:pt modelId="{87B9D1CB-8EAE-4255-88AD-8BC6EB066E0B}" type="sibTrans" cxnId="{464F8133-FE69-4A8D-8731-BDF9E442A454}">
      <dgm:prSet/>
      <dgm:spPr/>
      <dgm:t>
        <a:bodyPr/>
        <a:lstStyle/>
        <a:p>
          <a:endParaRPr lang="ru-RU"/>
        </a:p>
      </dgm:t>
    </dgm:pt>
    <dgm:pt modelId="{E996EB34-B2E5-4A7F-AF14-16057F779260}" type="pres">
      <dgm:prSet presAssocID="{7B4B5931-B98A-4B4B-8845-7749440927FD}" presName="linear" presStyleCnt="0">
        <dgm:presLayoutVars>
          <dgm:animLvl val="lvl"/>
          <dgm:resizeHandles val="exact"/>
        </dgm:presLayoutVars>
      </dgm:prSet>
      <dgm:spPr/>
    </dgm:pt>
    <dgm:pt modelId="{8F75B260-7EFC-44E1-B335-FC8B6A9536B3}" type="pres">
      <dgm:prSet presAssocID="{855ACE48-1E93-4602-9A62-7C9AF8004E2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EA9708C-8447-48F4-927C-46103384097F}" type="pres">
      <dgm:prSet presAssocID="{855ACE48-1E93-4602-9A62-7C9AF8004E21}" presName="childText" presStyleLbl="revTx" presStyleIdx="0" presStyleCnt="6">
        <dgm:presLayoutVars>
          <dgm:bulletEnabled val="1"/>
        </dgm:presLayoutVars>
      </dgm:prSet>
      <dgm:spPr/>
    </dgm:pt>
    <dgm:pt modelId="{5CFE2E9E-7979-4F22-B9C3-5CE804E9CC3F}" type="pres">
      <dgm:prSet presAssocID="{015BD9D6-9690-4B24-904B-5CAB1755CD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B67643E-2228-43A4-8DA2-5367E4B32944}" type="pres">
      <dgm:prSet presAssocID="{015BD9D6-9690-4B24-904B-5CAB1755CDB6}" presName="childText" presStyleLbl="revTx" presStyleIdx="1" presStyleCnt="6">
        <dgm:presLayoutVars>
          <dgm:bulletEnabled val="1"/>
        </dgm:presLayoutVars>
      </dgm:prSet>
      <dgm:spPr/>
    </dgm:pt>
    <dgm:pt modelId="{470A963B-169F-4F7D-8953-501563AF557C}" type="pres">
      <dgm:prSet presAssocID="{9BF26A91-F305-4BF7-B51D-605F849FC29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71B2131-8F35-4BEF-A2FB-32083456952E}" type="pres">
      <dgm:prSet presAssocID="{9BF26A91-F305-4BF7-B51D-605F849FC295}" presName="childText" presStyleLbl="revTx" presStyleIdx="2" presStyleCnt="6">
        <dgm:presLayoutVars>
          <dgm:bulletEnabled val="1"/>
        </dgm:presLayoutVars>
      </dgm:prSet>
      <dgm:spPr/>
    </dgm:pt>
    <dgm:pt modelId="{386B761E-6A33-4247-B3FD-7A5BD35483AB}" type="pres">
      <dgm:prSet presAssocID="{46802E82-9289-4F61-A7DE-51F0257C3A9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9EEA465-7320-4CC4-9C29-63702F79C679}" type="pres">
      <dgm:prSet presAssocID="{46802E82-9289-4F61-A7DE-51F0257C3A97}" presName="childText" presStyleLbl="revTx" presStyleIdx="3" presStyleCnt="6">
        <dgm:presLayoutVars>
          <dgm:bulletEnabled val="1"/>
        </dgm:presLayoutVars>
      </dgm:prSet>
      <dgm:spPr/>
    </dgm:pt>
    <dgm:pt modelId="{EC1731C0-22C3-4E0E-AB92-F63DE97BDD76}" type="pres">
      <dgm:prSet presAssocID="{8A0A0826-BA99-4735-8148-BD6023F851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FA729D-6393-4041-BC35-2C93B41317BD}" type="pres">
      <dgm:prSet presAssocID="{8A0A0826-BA99-4735-8148-BD6023F8516F}" presName="childText" presStyleLbl="revTx" presStyleIdx="4" presStyleCnt="6">
        <dgm:presLayoutVars>
          <dgm:bulletEnabled val="1"/>
        </dgm:presLayoutVars>
      </dgm:prSet>
      <dgm:spPr/>
    </dgm:pt>
    <dgm:pt modelId="{AC6BAF2D-DF7B-4E56-9293-A32970766651}" type="pres">
      <dgm:prSet presAssocID="{536E08E6-E33D-4C1B-A11C-C2BFA981A29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22788C2-FD08-46D5-80F7-4CB30F29267D}" type="pres">
      <dgm:prSet presAssocID="{536E08E6-E33D-4C1B-A11C-C2BFA981A295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EA758002-D1D2-4230-9465-E25363FC4207}" type="presOf" srcId="{015BD9D6-9690-4B24-904B-5CAB1755CDB6}" destId="{5CFE2E9E-7979-4F22-B9C3-5CE804E9CC3F}" srcOrd="0" destOrd="0" presId="urn:microsoft.com/office/officeart/2005/8/layout/vList2"/>
    <dgm:cxn modelId="{D306FF07-1085-4CDA-A78B-01032448F422}" srcId="{6FB01094-2454-4778-9778-EC796B8E28E4}" destId="{C90B87E9-C3D8-438F-B7F3-3671F1D9D515}" srcOrd="0" destOrd="0" parTransId="{57E1F97C-BB61-4AC3-890D-89D014F98453}" sibTransId="{882DD3FB-AAB5-4DB2-984C-49FDB42A6ED1}"/>
    <dgm:cxn modelId="{0307BF0A-F057-4E5C-9101-1A17F11CDDAD}" type="presOf" srcId="{2D644CEB-5C8A-4EDE-84E9-0D75520665E5}" destId="{471B2131-8F35-4BEF-A2FB-32083456952E}" srcOrd="0" destOrd="0" presId="urn:microsoft.com/office/officeart/2005/8/layout/vList2"/>
    <dgm:cxn modelId="{DDA2C70C-3312-415F-A860-24C103BBBD13}" type="presOf" srcId="{C90B87E9-C3D8-438F-B7F3-3671F1D9D515}" destId="{C9EEA465-7320-4CC4-9C29-63702F79C679}" srcOrd="0" destOrd="1" presId="urn:microsoft.com/office/officeart/2005/8/layout/vList2"/>
    <dgm:cxn modelId="{745E0317-1881-4FD1-ABF5-2316A8FD22F4}" type="presOf" srcId="{7B4B5931-B98A-4B4B-8845-7749440927FD}" destId="{E996EB34-B2E5-4A7F-AF14-16057F779260}" srcOrd="0" destOrd="0" presId="urn:microsoft.com/office/officeart/2005/8/layout/vList2"/>
    <dgm:cxn modelId="{F14E711D-1C86-4C4F-8CAC-09383143EA6F}" srcId="{7B4B5931-B98A-4B4B-8845-7749440927FD}" destId="{855ACE48-1E93-4602-9A62-7C9AF8004E21}" srcOrd="0" destOrd="0" parTransId="{CAA6463B-EBEA-487E-8A5C-AECEE97EA3FA}" sibTransId="{01167B28-C019-4D92-BCC8-089777697D7D}"/>
    <dgm:cxn modelId="{6A8B071E-909B-491B-BB99-851158011524}" srcId="{855ACE48-1E93-4602-9A62-7C9AF8004E21}" destId="{4D90B38E-2029-4B66-A7A3-885FE6E25807}" srcOrd="0" destOrd="0" parTransId="{9818FE18-05FE-4FC6-AE34-250B5F41A782}" sibTransId="{8F43C08D-6368-407E-A50E-082681B9684D}"/>
    <dgm:cxn modelId="{66359C2E-2F5D-44B3-BA9D-C7510DA65BF0}" type="presOf" srcId="{4D90B38E-2029-4B66-A7A3-885FE6E25807}" destId="{0EA9708C-8447-48F4-927C-46103384097F}" srcOrd="0" destOrd="0" presId="urn:microsoft.com/office/officeart/2005/8/layout/vList2"/>
    <dgm:cxn modelId="{464F8133-FE69-4A8D-8731-BDF9E442A454}" srcId="{9BF26A91-F305-4BF7-B51D-605F849FC295}" destId="{2D644CEB-5C8A-4EDE-84E9-0D75520665E5}" srcOrd="0" destOrd="0" parTransId="{A0FF1262-31C9-4668-B098-323B22A69BCA}" sibTransId="{87B9D1CB-8EAE-4255-88AD-8BC6EB066E0B}"/>
    <dgm:cxn modelId="{12111F37-6A71-4638-A71C-4558D25E5130}" type="presOf" srcId="{6FB01094-2454-4778-9778-EC796B8E28E4}" destId="{C9EEA465-7320-4CC4-9C29-63702F79C679}" srcOrd="0" destOrd="0" presId="urn:microsoft.com/office/officeart/2005/8/layout/vList2"/>
    <dgm:cxn modelId="{5E36573E-9CEE-4F6C-90BD-254C5879CECD}" srcId="{7B4B5931-B98A-4B4B-8845-7749440927FD}" destId="{46802E82-9289-4F61-A7DE-51F0257C3A97}" srcOrd="3" destOrd="0" parTransId="{9E1A78C5-AC04-49A9-972E-7733B90BA3ED}" sibTransId="{B25C49C2-1775-42DD-B2A8-A462DB8005DD}"/>
    <dgm:cxn modelId="{17F5AB42-AFAE-4395-84D4-AD8F00C04DE4}" srcId="{7B4B5931-B98A-4B4B-8845-7749440927FD}" destId="{015BD9D6-9690-4B24-904B-5CAB1755CDB6}" srcOrd="1" destOrd="0" parTransId="{34B5C774-9ED2-48B8-A2A5-30A92F27A4DA}" sibTransId="{21CD9468-01CC-4969-B120-034B48EA8FD1}"/>
    <dgm:cxn modelId="{D88CD573-8E26-4A6B-9376-8F9811E9A28C}" srcId="{015BD9D6-9690-4B24-904B-5CAB1755CDB6}" destId="{21164521-56E4-4D34-9CD8-A4620A21A241}" srcOrd="0" destOrd="0" parTransId="{42DE02E5-41B5-43D9-96D1-A0C283117482}" sibTransId="{E2C11658-D89C-41C1-BCAB-D09E60326EE5}"/>
    <dgm:cxn modelId="{8A57397D-81AE-4641-A31E-ADA7A18DA71B}" type="presOf" srcId="{9BF26A91-F305-4BF7-B51D-605F849FC295}" destId="{470A963B-169F-4F7D-8953-501563AF557C}" srcOrd="0" destOrd="0" presId="urn:microsoft.com/office/officeart/2005/8/layout/vList2"/>
    <dgm:cxn modelId="{76B9B780-303D-41A6-B151-98AF93113834}" srcId="{8A0A0826-BA99-4735-8148-BD6023F8516F}" destId="{C68D32DC-FF7E-49D3-A07A-A527D12CB565}" srcOrd="0" destOrd="0" parTransId="{6C760943-56F5-487E-A7B4-A590C32A80B5}" sibTransId="{9E829FA9-31AF-4000-98BD-C7707111A024}"/>
    <dgm:cxn modelId="{E7F54885-48B7-44B7-BCAC-FD0BD4363ECA}" srcId="{536E08E6-E33D-4C1B-A11C-C2BFA981A295}" destId="{367166B1-BFEB-465B-AD15-F2D1890CB400}" srcOrd="0" destOrd="0" parTransId="{5E0559EA-ED7D-4CD3-8FCD-FB5285244CA7}" sibTransId="{67C04951-3598-4516-ADAE-81C2F12A2154}"/>
    <dgm:cxn modelId="{7A881094-436C-43F0-96B8-3E14F915A71B}" type="presOf" srcId="{855ACE48-1E93-4602-9A62-7C9AF8004E21}" destId="{8F75B260-7EFC-44E1-B335-FC8B6A9536B3}" srcOrd="0" destOrd="0" presId="urn:microsoft.com/office/officeart/2005/8/layout/vList2"/>
    <dgm:cxn modelId="{24B58294-C1F4-41E9-B16F-06D892D18B44}" srcId="{46802E82-9289-4F61-A7DE-51F0257C3A97}" destId="{6FB01094-2454-4778-9778-EC796B8E28E4}" srcOrd="0" destOrd="0" parTransId="{588D0711-9A22-4EBE-9CEC-4467CF36AAF0}" sibTransId="{ED3CB300-7383-4DB4-8E88-7459FF05E9E1}"/>
    <dgm:cxn modelId="{21012EA6-90FF-4C9D-BD04-CCDBC617B353}" type="presOf" srcId="{8A0A0826-BA99-4735-8148-BD6023F8516F}" destId="{EC1731C0-22C3-4E0E-AB92-F63DE97BDD76}" srcOrd="0" destOrd="0" presId="urn:microsoft.com/office/officeart/2005/8/layout/vList2"/>
    <dgm:cxn modelId="{C9C684A9-F206-42E3-8ABE-EB3210940759}" srcId="{7B4B5931-B98A-4B4B-8845-7749440927FD}" destId="{8A0A0826-BA99-4735-8148-BD6023F8516F}" srcOrd="4" destOrd="0" parTransId="{F94DE6F7-E285-4CE7-AA2E-86D62DDD799C}" sibTransId="{C5C94131-D3C1-4227-9459-1CAB872D1C5F}"/>
    <dgm:cxn modelId="{50C5CDAC-E5C2-474C-BAB7-D26DA157687D}" type="presOf" srcId="{FD7E104A-7317-4AC2-84F1-A6335F42D32F}" destId="{122788C2-FD08-46D5-80F7-4CB30F29267D}" srcOrd="0" destOrd="1" presId="urn:microsoft.com/office/officeart/2005/8/layout/vList2"/>
    <dgm:cxn modelId="{71337CAD-0BE8-4F8A-B6E5-7388D16B3311}" type="presOf" srcId="{21164521-56E4-4D34-9CD8-A4620A21A241}" destId="{2B67643E-2228-43A4-8DA2-5367E4B32944}" srcOrd="0" destOrd="0" presId="urn:microsoft.com/office/officeart/2005/8/layout/vList2"/>
    <dgm:cxn modelId="{088926B0-5C2F-42CE-8163-F44EACFAB17A}" type="presOf" srcId="{46802E82-9289-4F61-A7DE-51F0257C3A97}" destId="{386B761E-6A33-4247-B3FD-7A5BD35483AB}" srcOrd="0" destOrd="0" presId="urn:microsoft.com/office/officeart/2005/8/layout/vList2"/>
    <dgm:cxn modelId="{C3EAE3B1-1AFC-4DDD-ABB9-ED0A24FC319B}" type="presOf" srcId="{C68D32DC-FF7E-49D3-A07A-A527D12CB565}" destId="{A4FA729D-6393-4041-BC35-2C93B41317BD}" srcOrd="0" destOrd="0" presId="urn:microsoft.com/office/officeart/2005/8/layout/vList2"/>
    <dgm:cxn modelId="{AC70A2BD-A8D6-46AB-B213-06ADC5382F06}" srcId="{7B4B5931-B98A-4B4B-8845-7749440927FD}" destId="{536E08E6-E33D-4C1B-A11C-C2BFA981A295}" srcOrd="5" destOrd="0" parTransId="{4315DA65-9432-4E5E-A6D7-5B9AD6C16288}" sibTransId="{2F8DADB1-8BF0-43AA-A01D-3E18EC41F751}"/>
    <dgm:cxn modelId="{2FA696D9-50EA-4347-B70A-14EBE7A01C11}" srcId="{536E08E6-E33D-4C1B-A11C-C2BFA981A295}" destId="{FD7E104A-7317-4AC2-84F1-A6335F42D32F}" srcOrd="1" destOrd="0" parTransId="{1D5DB0CD-6021-412D-BE3C-4059A58A30A1}" sibTransId="{B43AB45F-81C3-4A8E-8516-E7B6BCE4AC73}"/>
    <dgm:cxn modelId="{6A16A8EF-B232-46C5-8C28-6FDD233BFAF3}" srcId="{7B4B5931-B98A-4B4B-8845-7749440927FD}" destId="{9BF26A91-F305-4BF7-B51D-605F849FC295}" srcOrd="2" destOrd="0" parTransId="{D9E5E90B-9700-45F6-B46F-9F17C8913735}" sibTransId="{0FA96B64-9C88-4519-AE6E-341118CD00BB}"/>
    <dgm:cxn modelId="{BCB459F7-2A70-40C1-84B7-8F6AC9C0F80F}" type="presOf" srcId="{536E08E6-E33D-4C1B-A11C-C2BFA981A295}" destId="{AC6BAF2D-DF7B-4E56-9293-A32970766651}" srcOrd="0" destOrd="0" presId="urn:microsoft.com/office/officeart/2005/8/layout/vList2"/>
    <dgm:cxn modelId="{65EFA4FC-351D-459B-935E-1875C5F4D081}" type="presOf" srcId="{367166B1-BFEB-465B-AD15-F2D1890CB400}" destId="{122788C2-FD08-46D5-80F7-4CB30F29267D}" srcOrd="0" destOrd="0" presId="urn:microsoft.com/office/officeart/2005/8/layout/vList2"/>
    <dgm:cxn modelId="{AA2E7C2E-7898-4598-AFA9-3304667D5923}" type="presParOf" srcId="{E996EB34-B2E5-4A7F-AF14-16057F779260}" destId="{8F75B260-7EFC-44E1-B335-FC8B6A9536B3}" srcOrd="0" destOrd="0" presId="urn:microsoft.com/office/officeart/2005/8/layout/vList2"/>
    <dgm:cxn modelId="{26916A04-0462-439E-A462-47E4D9278681}" type="presParOf" srcId="{E996EB34-B2E5-4A7F-AF14-16057F779260}" destId="{0EA9708C-8447-48F4-927C-46103384097F}" srcOrd="1" destOrd="0" presId="urn:microsoft.com/office/officeart/2005/8/layout/vList2"/>
    <dgm:cxn modelId="{5E5A410E-7799-43C9-A563-CB451D3897C8}" type="presParOf" srcId="{E996EB34-B2E5-4A7F-AF14-16057F779260}" destId="{5CFE2E9E-7979-4F22-B9C3-5CE804E9CC3F}" srcOrd="2" destOrd="0" presId="urn:microsoft.com/office/officeart/2005/8/layout/vList2"/>
    <dgm:cxn modelId="{E5746D03-7651-41FF-82D4-C6CB85493B5A}" type="presParOf" srcId="{E996EB34-B2E5-4A7F-AF14-16057F779260}" destId="{2B67643E-2228-43A4-8DA2-5367E4B32944}" srcOrd="3" destOrd="0" presId="urn:microsoft.com/office/officeart/2005/8/layout/vList2"/>
    <dgm:cxn modelId="{0D8F411F-E2EB-4ECA-9D6D-298053B0F91F}" type="presParOf" srcId="{E996EB34-B2E5-4A7F-AF14-16057F779260}" destId="{470A963B-169F-4F7D-8953-501563AF557C}" srcOrd="4" destOrd="0" presId="urn:microsoft.com/office/officeart/2005/8/layout/vList2"/>
    <dgm:cxn modelId="{D7097687-2E7C-42F5-B908-AA59D036CBD9}" type="presParOf" srcId="{E996EB34-B2E5-4A7F-AF14-16057F779260}" destId="{471B2131-8F35-4BEF-A2FB-32083456952E}" srcOrd="5" destOrd="0" presId="urn:microsoft.com/office/officeart/2005/8/layout/vList2"/>
    <dgm:cxn modelId="{F9453317-2EDB-4BC7-B687-7642FF470E53}" type="presParOf" srcId="{E996EB34-B2E5-4A7F-AF14-16057F779260}" destId="{386B761E-6A33-4247-B3FD-7A5BD35483AB}" srcOrd="6" destOrd="0" presId="urn:microsoft.com/office/officeart/2005/8/layout/vList2"/>
    <dgm:cxn modelId="{F097388D-FA3C-46B5-B736-2332B7F8781B}" type="presParOf" srcId="{E996EB34-B2E5-4A7F-AF14-16057F779260}" destId="{C9EEA465-7320-4CC4-9C29-63702F79C679}" srcOrd="7" destOrd="0" presId="urn:microsoft.com/office/officeart/2005/8/layout/vList2"/>
    <dgm:cxn modelId="{ED92CE76-359D-4F6D-B442-299E52885899}" type="presParOf" srcId="{E996EB34-B2E5-4A7F-AF14-16057F779260}" destId="{EC1731C0-22C3-4E0E-AB92-F63DE97BDD76}" srcOrd="8" destOrd="0" presId="urn:microsoft.com/office/officeart/2005/8/layout/vList2"/>
    <dgm:cxn modelId="{B4ED7A33-C936-4763-96B3-A62AA9DA80B1}" type="presParOf" srcId="{E996EB34-B2E5-4A7F-AF14-16057F779260}" destId="{A4FA729D-6393-4041-BC35-2C93B41317BD}" srcOrd="9" destOrd="0" presId="urn:microsoft.com/office/officeart/2005/8/layout/vList2"/>
    <dgm:cxn modelId="{EB366400-C370-4436-AE74-F9AC16029845}" type="presParOf" srcId="{E996EB34-B2E5-4A7F-AF14-16057F779260}" destId="{AC6BAF2D-DF7B-4E56-9293-A32970766651}" srcOrd="10" destOrd="0" presId="urn:microsoft.com/office/officeart/2005/8/layout/vList2"/>
    <dgm:cxn modelId="{62AC31A6-A7A1-4E26-8529-1D72583DD356}" type="presParOf" srcId="{E996EB34-B2E5-4A7F-AF14-16057F779260}" destId="{122788C2-FD08-46D5-80F7-4CB30F29267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4B5931-B98A-4B4B-8845-7749440927FD}" type="doc">
      <dgm:prSet loTypeId="urn:microsoft.com/office/officeart/2005/8/layout/vList2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ru-RU"/>
        </a:p>
      </dgm:t>
    </dgm:pt>
    <dgm:pt modelId="{855ACE48-1E93-4602-9A62-7C9AF8004E21}">
      <dgm:prSet phldrT="[Текст]"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gm:t>
    </dgm:pt>
    <dgm:pt modelId="{CAA6463B-EBEA-487E-8A5C-AECEE97EA3FA}" type="par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167B28-C019-4D92-BCC8-089777697D7D}" type="sib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5BD9D6-9690-4B24-904B-5CAB1755CDB6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gm:t>
    </dgm:pt>
    <dgm:pt modelId="{34B5C774-9ED2-48B8-A2A5-30A92F27A4DA}" type="par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CD9468-01CC-4969-B120-034B48EA8FD1}" type="sib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90B87E9-C3D8-438F-B7F3-3671F1D9D515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7E1F97C-BB61-4AC3-890D-89D014F98453}" type="par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82DD3FB-AAB5-4DB2-984C-49FDB42A6ED1}" type="sib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A0A0826-BA99-4735-8148-BD6023F8516F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gm:t>
    </dgm:pt>
    <dgm:pt modelId="{F94DE6F7-E285-4CE7-AA2E-86D62DDD799C}" type="par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5C94131-D3C1-4227-9459-1CAB872D1C5F}" type="sib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6E08E6-E33D-4C1B-A11C-C2BFA981A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5</a:t>
          </a:r>
        </a:p>
      </dgm:t>
    </dgm:pt>
    <dgm:pt modelId="{4315DA65-9432-4E5E-A6D7-5B9AD6C16288}" type="par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F8DADB1-8BF0-43AA-A01D-3E18EC41F751}" type="sib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67166B1-BFEB-465B-AD15-F2D1890CB400}">
      <dgm:prSet custT="1"/>
      <dgm:spPr/>
      <dgm:t>
        <a:bodyPr/>
        <a:lstStyle/>
        <a:p>
          <a:r>
            <a:rPr lang="ru-RU" sz="1100" b="0" i="0" dirty="0"/>
            <a:t>А140 - Требование разрешения по причинам СФС для импорта определенных продуктов (1)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E0559EA-ED7D-4CD3-8FCD-FB5285244CA7}" type="par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7C04951-3598-4516-ADAE-81C2F12A2154}" type="sib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8D32DC-FF7E-49D3-A07A-A527D12CB565}">
      <dgm:prSet custT="1"/>
      <dgm:spPr/>
      <dgm:t>
        <a:bodyPr/>
        <a:lstStyle/>
        <a:p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5%</a:t>
          </a:r>
        </a:p>
      </dgm:t>
    </dgm:pt>
    <dgm:pt modelId="{6C760943-56F5-487E-A7B4-A590C32A80B5}" type="par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829FA9-31AF-4000-98BD-C7707111A024}" type="sib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164521-56E4-4D34-9CD8-A4620A21A241}">
      <dgm:prSet custT="1"/>
      <dgm:spPr/>
      <dgm:t>
        <a:bodyPr/>
        <a:lstStyle/>
        <a:p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350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~3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9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2DE02E5-41B5-43D9-96D1-A0C283117482}" type="par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C11658-D89C-41C1-BCAB-D09E60326EE5}" type="sib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D90B38E-2029-4B66-A7A3-885FE6E25807}">
      <dgm:prSet phldrT="[Текст]" custT="1"/>
      <dgm:spPr/>
      <dgm:t>
        <a:bodyPr/>
        <a:lstStyle/>
        <a:p>
          <a:r>
            <a:rPr lang="ru-RU" sz="12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gm:t>
    </dgm:pt>
    <dgm:pt modelId="{9818FE18-05FE-4FC6-AE34-250B5F41A782}" type="par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F43C08D-6368-407E-A50E-082681B9684D}" type="sib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FB01094-2454-4778-9778-EC796B8E28E4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</a:p>
      </dgm:t>
    </dgm:pt>
    <dgm:pt modelId="{588D0711-9A22-4EBE-9CEC-4467CF36AAF0}" type="par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D3CB300-7383-4DB4-8E88-7459FF05E9E1}" type="sib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A9C66FB9-4093-44C6-B434-E0139F08B53C}">
      <dgm:prSet custT="1"/>
      <dgm:spPr/>
      <dgm:t>
        <a:bodyPr/>
        <a:lstStyle/>
        <a:p>
          <a:r>
            <a:rPr lang="ru-RU" sz="1100" b="0" i="0" dirty="0"/>
            <a:t>Б890 - Оценка соответствия, связанная с ТБТ, не включенная в другие категории (1)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897DAFF-B7BD-479A-B96F-2A5B93AEA5F2}" type="parTrans" cxnId="{A8BACC1E-7D72-4442-82A3-2A794D2FA062}">
      <dgm:prSet/>
      <dgm:spPr/>
      <dgm:t>
        <a:bodyPr/>
        <a:lstStyle/>
        <a:p>
          <a:endParaRPr lang="ru-RU"/>
        </a:p>
      </dgm:t>
    </dgm:pt>
    <dgm:pt modelId="{F0A92953-8671-4A77-99CF-413E93128EF9}" type="sibTrans" cxnId="{A8BACC1E-7D72-4442-82A3-2A794D2FA062}">
      <dgm:prSet/>
      <dgm:spPr/>
      <dgm:t>
        <a:bodyPr/>
        <a:lstStyle/>
        <a:p>
          <a:endParaRPr lang="ru-RU"/>
        </a:p>
      </dgm:t>
    </dgm:pt>
    <dgm:pt modelId="{963F6019-BB79-4B91-BD49-03B96EFDDC7E}">
      <dgm:prSet custT="1"/>
      <dgm:spPr/>
      <dgm:t>
        <a:bodyPr/>
        <a:lstStyle/>
        <a:p>
          <a:r>
            <a:rPr lang="ru-RU" sz="1100" b="0" i="0" dirty="0"/>
            <a:t>Е111 - Процедура лицензирования без конкретных критериев (2)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03F5132-D34F-4BA3-86F9-EABDABBDE5CE}" type="parTrans" cxnId="{C7636BA6-DCA6-4CF7-8DE8-565A17B688A7}">
      <dgm:prSet/>
      <dgm:spPr/>
      <dgm:t>
        <a:bodyPr/>
        <a:lstStyle/>
        <a:p>
          <a:endParaRPr lang="ru-RU"/>
        </a:p>
      </dgm:t>
    </dgm:pt>
    <dgm:pt modelId="{0F41E6BE-3932-4465-B8BB-A6E05C2EBC1F}" type="sibTrans" cxnId="{C7636BA6-DCA6-4CF7-8DE8-565A17B688A7}">
      <dgm:prSet/>
      <dgm:spPr/>
      <dgm:t>
        <a:bodyPr/>
        <a:lstStyle/>
        <a:p>
          <a:endParaRPr lang="ru-RU"/>
        </a:p>
      </dgm:t>
    </dgm:pt>
    <dgm:pt modelId="{2F454C05-06D8-4614-9D96-C58F485998C1}">
      <dgm:prSet custT="1"/>
      <dgm:spPr/>
      <dgm:t>
        <a:bodyPr/>
        <a:lstStyle/>
        <a:p>
          <a:r>
            <a:rPr lang="ru-RU" sz="1100" b="0" i="0" dirty="0"/>
            <a:t>G900 - Финансовые меры, не включенные в другие категории (1)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BEC9B59-533A-4946-9B93-732E818BC4F0}" type="parTrans" cxnId="{2B109C73-642A-441D-BFA8-78DDC3F62C2D}">
      <dgm:prSet/>
      <dgm:spPr/>
      <dgm:t>
        <a:bodyPr/>
        <a:lstStyle/>
        <a:p>
          <a:endParaRPr lang="ru-RU"/>
        </a:p>
      </dgm:t>
    </dgm:pt>
    <dgm:pt modelId="{6E761E81-9A20-438B-B0EC-274EB26C042D}" type="sibTrans" cxnId="{2B109C73-642A-441D-BFA8-78DDC3F62C2D}">
      <dgm:prSet/>
      <dgm:spPr/>
      <dgm:t>
        <a:bodyPr/>
        <a:lstStyle/>
        <a:p>
          <a:endParaRPr lang="ru-RU"/>
        </a:p>
      </dgm:t>
    </dgm:pt>
    <dgm:pt modelId="{3392A364-6690-4977-B9FF-652705F68E74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gm:t>
    </dgm:pt>
    <dgm:pt modelId="{D23833F4-E49C-4837-9618-E7A1F8C0690D}" type="parTrans" cxnId="{B7CD10E2-CC98-4BC4-A9CD-9F5EBA09A880}">
      <dgm:prSet/>
      <dgm:spPr/>
      <dgm:t>
        <a:bodyPr/>
        <a:lstStyle/>
        <a:p>
          <a:endParaRPr lang="ru-RU"/>
        </a:p>
      </dgm:t>
    </dgm:pt>
    <dgm:pt modelId="{548D04B1-6473-4045-923C-4A78BD82FC2A}" type="sibTrans" cxnId="{B7CD10E2-CC98-4BC4-A9CD-9F5EBA09A880}">
      <dgm:prSet/>
      <dgm:spPr/>
      <dgm:t>
        <a:bodyPr/>
        <a:lstStyle/>
        <a:p>
          <a:endParaRPr lang="ru-RU"/>
        </a:p>
      </dgm:t>
    </dgm:pt>
    <dgm:pt modelId="{E996EB34-B2E5-4A7F-AF14-16057F779260}" type="pres">
      <dgm:prSet presAssocID="{7B4B5931-B98A-4B4B-8845-7749440927FD}" presName="linear" presStyleCnt="0">
        <dgm:presLayoutVars>
          <dgm:animLvl val="lvl"/>
          <dgm:resizeHandles val="exact"/>
        </dgm:presLayoutVars>
      </dgm:prSet>
      <dgm:spPr/>
    </dgm:pt>
    <dgm:pt modelId="{8F75B260-7EFC-44E1-B335-FC8B6A9536B3}" type="pres">
      <dgm:prSet presAssocID="{855ACE48-1E93-4602-9A62-7C9AF8004E2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A9708C-8447-48F4-927C-46103384097F}" type="pres">
      <dgm:prSet presAssocID="{855ACE48-1E93-4602-9A62-7C9AF8004E21}" presName="childText" presStyleLbl="revTx" presStyleIdx="0" presStyleCnt="5">
        <dgm:presLayoutVars>
          <dgm:bulletEnabled val="1"/>
        </dgm:presLayoutVars>
      </dgm:prSet>
      <dgm:spPr/>
    </dgm:pt>
    <dgm:pt modelId="{5CFE2E9E-7979-4F22-B9C3-5CE804E9CC3F}" type="pres">
      <dgm:prSet presAssocID="{015BD9D6-9690-4B24-904B-5CAB1755CDB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B67643E-2228-43A4-8DA2-5367E4B32944}" type="pres">
      <dgm:prSet presAssocID="{015BD9D6-9690-4B24-904B-5CAB1755CDB6}" presName="childText" presStyleLbl="revTx" presStyleIdx="1" presStyleCnt="5">
        <dgm:presLayoutVars>
          <dgm:bulletEnabled val="1"/>
        </dgm:presLayoutVars>
      </dgm:prSet>
      <dgm:spPr/>
    </dgm:pt>
    <dgm:pt modelId="{CA5E8147-C695-4DD0-9CDF-17A10BFFB740}" type="pres">
      <dgm:prSet presAssocID="{3392A364-6690-4977-B9FF-652705F68E7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282D6CB-1F3A-40CE-975B-6A7A81E6DB48}" type="pres">
      <dgm:prSet presAssocID="{3392A364-6690-4977-B9FF-652705F68E74}" presName="childText" presStyleLbl="revTx" presStyleIdx="2" presStyleCnt="5">
        <dgm:presLayoutVars>
          <dgm:bulletEnabled val="1"/>
        </dgm:presLayoutVars>
      </dgm:prSet>
      <dgm:spPr/>
    </dgm:pt>
    <dgm:pt modelId="{EC1731C0-22C3-4E0E-AB92-F63DE97BDD76}" type="pres">
      <dgm:prSet presAssocID="{8A0A0826-BA99-4735-8148-BD6023F851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4FA729D-6393-4041-BC35-2C93B41317BD}" type="pres">
      <dgm:prSet presAssocID="{8A0A0826-BA99-4735-8148-BD6023F8516F}" presName="childText" presStyleLbl="revTx" presStyleIdx="3" presStyleCnt="5">
        <dgm:presLayoutVars>
          <dgm:bulletEnabled val="1"/>
        </dgm:presLayoutVars>
      </dgm:prSet>
      <dgm:spPr/>
    </dgm:pt>
    <dgm:pt modelId="{AC6BAF2D-DF7B-4E56-9293-A32970766651}" type="pres">
      <dgm:prSet presAssocID="{536E08E6-E33D-4C1B-A11C-C2BFA981A2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22788C2-FD08-46D5-80F7-4CB30F29267D}" type="pres">
      <dgm:prSet presAssocID="{536E08E6-E33D-4C1B-A11C-C2BFA981A29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EA758002-D1D2-4230-9465-E25363FC4207}" type="presOf" srcId="{015BD9D6-9690-4B24-904B-5CAB1755CDB6}" destId="{5CFE2E9E-7979-4F22-B9C3-5CE804E9CC3F}" srcOrd="0" destOrd="0" presId="urn:microsoft.com/office/officeart/2005/8/layout/vList2"/>
    <dgm:cxn modelId="{D306FF07-1085-4CDA-A78B-01032448F422}" srcId="{6FB01094-2454-4778-9778-EC796B8E28E4}" destId="{C90B87E9-C3D8-438F-B7F3-3671F1D9D515}" srcOrd="0" destOrd="0" parTransId="{57E1F97C-BB61-4AC3-890D-89D014F98453}" sibTransId="{882DD3FB-AAB5-4DB2-984C-49FDB42A6ED1}"/>
    <dgm:cxn modelId="{745E0317-1881-4FD1-ABF5-2316A8FD22F4}" type="presOf" srcId="{7B4B5931-B98A-4B4B-8845-7749440927FD}" destId="{E996EB34-B2E5-4A7F-AF14-16057F779260}" srcOrd="0" destOrd="0" presId="urn:microsoft.com/office/officeart/2005/8/layout/vList2"/>
    <dgm:cxn modelId="{F14E711D-1C86-4C4F-8CAC-09383143EA6F}" srcId="{7B4B5931-B98A-4B4B-8845-7749440927FD}" destId="{855ACE48-1E93-4602-9A62-7C9AF8004E21}" srcOrd="0" destOrd="0" parTransId="{CAA6463B-EBEA-487E-8A5C-AECEE97EA3FA}" sibTransId="{01167B28-C019-4D92-BCC8-089777697D7D}"/>
    <dgm:cxn modelId="{6A8B071E-909B-491B-BB99-851158011524}" srcId="{855ACE48-1E93-4602-9A62-7C9AF8004E21}" destId="{4D90B38E-2029-4B66-A7A3-885FE6E25807}" srcOrd="0" destOrd="0" parTransId="{9818FE18-05FE-4FC6-AE34-250B5F41A782}" sibTransId="{8F43C08D-6368-407E-A50E-082681B9684D}"/>
    <dgm:cxn modelId="{A8BACC1E-7D72-4442-82A3-2A794D2FA062}" srcId="{536E08E6-E33D-4C1B-A11C-C2BFA981A295}" destId="{A9C66FB9-4093-44C6-B434-E0139F08B53C}" srcOrd="1" destOrd="0" parTransId="{F897DAFF-B7BD-479A-B96F-2A5B93AEA5F2}" sibTransId="{F0A92953-8671-4A77-99CF-413E93128EF9}"/>
    <dgm:cxn modelId="{84480822-FDB5-4814-A5F5-09FA493B09FF}" type="presOf" srcId="{3392A364-6690-4977-B9FF-652705F68E74}" destId="{CA5E8147-C695-4DD0-9CDF-17A10BFFB740}" srcOrd="0" destOrd="0" presId="urn:microsoft.com/office/officeart/2005/8/layout/vList2"/>
    <dgm:cxn modelId="{66359C2E-2F5D-44B3-BA9D-C7510DA65BF0}" type="presOf" srcId="{4D90B38E-2029-4B66-A7A3-885FE6E25807}" destId="{0EA9708C-8447-48F4-927C-46103384097F}" srcOrd="0" destOrd="0" presId="urn:microsoft.com/office/officeart/2005/8/layout/vList2"/>
    <dgm:cxn modelId="{17F5AB42-AFAE-4395-84D4-AD8F00C04DE4}" srcId="{7B4B5931-B98A-4B4B-8845-7749440927FD}" destId="{015BD9D6-9690-4B24-904B-5CAB1755CDB6}" srcOrd="1" destOrd="0" parTransId="{34B5C774-9ED2-48B8-A2A5-30A92F27A4DA}" sibTransId="{21CD9468-01CC-4969-B120-034B48EA8FD1}"/>
    <dgm:cxn modelId="{2B109C73-642A-441D-BFA8-78DDC3F62C2D}" srcId="{536E08E6-E33D-4C1B-A11C-C2BFA981A295}" destId="{2F454C05-06D8-4614-9D96-C58F485998C1}" srcOrd="3" destOrd="0" parTransId="{7BEC9B59-533A-4946-9B93-732E818BC4F0}" sibTransId="{6E761E81-9A20-438B-B0EC-274EB26C042D}"/>
    <dgm:cxn modelId="{D88CD573-8E26-4A6B-9376-8F9811E9A28C}" srcId="{015BD9D6-9690-4B24-904B-5CAB1755CDB6}" destId="{21164521-56E4-4D34-9CD8-A4620A21A241}" srcOrd="0" destOrd="0" parTransId="{42DE02E5-41B5-43D9-96D1-A0C283117482}" sibTransId="{E2C11658-D89C-41C1-BCAB-D09E60326EE5}"/>
    <dgm:cxn modelId="{70892475-1537-45BA-B1B8-EF1BC907A635}" type="presOf" srcId="{A9C66FB9-4093-44C6-B434-E0139F08B53C}" destId="{122788C2-FD08-46D5-80F7-4CB30F29267D}" srcOrd="0" destOrd="1" presId="urn:microsoft.com/office/officeart/2005/8/layout/vList2"/>
    <dgm:cxn modelId="{76B9B780-303D-41A6-B151-98AF93113834}" srcId="{8A0A0826-BA99-4735-8148-BD6023F8516F}" destId="{C68D32DC-FF7E-49D3-A07A-A527D12CB565}" srcOrd="0" destOrd="0" parTransId="{6C760943-56F5-487E-A7B4-A590C32A80B5}" sibTransId="{9E829FA9-31AF-4000-98BD-C7707111A024}"/>
    <dgm:cxn modelId="{E7F54885-48B7-44B7-BCAC-FD0BD4363ECA}" srcId="{536E08E6-E33D-4C1B-A11C-C2BFA981A295}" destId="{367166B1-BFEB-465B-AD15-F2D1890CB400}" srcOrd="0" destOrd="0" parTransId="{5E0559EA-ED7D-4CD3-8FCD-FB5285244CA7}" sibTransId="{67C04951-3598-4516-ADAE-81C2F12A2154}"/>
    <dgm:cxn modelId="{7A881094-436C-43F0-96B8-3E14F915A71B}" type="presOf" srcId="{855ACE48-1E93-4602-9A62-7C9AF8004E21}" destId="{8F75B260-7EFC-44E1-B335-FC8B6A9536B3}" srcOrd="0" destOrd="0" presId="urn:microsoft.com/office/officeart/2005/8/layout/vList2"/>
    <dgm:cxn modelId="{24B58294-C1F4-41E9-B16F-06D892D18B44}" srcId="{3392A364-6690-4977-B9FF-652705F68E74}" destId="{6FB01094-2454-4778-9778-EC796B8E28E4}" srcOrd="0" destOrd="0" parTransId="{588D0711-9A22-4EBE-9CEC-4467CF36AAF0}" sibTransId="{ED3CB300-7383-4DB4-8E88-7459FF05E9E1}"/>
    <dgm:cxn modelId="{21012EA6-90FF-4C9D-BD04-CCDBC617B353}" type="presOf" srcId="{8A0A0826-BA99-4735-8148-BD6023F8516F}" destId="{EC1731C0-22C3-4E0E-AB92-F63DE97BDD76}" srcOrd="0" destOrd="0" presId="urn:microsoft.com/office/officeart/2005/8/layout/vList2"/>
    <dgm:cxn modelId="{C7636BA6-DCA6-4CF7-8DE8-565A17B688A7}" srcId="{536E08E6-E33D-4C1B-A11C-C2BFA981A295}" destId="{963F6019-BB79-4B91-BD49-03B96EFDDC7E}" srcOrd="2" destOrd="0" parTransId="{F03F5132-D34F-4BA3-86F9-EABDABBDE5CE}" sibTransId="{0F41E6BE-3932-4465-B8BB-A6E05C2EBC1F}"/>
    <dgm:cxn modelId="{C9C684A9-F206-42E3-8ABE-EB3210940759}" srcId="{7B4B5931-B98A-4B4B-8845-7749440927FD}" destId="{8A0A0826-BA99-4735-8148-BD6023F8516F}" srcOrd="3" destOrd="0" parTransId="{F94DE6F7-E285-4CE7-AA2E-86D62DDD799C}" sibTransId="{C5C94131-D3C1-4227-9459-1CAB872D1C5F}"/>
    <dgm:cxn modelId="{71337CAD-0BE8-4F8A-B6E5-7388D16B3311}" type="presOf" srcId="{21164521-56E4-4D34-9CD8-A4620A21A241}" destId="{2B67643E-2228-43A4-8DA2-5367E4B32944}" srcOrd="0" destOrd="0" presId="urn:microsoft.com/office/officeart/2005/8/layout/vList2"/>
    <dgm:cxn modelId="{C3EAE3B1-1AFC-4DDD-ABB9-ED0A24FC319B}" type="presOf" srcId="{C68D32DC-FF7E-49D3-A07A-A527D12CB565}" destId="{A4FA729D-6393-4041-BC35-2C93B41317BD}" srcOrd="0" destOrd="0" presId="urn:microsoft.com/office/officeart/2005/8/layout/vList2"/>
    <dgm:cxn modelId="{AC70A2BD-A8D6-46AB-B213-06ADC5382F06}" srcId="{7B4B5931-B98A-4B4B-8845-7749440927FD}" destId="{536E08E6-E33D-4C1B-A11C-C2BFA981A295}" srcOrd="4" destOrd="0" parTransId="{4315DA65-9432-4E5E-A6D7-5B9AD6C16288}" sibTransId="{2F8DADB1-8BF0-43AA-A01D-3E18EC41F751}"/>
    <dgm:cxn modelId="{D60CB0BE-8721-4F53-8B90-85365DD4A3A8}" type="presOf" srcId="{6FB01094-2454-4778-9778-EC796B8E28E4}" destId="{D282D6CB-1F3A-40CE-975B-6A7A81E6DB48}" srcOrd="0" destOrd="0" presId="urn:microsoft.com/office/officeart/2005/8/layout/vList2"/>
    <dgm:cxn modelId="{5948BDD8-FB83-4A3B-B70B-F8134D6BB0D6}" type="presOf" srcId="{963F6019-BB79-4B91-BD49-03B96EFDDC7E}" destId="{122788C2-FD08-46D5-80F7-4CB30F29267D}" srcOrd="0" destOrd="2" presId="urn:microsoft.com/office/officeart/2005/8/layout/vList2"/>
    <dgm:cxn modelId="{1DE5CADC-225D-4027-965D-FDBBD174CF4B}" type="presOf" srcId="{2F454C05-06D8-4614-9D96-C58F485998C1}" destId="{122788C2-FD08-46D5-80F7-4CB30F29267D}" srcOrd="0" destOrd="3" presId="urn:microsoft.com/office/officeart/2005/8/layout/vList2"/>
    <dgm:cxn modelId="{B7CD10E2-CC98-4BC4-A9CD-9F5EBA09A880}" srcId="{7B4B5931-B98A-4B4B-8845-7749440927FD}" destId="{3392A364-6690-4977-B9FF-652705F68E74}" srcOrd="2" destOrd="0" parTransId="{D23833F4-E49C-4837-9618-E7A1F8C0690D}" sibTransId="{548D04B1-6473-4045-923C-4A78BD82FC2A}"/>
    <dgm:cxn modelId="{E8BB52E2-632B-445C-BF14-3CDEE11C89D6}" type="presOf" srcId="{C90B87E9-C3D8-438F-B7F3-3671F1D9D515}" destId="{D282D6CB-1F3A-40CE-975B-6A7A81E6DB48}" srcOrd="0" destOrd="1" presId="urn:microsoft.com/office/officeart/2005/8/layout/vList2"/>
    <dgm:cxn modelId="{BCB459F7-2A70-40C1-84B7-8F6AC9C0F80F}" type="presOf" srcId="{536E08E6-E33D-4C1B-A11C-C2BFA981A295}" destId="{AC6BAF2D-DF7B-4E56-9293-A32970766651}" srcOrd="0" destOrd="0" presId="urn:microsoft.com/office/officeart/2005/8/layout/vList2"/>
    <dgm:cxn modelId="{65EFA4FC-351D-459B-935E-1875C5F4D081}" type="presOf" srcId="{367166B1-BFEB-465B-AD15-F2D1890CB400}" destId="{122788C2-FD08-46D5-80F7-4CB30F29267D}" srcOrd="0" destOrd="0" presId="urn:microsoft.com/office/officeart/2005/8/layout/vList2"/>
    <dgm:cxn modelId="{AA2E7C2E-7898-4598-AFA9-3304667D5923}" type="presParOf" srcId="{E996EB34-B2E5-4A7F-AF14-16057F779260}" destId="{8F75B260-7EFC-44E1-B335-FC8B6A9536B3}" srcOrd="0" destOrd="0" presId="urn:microsoft.com/office/officeart/2005/8/layout/vList2"/>
    <dgm:cxn modelId="{26916A04-0462-439E-A462-47E4D9278681}" type="presParOf" srcId="{E996EB34-B2E5-4A7F-AF14-16057F779260}" destId="{0EA9708C-8447-48F4-927C-46103384097F}" srcOrd="1" destOrd="0" presId="urn:microsoft.com/office/officeart/2005/8/layout/vList2"/>
    <dgm:cxn modelId="{5E5A410E-7799-43C9-A563-CB451D3897C8}" type="presParOf" srcId="{E996EB34-B2E5-4A7F-AF14-16057F779260}" destId="{5CFE2E9E-7979-4F22-B9C3-5CE804E9CC3F}" srcOrd="2" destOrd="0" presId="urn:microsoft.com/office/officeart/2005/8/layout/vList2"/>
    <dgm:cxn modelId="{E5746D03-7651-41FF-82D4-C6CB85493B5A}" type="presParOf" srcId="{E996EB34-B2E5-4A7F-AF14-16057F779260}" destId="{2B67643E-2228-43A4-8DA2-5367E4B32944}" srcOrd="3" destOrd="0" presId="urn:microsoft.com/office/officeart/2005/8/layout/vList2"/>
    <dgm:cxn modelId="{BCE7F31A-F5EA-4C7D-B0F3-E5C7ACBE2CDF}" type="presParOf" srcId="{E996EB34-B2E5-4A7F-AF14-16057F779260}" destId="{CA5E8147-C695-4DD0-9CDF-17A10BFFB740}" srcOrd="4" destOrd="0" presId="urn:microsoft.com/office/officeart/2005/8/layout/vList2"/>
    <dgm:cxn modelId="{76284EDE-9D90-4C0C-A16B-046A26DF2A8F}" type="presParOf" srcId="{E996EB34-B2E5-4A7F-AF14-16057F779260}" destId="{D282D6CB-1F3A-40CE-975B-6A7A81E6DB48}" srcOrd="5" destOrd="0" presId="urn:microsoft.com/office/officeart/2005/8/layout/vList2"/>
    <dgm:cxn modelId="{ED92CE76-359D-4F6D-B442-299E52885899}" type="presParOf" srcId="{E996EB34-B2E5-4A7F-AF14-16057F779260}" destId="{EC1731C0-22C3-4E0E-AB92-F63DE97BDD76}" srcOrd="6" destOrd="0" presId="urn:microsoft.com/office/officeart/2005/8/layout/vList2"/>
    <dgm:cxn modelId="{B4ED7A33-C936-4763-96B3-A62AA9DA80B1}" type="presParOf" srcId="{E996EB34-B2E5-4A7F-AF14-16057F779260}" destId="{A4FA729D-6393-4041-BC35-2C93B41317BD}" srcOrd="7" destOrd="0" presId="urn:microsoft.com/office/officeart/2005/8/layout/vList2"/>
    <dgm:cxn modelId="{EB366400-C370-4436-AE74-F9AC16029845}" type="presParOf" srcId="{E996EB34-B2E5-4A7F-AF14-16057F779260}" destId="{AC6BAF2D-DF7B-4E56-9293-A32970766651}" srcOrd="8" destOrd="0" presId="urn:microsoft.com/office/officeart/2005/8/layout/vList2"/>
    <dgm:cxn modelId="{62AC31A6-A7A1-4E26-8529-1D72583DD356}" type="presParOf" srcId="{E996EB34-B2E5-4A7F-AF14-16057F779260}" destId="{122788C2-FD08-46D5-80F7-4CB30F29267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4B5931-B98A-4B4B-8845-7749440927FD}" type="doc">
      <dgm:prSet loTypeId="urn:microsoft.com/office/officeart/2005/8/layout/v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ru-RU"/>
        </a:p>
      </dgm:t>
    </dgm:pt>
    <dgm:pt modelId="{855ACE48-1E93-4602-9A62-7C9AF8004E21}">
      <dgm:prSet phldrT="[Текст]"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gm:t>
    </dgm:pt>
    <dgm:pt modelId="{CAA6463B-EBEA-487E-8A5C-AECEE97EA3FA}" type="par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167B28-C019-4D92-BCC8-089777697D7D}" type="sibTrans" cxnId="{F14E711D-1C86-4C4F-8CAC-09383143EA6F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15BD9D6-9690-4B24-904B-5CAB1755CDB6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gm:t>
    </dgm:pt>
    <dgm:pt modelId="{34B5C774-9ED2-48B8-A2A5-30A92F27A4DA}" type="par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CD9468-01CC-4969-B120-034B48EA8FD1}" type="sibTrans" cxnId="{17F5AB42-AFAE-4395-84D4-AD8F00C04DE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6802E82-9289-4F61-A7DE-51F0257C3A97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gm:t>
    </dgm:pt>
    <dgm:pt modelId="{9E1A78C5-AC04-49A9-972E-7733B90BA3ED}" type="par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25C49C2-1775-42DD-B2A8-A462DB8005DD}" type="sibTrans" cxnId="{5E36573E-9CEE-4F6C-90BD-254C5879CECD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90B87E9-C3D8-438F-B7F3-3671F1D9D515}">
      <dgm:prSet custT="1"/>
      <dgm:spPr/>
      <dgm:t>
        <a:bodyPr/>
        <a:lstStyle/>
        <a:p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7E1F97C-BB61-4AC3-890D-89D014F98453}" type="par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82DD3FB-AAB5-4DB2-984C-49FDB42A6ED1}" type="sibTrans" cxnId="{D306FF07-1085-4CDA-A78B-01032448F422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A0A0826-BA99-4735-8148-BD6023F8516F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gm:t>
    </dgm:pt>
    <dgm:pt modelId="{F94DE6F7-E285-4CE7-AA2E-86D62DDD799C}" type="par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5C94131-D3C1-4227-9459-1CAB872D1C5F}" type="sibTrans" cxnId="{C9C684A9-F206-42E3-8ABE-EB3210940759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36E08E6-E33D-4C1B-A11C-C2BFA981A295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1</a:t>
          </a:r>
          <a:endParaRPr lang="ru-RU" sz="14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315DA65-9432-4E5E-A6D7-5B9AD6C16288}" type="par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F8DADB1-8BF0-43AA-A01D-3E18EC41F751}" type="sibTrans" cxnId="{AC70A2BD-A8D6-46AB-B213-06ADC5382F06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67166B1-BFEB-465B-AD15-F2D1890CB400}">
      <dgm:prSet custT="1"/>
      <dgm:spPr/>
      <dgm:t>
        <a:bodyPr/>
        <a:lstStyle/>
        <a:p>
          <a:r>
            <a:rPr lang="ru-RU" sz="1100" b="0" i="0" dirty="0"/>
            <a:t>А820 - Требование к тестированию</a:t>
          </a:r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E0559EA-ED7D-4CD3-8FCD-FB5285244CA7}" type="par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7C04951-3598-4516-ADAE-81C2F12A2154}" type="sibTrans" cxnId="{E7F54885-48B7-44B7-BCAC-FD0BD4363ECA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6E713B6-0A95-4EAD-947D-485E1B246635}">
      <dgm:prSet custT="1"/>
      <dgm:spPr/>
      <dgm:t>
        <a:bodyPr/>
        <a:lstStyle/>
        <a:p>
          <a:endParaRPr lang="ru-RU" sz="11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A6AEF57-6317-4C13-8995-36FF7588BDC9}" type="parTrans" cxnId="{D0513E04-A287-4F92-A811-1C5E83BA7617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35BCF29-495B-4D59-BF9A-75CB3F87A6A2}" type="sibTrans" cxnId="{D0513E04-A287-4F92-A811-1C5E83BA7617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68D32DC-FF7E-49D3-A07A-A527D12CB565}">
      <dgm:prSet custT="1"/>
      <dgm:spPr/>
      <dgm:t>
        <a:bodyPr/>
        <a:lstStyle/>
        <a:p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gm:t>
    </dgm:pt>
    <dgm:pt modelId="{6C760943-56F5-487E-A7B4-A590C32A80B5}" type="par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829FA9-31AF-4000-98BD-C7707111A024}" type="sibTrans" cxnId="{76B9B780-303D-41A6-B151-98AF9311383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1164521-56E4-4D34-9CD8-A4620A21A241}">
      <dgm:prSet custT="1"/>
      <dgm:spPr/>
      <dgm:t>
        <a:bodyPr/>
        <a:lstStyle/>
        <a:p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320,15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2DE02E5-41B5-43D9-96D1-A0C283117482}" type="par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C11658-D89C-41C1-BCAB-D09E60326EE5}" type="sibTrans" cxnId="{D88CD573-8E26-4A6B-9376-8F9811E9A28C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D90B38E-2029-4B66-A7A3-885FE6E25807}">
      <dgm:prSet phldrT="[Текст]" custT="1"/>
      <dgm:spPr/>
      <dgm:t>
        <a:bodyPr/>
        <a:lstStyle/>
        <a:p>
          <a:r>
            <a:rPr lang="ru-RU" sz="1200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gm:t>
    </dgm:pt>
    <dgm:pt modelId="{9818FE18-05FE-4FC6-AE34-250B5F41A782}" type="par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F43C08D-6368-407E-A50E-082681B9684D}" type="sibTrans" cxnId="{6A8B071E-909B-491B-BB99-85115801152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FB01094-2454-4778-9778-EC796B8E28E4}">
      <dgm:prSet custT="1"/>
      <dgm:spPr/>
      <dgm:t>
        <a:bodyPr/>
        <a:lstStyle/>
        <a:p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88D0711-9A22-4EBE-9CEC-4467CF36AAF0}" type="par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D3CB300-7383-4DB4-8E88-7459FF05E9E1}" type="sibTrans" cxnId="{24B58294-C1F4-41E9-B16F-06D892D18B44}">
      <dgm:prSet/>
      <dgm:spPr/>
      <dgm:t>
        <a:bodyPr/>
        <a:lstStyle/>
        <a:p>
          <a:endParaRPr lang="ru-RU" sz="120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54D0944-1093-469C-96F7-6C94C93197D8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gm:t>
    </dgm:pt>
    <dgm:pt modelId="{6CA063EE-4A54-47B4-A8A0-524BE0512380}" type="parTrans" cxnId="{8CEF0A27-8187-4CCB-B953-3586218C6E8A}">
      <dgm:prSet/>
      <dgm:spPr/>
      <dgm:t>
        <a:bodyPr/>
        <a:lstStyle/>
        <a:p>
          <a:endParaRPr lang="ru-RU"/>
        </a:p>
      </dgm:t>
    </dgm:pt>
    <dgm:pt modelId="{05C30FF8-7C58-43F4-BFF0-FE1129B5A85D}" type="sibTrans" cxnId="{8CEF0A27-8187-4CCB-B953-3586218C6E8A}">
      <dgm:prSet/>
      <dgm:spPr/>
      <dgm:t>
        <a:bodyPr/>
        <a:lstStyle/>
        <a:p>
          <a:endParaRPr lang="ru-RU"/>
        </a:p>
      </dgm:t>
    </dgm:pt>
    <dgm:pt modelId="{9D5CC561-3DD9-4E0B-9BC0-3116AFEA1A1C}">
      <dgm:prSet custT="1"/>
      <dgm:spPr/>
      <dgm:t>
        <a:bodyPr/>
        <a:lstStyle/>
        <a:p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356,15</a:t>
          </a:r>
          <a:r>
            <a:rPr lang="en-US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$ </a:t>
          </a:r>
          <a:r>
            <a:rPr lang="ru-RU" sz="14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36640E0F-25BF-4E82-A89B-6AF91E9C5090}" type="parTrans" cxnId="{995729B7-C117-4DD2-B4B1-BD65B9E657E3}">
      <dgm:prSet/>
      <dgm:spPr/>
      <dgm:t>
        <a:bodyPr/>
        <a:lstStyle/>
        <a:p>
          <a:endParaRPr lang="ru-RU"/>
        </a:p>
      </dgm:t>
    </dgm:pt>
    <dgm:pt modelId="{5DF0C99A-F0E6-428C-938D-3DEF1CDCCE03}" type="sibTrans" cxnId="{995729B7-C117-4DD2-B4B1-BD65B9E657E3}">
      <dgm:prSet/>
      <dgm:spPr/>
      <dgm:t>
        <a:bodyPr/>
        <a:lstStyle/>
        <a:p>
          <a:endParaRPr lang="ru-RU"/>
        </a:p>
      </dgm:t>
    </dgm:pt>
    <dgm:pt modelId="{E996EB34-B2E5-4A7F-AF14-16057F779260}" type="pres">
      <dgm:prSet presAssocID="{7B4B5931-B98A-4B4B-8845-7749440927FD}" presName="linear" presStyleCnt="0">
        <dgm:presLayoutVars>
          <dgm:animLvl val="lvl"/>
          <dgm:resizeHandles val="exact"/>
        </dgm:presLayoutVars>
      </dgm:prSet>
      <dgm:spPr/>
    </dgm:pt>
    <dgm:pt modelId="{8F75B260-7EFC-44E1-B335-FC8B6A9536B3}" type="pres">
      <dgm:prSet presAssocID="{855ACE48-1E93-4602-9A62-7C9AF8004E2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EA9708C-8447-48F4-927C-46103384097F}" type="pres">
      <dgm:prSet presAssocID="{855ACE48-1E93-4602-9A62-7C9AF8004E21}" presName="childText" presStyleLbl="revTx" presStyleIdx="0" presStyleCnt="6">
        <dgm:presLayoutVars>
          <dgm:bulletEnabled val="1"/>
        </dgm:presLayoutVars>
      </dgm:prSet>
      <dgm:spPr/>
    </dgm:pt>
    <dgm:pt modelId="{5CFE2E9E-7979-4F22-B9C3-5CE804E9CC3F}" type="pres">
      <dgm:prSet presAssocID="{015BD9D6-9690-4B24-904B-5CAB1755CD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B67643E-2228-43A4-8DA2-5367E4B32944}" type="pres">
      <dgm:prSet presAssocID="{015BD9D6-9690-4B24-904B-5CAB1755CDB6}" presName="childText" presStyleLbl="revTx" presStyleIdx="1" presStyleCnt="6">
        <dgm:presLayoutVars>
          <dgm:bulletEnabled val="1"/>
        </dgm:presLayoutVars>
      </dgm:prSet>
      <dgm:spPr/>
    </dgm:pt>
    <dgm:pt modelId="{CBC19605-D637-4363-955B-21206A804DA7}" type="pres">
      <dgm:prSet presAssocID="{154D0944-1093-469C-96F7-6C94C93197D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BB68008-6FFF-4134-8F2B-8F99F69DCB2B}" type="pres">
      <dgm:prSet presAssocID="{154D0944-1093-469C-96F7-6C94C93197D8}" presName="childText" presStyleLbl="revTx" presStyleIdx="2" presStyleCnt="6">
        <dgm:presLayoutVars>
          <dgm:bulletEnabled val="1"/>
        </dgm:presLayoutVars>
      </dgm:prSet>
      <dgm:spPr/>
    </dgm:pt>
    <dgm:pt modelId="{386B761E-6A33-4247-B3FD-7A5BD35483AB}" type="pres">
      <dgm:prSet presAssocID="{46802E82-9289-4F61-A7DE-51F0257C3A97}" presName="parentText" presStyleLbl="node1" presStyleIdx="3" presStyleCnt="6" custLinFactNeighborX="-1219" custLinFactNeighborY="-6179">
        <dgm:presLayoutVars>
          <dgm:chMax val="0"/>
          <dgm:bulletEnabled val="1"/>
        </dgm:presLayoutVars>
      </dgm:prSet>
      <dgm:spPr/>
    </dgm:pt>
    <dgm:pt modelId="{C9EEA465-7320-4CC4-9C29-63702F79C679}" type="pres">
      <dgm:prSet presAssocID="{46802E82-9289-4F61-A7DE-51F0257C3A97}" presName="childText" presStyleLbl="revTx" presStyleIdx="3" presStyleCnt="6">
        <dgm:presLayoutVars>
          <dgm:bulletEnabled val="1"/>
        </dgm:presLayoutVars>
      </dgm:prSet>
      <dgm:spPr/>
    </dgm:pt>
    <dgm:pt modelId="{EC1731C0-22C3-4E0E-AB92-F63DE97BDD76}" type="pres">
      <dgm:prSet presAssocID="{8A0A0826-BA99-4735-8148-BD6023F851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4FA729D-6393-4041-BC35-2C93B41317BD}" type="pres">
      <dgm:prSet presAssocID="{8A0A0826-BA99-4735-8148-BD6023F8516F}" presName="childText" presStyleLbl="revTx" presStyleIdx="4" presStyleCnt="6">
        <dgm:presLayoutVars>
          <dgm:bulletEnabled val="1"/>
        </dgm:presLayoutVars>
      </dgm:prSet>
      <dgm:spPr/>
    </dgm:pt>
    <dgm:pt modelId="{AC6BAF2D-DF7B-4E56-9293-A32970766651}" type="pres">
      <dgm:prSet presAssocID="{536E08E6-E33D-4C1B-A11C-C2BFA981A29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22788C2-FD08-46D5-80F7-4CB30F29267D}" type="pres">
      <dgm:prSet presAssocID="{536E08E6-E33D-4C1B-A11C-C2BFA981A295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EA758002-D1D2-4230-9465-E25363FC4207}" type="presOf" srcId="{015BD9D6-9690-4B24-904B-5CAB1755CDB6}" destId="{5CFE2E9E-7979-4F22-B9C3-5CE804E9CC3F}" srcOrd="0" destOrd="0" presId="urn:microsoft.com/office/officeart/2005/8/layout/vList2"/>
    <dgm:cxn modelId="{D0513E04-A287-4F92-A811-1C5E83BA7617}" srcId="{536E08E6-E33D-4C1B-A11C-C2BFA981A295}" destId="{D6E713B6-0A95-4EAD-947D-485E1B246635}" srcOrd="1" destOrd="0" parTransId="{9A6AEF57-6317-4C13-8995-36FF7588BDC9}" sibTransId="{C35BCF29-495B-4D59-BF9A-75CB3F87A6A2}"/>
    <dgm:cxn modelId="{D306FF07-1085-4CDA-A78B-01032448F422}" srcId="{6FB01094-2454-4778-9778-EC796B8E28E4}" destId="{C90B87E9-C3D8-438F-B7F3-3671F1D9D515}" srcOrd="0" destOrd="0" parTransId="{57E1F97C-BB61-4AC3-890D-89D014F98453}" sibTransId="{882DD3FB-AAB5-4DB2-984C-49FDB42A6ED1}"/>
    <dgm:cxn modelId="{DDA2C70C-3312-415F-A860-24C103BBBD13}" type="presOf" srcId="{C90B87E9-C3D8-438F-B7F3-3671F1D9D515}" destId="{C9EEA465-7320-4CC4-9C29-63702F79C679}" srcOrd="0" destOrd="1" presId="urn:microsoft.com/office/officeart/2005/8/layout/vList2"/>
    <dgm:cxn modelId="{745E0317-1881-4FD1-ABF5-2316A8FD22F4}" type="presOf" srcId="{7B4B5931-B98A-4B4B-8845-7749440927FD}" destId="{E996EB34-B2E5-4A7F-AF14-16057F779260}" srcOrd="0" destOrd="0" presId="urn:microsoft.com/office/officeart/2005/8/layout/vList2"/>
    <dgm:cxn modelId="{A483FC18-1CAB-4D86-B4BB-6D1DE05DC2AB}" type="presOf" srcId="{9D5CC561-3DD9-4E0B-9BC0-3116AFEA1A1C}" destId="{BBB68008-6FFF-4134-8F2B-8F99F69DCB2B}" srcOrd="0" destOrd="0" presId="urn:microsoft.com/office/officeart/2005/8/layout/vList2"/>
    <dgm:cxn modelId="{F14E711D-1C86-4C4F-8CAC-09383143EA6F}" srcId="{7B4B5931-B98A-4B4B-8845-7749440927FD}" destId="{855ACE48-1E93-4602-9A62-7C9AF8004E21}" srcOrd="0" destOrd="0" parTransId="{CAA6463B-EBEA-487E-8A5C-AECEE97EA3FA}" sibTransId="{01167B28-C019-4D92-BCC8-089777697D7D}"/>
    <dgm:cxn modelId="{6A8B071E-909B-491B-BB99-851158011524}" srcId="{855ACE48-1E93-4602-9A62-7C9AF8004E21}" destId="{4D90B38E-2029-4B66-A7A3-885FE6E25807}" srcOrd="0" destOrd="0" parTransId="{9818FE18-05FE-4FC6-AE34-250B5F41A782}" sibTransId="{8F43C08D-6368-407E-A50E-082681B9684D}"/>
    <dgm:cxn modelId="{8CEF0A27-8187-4CCB-B953-3586218C6E8A}" srcId="{7B4B5931-B98A-4B4B-8845-7749440927FD}" destId="{154D0944-1093-469C-96F7-6C94C93197D8}" srcOrd="2" destOrd="0" parTransId="{6CA063EE-4A54-47B4-A8A0-524BE0512380}" sibTransId="{05C30FF8-7C58-43F4-BFF0-FE1129B5A85D}"/>
    <dgm:cxn modelId="{66359C2E-2F5D-44B3-BA9D-C7510DA65BF0}" type="presOf" srcId="{4D90B38E-2029-4B66-A7A3-885FE6E25807}" destId="{0EA9708C-8447-48F4-927C-46103384097F}" srcOrd="0" destOrd="0" presId="urn:microsoft.com/office/officeart/2005/8/layout/vList2"/>
    <dgm:cxn modelId="{AEDC9433-8B9D-49A8-B057-99F39E594343}" type="presOf" srcId="{D6E713B6-0A95-4EAD-947D-485E1B246635}" destId="{122788C2-FD08-46D5-80F7-4CB30F29267D}" srcOrd="0" destOrd="1" presId="urn:microsoft.com/office/officeart/2005/8/layout/vList2"/>
    <dgm:cxn modelId="{12111F37-6A71-4638-A71C-4558D25E5130}" type="presOf" srcId="{6FB01094-2454-4778-9778-EC796B8E28E4}" destId="{C9EEA465-7320-4CC4-9C29-63702F79C679}" srcOrd="0" destOrd="0" presId="urn:microsoft.com/office/officeart/2005/8/layout/vList2"/>
    <dgm:cxn modelId="{5E36573E-9CEE-4F6C-90BD-254C5879CECD}" srcId="{7B4B5931-B98A-4B4B-8845-7749440927FD}" destId="{46802E82-9289-4F61-A7DE-51F0257C3A97}" srcOrd="3" destOrd="0" parTransId="{9E1A78C5-AC04-49A9-972E-7733B90BA3ED}" sibTransId="{B25C49C2-1775-42DD-B2A8-A462DB8005DD}"/>
    <dgm:cxn modelId="{17F5AB42-AFAE-4395-84D4-AD8F00C04DE4}" srcId="{7B4B5931-B98A-4B4B-8845-7749440927FD}" destId="{015BD9D6-9690-4B24-904B-5CAB1755CDB6}" srcOrd="1" destOrd="0" parTransId="{34B5C774-9ED2-48B8-A2A5-30A92F27A4DA}" sibTransId="{21CD9468-01CC-4969-B120-034B48EA8FD1}"/>
    <dgm:cxn modelId="{5706A16A-2F60-40B3-A51A-604CA20DAB1E}" type="presOf" srcId="{154D0944-1093-469C-96F7-6C94C93197D8}" destId="{CBC19605-D637-4363-955B-21206A804DA7}" srcOrd="0" destOrd="0" presId="urn:microsoft.com/office/officeart/2005/8/layout/vList2"/>
    <dgm:cxn modelId="{D88CD573-8E26-4A6B-9376-8F9811E9A28C}" srcId="{015BD9D6-9690-4B24-904B-5CAB1755CDB6}" destId="{21164521-56E4-4D34-9CD8-A4620A21A241}" srcOrd="0" destOrd="0" parTransId="{42DE02E5-41B5-43D9-96D1-A0C283117482}" sibTransId="{E2C11658-D89C-41C1-BCAB-D09E60326EE5}"/>
    <dgm:cxn modelId="{76B9B780-303D-41A6-B151-98AF93113834}" srcId="{8A0A0826-BA99-4735-8148-BD6023F8516F}" destId="{C68D32DC-FF7E-49D3-A07A-A527D12CB565}" srcOrd="0" destOrd="0" parTransId="{6C760943-56F5-487E-A7B4-A590C32A80B5}" sibTransId="{9E829FA9-31AF-4000-98BD-C7707111A024}"/>
    <dgm:cxn modelId="{E7F54885-48B7-44B7-BCAC-FD0BD4363ECA}" srcId="{536E08E6-E33D-4C1B-A11C-C2BFA981A295}" destId="{367166B1-BFEB-465B-AD15-F2D1890CB400}" srcOrd="0" destOrd="0" parTransId="{5E0559EA-ED7D-4CD3-8FCD-FB5285244CA7}" sibTransId="{67C04951-3598-4516-ADAE-81C2F12A2154}"/>
    <dgm:cxn modelId="{7A881094-436C-43F0-96B8-3E14F915A71B}" type="presOf" srcId="{855ACE48-1E93-4602-9A62-7C9AF8004E21}" destId="{8F75B260-7EFC-44E1-B335-FC8B6A9536B3}" srcOrd="0" destOrd="0" presId="urn:microsoft.com/office/officeart/2005/8/layout/vList2"/>
    <dgm:cxn modelId="{24B58294-C1F4-41E9-B16F-06D892D18B44}" srcId="{46802E82-9289-4F61-A7DE-51F0257C3A97}" destId="{6FB01094-2454-4778-9778-EC796B8E28E4}" srcOrd="0" destOrd="0" parTransId="{588D0711-9A22-4EBE-9CEC-4467CF36AAF0}" sibTransId="{ED3CB300-7383-4DB4-8E88-7459FF05E9E1}"/>
    <dgm:cxn modelId="{21012EA6-90FF-4C9D-BD04-CCDBC617B353}" type="presOf" srcId="{8A0A0826-BA99-4735-8148-BD6023F8516F}" destId="{EC1731C0-22C3-4E0E-AB92-F63DE97BDD76}" srcOrd="0" destOrd="0" presId="urn:microsoft.com/office/officeart/2005/8/layout/vList2"/>
    <dgm:cxn modelId="{C9C684A9-F206-42E3-8ABE-EB3210940759}" srcId="{7B4B5931-B98A-4B4B-8845-7749440927FD}" destId="{8A0A0826-BA99-4735-8148-BD6023F8516F}" srcOrd="4" destOrd="0" parTransId="{F94DE6F7-E285-4CE7-AA2E-86D62DDD799C}" sibTransId="{C5C94131-D3C1-4227-9459-1CAB872D1C5F}"/>
    <dgm:cxn modelId="{71337CAD-0BE8-4F8A-B6E5-7388D16B3311}" type="presOf" srcId="{21164521-56E4-4D34-9CD8-A4620A21A241}" destId="{2B67643E-2228-43A4-8DA2-5367E4B32944}" srcOrd="0" destOrd="0" presId="urn:microsoft.com/office/officeart/2005/8/layout/vList2"/>
    <dgm:cxn modelId="{088926B0-5C2F-42CE-8163-F44EACFAB17A}" type="presOf" srcId="{46802E82-9289-4F61-A7DE-51F0257C3A97}" destId="{386B761E-6A33-4247-B3FD-7A5BD35483AB}" srcOrd="0" destOrd="0" presId="urn:microsoft.com/office/officeart/2005/8/layout/vList2"/>
    <dgm:cxn modelId="{C3EAE3B1-1AFC-4DDD-ABB9-ED0A24FC319B}" type="presOf" srcId="{C68D32DC-FF7E-49D3-A07A-A527D12CB565}" destId="{A4FA729D-6393-4041-BC35-2C93B41317BD}" srcOrd="0" destOrd="0" presId="urn:microsoft.com/office/officeart/2005/8/layout/vList2"/>
    <dgm:cxn modelId="{995729B7-C117-4DD2-B4B1-BD65B9E657E3}" srcId="{154D0944-1093-469C-96F7-6C94C93197D8}" destId="{9D5CC561-3DD9-4E0B-9BC0-3116AFEA1A1C}" srcOrd="0" destOrd="0" parTransId="{36640E0F-25BF-4E82-A89B-6AF91E9C5090}" sibTransId="{5DF0C99A-F0E6-428C-938D-3DEF1CDCCE03}"/>
    <dgm:cxn modelId="{AC70A2BD-A8D6-46AB-B213-06ADC5382F06}" srcId="{7B4B5931-B98A-4B4B-8845-7749440927FD}" destId="{536E08E6-E33D-4C1B-A11C-C2BFA981A295}" srcOrd="5" destOrd="0" parTransId="{4315DA65-9432-4E5E-A6D7-5B9AD6C16288}" sibTransId="{2F8DADB1-8BF0-43AA-A01D-3E18EC41F751}"/>
    <dgm:cxn modelId="{BCB459F7-2A70-40C1-84B7-8F6AC9C0F80F}" type="presOf" srcId="{536E08E6-E33D-4C1B-A11C-C2BFA981A295}" destId="{AC6BAF2D-DF7B-4E56-9293-A32970766651}" srcOrd="0" destOrd="0" presId="urn:microsoft.com/office/officeart/2005/8/layout/vList2"/>
    <dgm:cxn modelId="{65EFA4FC-351D-459B-935E-1875C5F4D081}" type="presOf" srcId="{367166B1-BFEB-465B-AD15-F2D1890CB400}" destId="{122788C2-FD08-46D5-80F7-4CB30F29267D}" srcOrd="0" destOrd="0" presId="urn:microsoft.com/office/officeart/2005/8/layout/vList2"/>
    <dgm:cxn modelId="{AA2E7C2E-7898-4598-AFA9-3304667D5923}" type="presParOf" srcId="{E996EB34-B2E5-4A7F-AF14-16057F779260}" destId="{8F75B260-7EFC-44E1-B335-FC8B6A9536B3}" srcOrd="0" destOrd="0" presId="urn:microsoft.com/office/officeart/2005/8/layout/vList2"/>
    <dgm:cxn modelId="{26916A04-0462-439E-A462-47E4D9278681}" type="presParOf" srcId="{E996EB34-B2E5-4A7F-AF14-16057F779260}" destId="{0EA9708C-8447-48F4-927C-46103384097F}" srcOrd="1" destOrd="0" presId="urn:microsoft.com/office/officeart/2005/8/layout/vList2"/>
    <dgm:cxn modelId="{5E5A410E-7799-43C9-A563-CB451D3897C8}" type="presParOf" srcId="{E996EB34-B2E5-4A7F-AF14-16057F779260}" destId="{5CFE2E9E-7979-4F22-B9C3-5CE804E9CC3F}" srcOrd="2" destOrd="0" presId="urn:microsoft.com/office/officeart/2005/8/layout/vList2"/>
    <dgm:cxn modelId="{E5746D03-7651-41FF-82D4-C6CB85493B5A}" type="presParOf" srcId="{E996EB34-B2E5-4A7F-AF14-16057F779260}" destId="{2B67643E-2228-43A4-8DA2-5367E4B32944}" srcOrd="3" destOrd="0" presId="urn:microsoft.com/office/officeart/2005/8/layout/vList2"/>
    <dgm:cxn modelId="{B88AAB71-54E1-4997-8C4F-E90586511E16}" type="presParOf" srcId="{E996EB34-B2E5-4A7F-AF14-16057F779260}" destId="{CBC19605-D637-4363-955B-21206A804DA7}" srcOrd="4" destOrd="0" presId="urn:microsoft.com/office/officeart/2005/8/layout/vList2"/>
    <dgm:cxn modelId="{3CCD64A7-478B-4220-8528-350930CFA3B5}" type="presParOf" srcId="{E996EB34-B2E5-4A7F-AF14-16057F779260}" destId="{BBB68008-6FFF-4134-8F2B-8F99F69DCB2B}" srcOrd="5" destOrd="0" presId="urn:microsoft.com/office/officeart/2005/8/layout/vList2"/>
    <dgm:cxn modelId="{F9453317-2EDB-4BC7-B687-7642FF470E53}" type="presParOf" srcId="{E996EB34-B2E5-4A7F-AF14-16057F779260}" destId="{386B761E-6A33-4247-B3FD-7A5BD35483AB}" srcOrd="6" destOrd="0" presId="urn:microsoft.com/office/officeart/2005/8/layout/vList2"/>
    <dgm:cxn modelId="{F097388D-FA3C-46B5-B736-2332B7F8781B}" type="presParOf" srcId="{E996EB34-B2E5-4A7F-AF14-16057F779260}" destId="{C9EEA465-7320-4CC4-9C29-63702F79C679}" srcOrd="7" destOrd="0" presId="urn:microsoft.com/office/officeart/2005/8/layout/vList2"/>
    <dgm:cxn modelId="{ED92CE76-359D-4F6D-B442-299E52885899}" type="presParOf" srcId="{E996EB34-B2E5-4A7F-AF14-16057F779260}" destId="{EC1731C0-22C3-4E0E-AB92-F63DE97BDD76}" srcOrd="8" destOrd="0" presId="urn:microsoft.com/office/officeart/2005/8/layout/vList2"/>
    <dgm:cxn modelId="{B4ED7A33-C936-4763-96B3-A62AA9DA80B1}" type="presParOf" srcId="{E996EB34-B2E5-4A7F-AF14-16057F779260}" destId="{A4FA729D-6393-4041-BC35-2C93B41317BD}" srcOrd="9" destOrd="0" presId="urn:microsoft.com/office/officeart/2005/8/layout/vList2"/>
    <dgm:cxn modelId="{EB366400-C370-4436-AE74-F9AC16029845}" type="presParOf" srcId="{E996EB34-B2E5-4A7F-AF14-16057F779260}" destId="{AC6BAF2D-DF7B-4E56-9293-A32970766651}" srcOrd="10" destOrd="0" presId="urn:microsoft.com/office/officeart/2005/8/layout/vList2"/>
    <dgm:cxn modelId="{62AC31A6-A7A1-4E26-8529-1D72583DD356}" type="presParOf" srcId="{E996EB34-B2E5-4A7F-AF14-16057F779260}" destId="{122788C2-FD08-46D5-80F7-4CB30F29267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ЮАР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680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50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Налаженная логистика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Дальнейшая поставка в страны </a:t>
          </a:r>
          <a:r>
            <a:rPr lang="ru-RU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Субсахарской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 Африки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079A8F-465D-43F8-BE71-904695103BBD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A6FBEFD-7519-43AF-BDE8-257D7ADCB00E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Кения</a:t>
          </a:r>
        </a:p>
      </dgm:t>
    </dgm:pt>
    <dgm:pt modelId="{E79A64B7-8C64-4775-A031-8F7D3A70B383}" type="par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3B9A8AD-2306-4454-9452-A326016C7523}" type="sibTrans" cxnId="{2960D9C0-7E76-4D5C-9AFE-250983D414A7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02E0DA6-5DCE-4841-BD6F-9218A4A88E71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678</a:t>
          </a:r>
          <a:r>
            <a:rPr lang="en-US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gm:t>
    </dgm:pt>
    <dgm:pt modelId="{6CF85ED6-15BB-48E0-899F-68B54AEAEE6E}" type="par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D63DF18-4076-4FC9-8DF5-B8CE96E23E82}" type="sibTrans" cxnId="{8E3F4019-3CE2-45A5-9A46-226DCB82C37C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F0277BA-D27C-4BD3-862C-CC8C5182C5C3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b="1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gm:t>
    </dgm:pt>
    <dgm:pt modelId="{03C51781-3BCB-4FDF-9260-1E653699840F}" type="par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4C8D47E5-D83E-4867-9C9D-272EF37DEFA1}" type="sibTrans" cxnId="{FBF67C39-48E4-4782-9B6B-7BE84CB2B84F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7A9D43-BE91-4062-A8D3-B116013C45AB}">
      <dgm:prSet phldrT="[Текст]"/>
      <dgm:spPr/>
      <dgm:t>
        <a:bodyPr/>
        <a:lstStyle/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Растущий рынок мочевины</a:t>
          </a:r>
        </a:p>
        <a:p>
          <a:r>
            <a:rPr lang="ru-RU" dirty="0">
              <a:latin typeface="Segoe UI Semilight" panose="020B0402040204020203" pitchFamily="34" charset="0"/>
              <a:cs typeface="Segoe UI Semilight" panose="020B0402040204020203" pitchFamily="34" charset="0"/>
            </a:rPr>
            <a:t>Низкая конкуренция и требования к товару</a:t>
          </a:r>
        </a:p>
      </dgm:t>
    </dgm:pt>
    <dgm:pt modelId="{D2E45874-3880-4C77-A3DF-532869F46FAE}" type="par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A80B3A5-0327-4023-8FC3-8B8861F49D8E}" type="sibTrans" cxnId="{4F6A9287-82EA-47B0-BBEB-7C78FED51583}">
      <dgm:prSet/>
      <dgm:spPr/>
      <dgm:t>
        <a:bodyPr/>
        <a:lstStyle/>
        <a:p>
          <a:endParaRPr lang="ru-RU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57B4351-0330-4D22-BBEA-C49796D1DFC6}" type="pres">
      <dgm:prSet presAssocID="{94079A8F-465D-43F8-BE71-904695103BBD}" presName="vert0" presStyleCnt="0">
        <dgm:presLayoutVars>
          <dgm:dir/>
          <dgm:animOne val="branch"/>
          <dgm:animLvl val="lvl"/>
        </dgm:presLayoutVars>
      </dgm:prSet>
      <dgm:spPr/>
    </dgm:pt>
    <dgm:pt modelId="{F2465E3C-F0DF-426F-9247-DAF7094F0DA4}" type="pres">
      <dgm:prSet presAssocID="{CA6FBEFD-7519-43AF-BDE8-257D7ADCB00E}" presName="thickLine" presStyleLbl="alignNode1" presStyleIdx="0" presStyleCnt="1"/>
      <dgm:spPr/>
    </dgm:pt>
    <dgm:pt modelId="{D1C67614-7C42-4D40-A1A3-E579FF93B0F2}" type="pres">
      <dgm:prSet presAssocID="{CA6FBEFD-7519-43AF-BDE8-257D7ADCB00E}" presName="horz1" presStyleCnt="0"/>
      <dgm:spPr/>
    </dgm:pt>
    <dgm:pt modelId="{DCB2967E-E8B1-4914-8672-B48535C88404}" type="pres">
      <dgm:prSet presAssocID="{CA6FBEFD-7519-43AF-BDE8-257D7ADCB00E}" presName="tx1" presStyleLbl="revTx" presStyleIdx="0" presStyleCnt="4"/>
      <dgm:spPr/>
    </dgm:pt>
    <dgm:pt modelId="{2588851C-4D43-430E-911A-3161B7960DB5}" type="pres">
      <dgm:prSet presAssocID="{CA6FBEFD-7519-43AF-BDE8-257D7ADCB00E}" presName="vert1" presStyleCnt="0"/>
      <dgm:spPr/>
    </dgm:pt>
    <dgm:pt modelId="{BC413D7E-4059-4657-81F0-EA1C351E0D10}" type="pres">
      <dgm:prSet presAssocID="{C02E0DA6-5DCE-4841-BD6F-9218A4A88E71}" presName="vertSpace2a" presStyleCnt="0"/>
      <dgm:spPr/>
    </dgm:pt>
    <dgm:pt modelId="{C4EE5C19-1535-4E56-9C20-D0B184968D46}" type="pres">
      <dgm:prSet presAssocID="{C02E0DA6-5DCE-4841-BD6F-9218A4A88E71}" presName="horz2" presStyleCnt="0"/>
      <dgm:spPr/>
    </dgm:pt>
    <dgm:pt modelId="{59EE8A78-5E41-4792-824C-7BDCF8919ED2}" type="pres">
      <dgm:prSet presAssocID="{C02E0DA6-5DCE-4841-BD6F-9218A4A88E71}" presName="horzSpace2" presStyleCnt="0"/>
      <dgm:spPr/>
    </dgm:pt>
    <dgm:pt modelId="{77B5A85F-2AF0-4017-82F7-40161D8CD463}" type="pres">
      <dgm:prSet presAssocID="{C02E0DA6-5DCE-4841-BD6F-9218A4A88E71}" presName="tx2" presStyleLbl="revTx" presStyleIdx="1" presStyleCnt="4"/>
      <dgm:spPr/>
    </dgm:pt>
    <dgm:pt modelId="{78BB728B-8786-40DF-9FBD-918BAFA1E125}" type="pres">
      <dgm:prSet presAssocID="{C02E0DA6-5DCE-4841-BD6F-9218A4A88E71}" presName="vert2" presStyleCnt="0"/>
      <dgm:spPr/>
    </dgm:pt>
    <dgm:pt modelId="{B18AA6A7-57B4-4205-BCEF-7BABF77777A6}" type="pres">
      <dgm:prSet presAssocID="{C02E0DA6-5DCE-4841-BD6F-9218A4A88E71}" presName="thinLine2b" presStyleLbl="callout" presStyleIdx="0" presStyleCnt="3"/>
      <dgm:spPr/>
    </dgm:pt>
    <dgm:pt modelId="{ADAD53F3-7D84-42D7-815A-2CFC7595A8A9}" type="pres">
      <dgm:prSet presAssocID="{C02E0DA6-5DCE-4841-BD6F-9218A4A88E71}" presName="vertSpace2b" presStyleCnt="0"/>
      <dgm:spPr/>
    </dgm:pt>
    <dgm:pt modelId="{132FC3F7-2EE3-46A6-8D14-C5C7E4B73D76}" type="pres">
      <dgm:prSet presAssocID="{9F0277BA-D27C-4BD3-862C-CC8C5182C5C3}" presName="horz2" presStyleCnt="0"/>
      <dgm:spPr/>
    </dgm:pt>
    <dgm:pt modelId="{B2BFAE88-70BB-469F-A71F-9504500CCC07}" type="pres">
      <dgm:prSet presAssocID="{9F0277BA-D27C-4BD3-862C-CC8C5182C5C3}" presName="horzSpace2" presStyleCnt="0"/>
      <dgm:spPr/>
    </dgm:pt>
    <dgm:pt modelId="{C693A19E-6DD2-4E79-8C20-46CDAD7685FD}" type="pres">
      <dgm:prSet presAssocID="{9F0277BA-D27C-4BD3-862C-CC8C5182C5C3}" presName="tx2" presStyleLbl="revTx" presStyleIdx="2" presStyleCnt="4"/>
      <dgm:spPr/>
    </dgm:pt>
    <dgm:pt modelId="{16E09AC4-DFC0-4A47-AE1B-289F658C88FA}" type="pres">
      <dgm:prSet presAssocID="{9F0277BA-D27C-4BD3-862C-CC8C5182C5C3}" presName="vert2" presStyleCnt="0"/>
      <dgm:spPr/>
    </dgm:pt>
    <dgm:pt modelId="{7A63A03C-99E3-46EA-801A-02955C3FDF56}" type="pres">
      <dgm:prSet presAssocID="{9F0277BA-D27C-4BD3-862C-CC8C5182C5C3}" presName="thinLine2b" presStyleLbl="callout" presStyleIdx="1" presStyleCnt="3"/>
      <dgm:spPr/>
    </dgm:pt>
    <dgm:pt modelId="{026A2154-3373-4E51-A322-62F840B5FD07}" type="pres">
      <dgm:prSet presAssocID="{9F0277BA-D27C-4BD3-862C-CC8C5182C5C3}" presName="vertSpace2b" presStyleCnt="0"/>
      <dgm:spPr/>
    </dgm:pt>
    <dgm:pt modelId="{A18FB253-66FB-42FC-A871-52B8F441839E}" type="pres">
      <dgm:prSet presAssocID="{BD7A9D43-BE91-4062-A8D3-B116013C45AB}" presName="horz2" presStyleCnt="0"/>
      <dgm:spPr/>
    </dgm:pt>
    <dgm:pt modelId="{721AA8AA-2CC0-4BDD-9838-8039A8824677}" type="pres">
      <dgm:prSet presAssocID="{BD7A9D43-BE91-4062-A8D3-B116013C45AB}" presName="horzSpace2" presStyleCnt="0"/>
      <dgm:spPr/>
    </dgm:pt>
    <dgm:pt modelId="{1DDE21C1-279F-44D6-B61C-1C8DB3EC87A0}" type="pres">
      <dgm:prSet presAssocID="{BD7A9D43-BE91-4062-A8D3-B116013C45AB}" presName="tx2" presStyleLbl="revTx" presStyleIdx="3" presStyleCnt="4"/>
      <dgm:spPr/>
    </dgm:pt>
    <dgm:pt modelId="{EA862FCC-F6A8-4F8D-88C4-1E95ED77EFE8}" type="pres">
      <dgm:prSet presAssocID="{BD7A9D43-BE91-4062-A8D3-B116013C45AB}" presName="vert2" presStyleCnt="0"/>
      <dgm:spPr/>
    </dgm:pt>
    <dgm:pt modelId="{541FA1D5-9F4D-402C-96E9-CCA773812F3C}" type="pres">
      <dgm:prSet presAssocID="{BD7A9D43-BE91-4062-A8D3-B116013C45AB}" presName="thinLine2b" presStyleLbl="callout" presStyleIdx="2" presStyleCnt="3"/>
      <dgm:spPr/>
    </dgm:pt>
    <dgm:pt modelId="{3D283387-9404-45DB-BBB4-C07BD532DCAA}" type="pres">
      <dgm:prSet presAssocID="{BD7A9D43-BE91-4062-A8D3-B116013C45AB}" presName="vertSpace2b" presStyleCnt="0"/>
      <dgm:spPr/>
    </dgm:pt>
  </dgm:ptLst>
  <dgm:cxnLst>
    <dgm:cxn modelId="{8E3F4019-3CE2-45A5-9A46-226DCB82C37C}" srcId="{CA6FBEFD-7519-43AF-BDE8-257D7ADCB00E}" destId="{C02E0DA6-5DCE-4841-BD6F-9218A4A88E71}" srcOrd="0" destOrd="0" parTransId="{6CF85ED6-15BB-48E0-899F-68B54AEAEE6E}" sibTransId="{DD63DF18-4076-4FC9-8DF5-B8CE96E23E82}"/>
    <dgm:cxn modelId="{FBF67C39-48E4-4782-9B6B-7BE84CB2B84F}" srcId="{CA6FBEFD-7519-43AF-BDE8-257D7ADCB00E}" destId="{9F0277BA-D27C-4BD3-862C-CC8C5182C5C3}" srcOrd="1" destOrd="0" parTransId="{03C51781-3BCB-4FDF-9260-1E653699840F}" sibTransId="{4C8D47E5-D83E-4867-9C9D-272EF37DEFA1}"/>
    <dgm:cxn modelId="{2EBA2382-074D-452F-AA4C-8F099F21437C}" type="presOf" srcId="{94079A8F-465D-43F8-BE71-904695103BBD}" destId="{257B4351-0330-4D22-BBEA-C49796D1DFC6}" srcOrd="0" destOrd="0" presId="urn:microsoft.com/office/officeart/2008/layout/LinedList"/>
    <dgm:cxn modelId="{89D94E84-9F44-4898-B4B4-5560468A8AA2}" type="presOf" srcId="{9F0277BA-D27C-4BD3-862C-CC8C5182C5C3}" destId="{C693A19E-6DD2-4E79-8C20-46CDAD7685FD}" srcOrd="0" destOrd="0" presId="urn:microsoft.com/office/officeart/2008/layout/LinedList"/>
    <dgm:cxn modelId="{4F6A9287-82EA-47B0-BBEB-7C78FED51583}" srcId="{CA6FBEFD-7519-43AF-BDE8-257D7ADCB00E}" destId="{BD7A9D43-BE91-4062-A8D3-B116013C45AB}" srcOrd="2" destOrd="0" parTransId="{D2E45874-3880-4C77-A3DF-532869F46FAE}" sibTransId="{BA80B3A5-0327-4023-8FC3-8B8861F49D8E}"/>
    <dgm:cxn modelId="{1AC488A2-5476-46D0-8B67-BEA7274716DF}" type="presOf" srcId="{C02E0DA6-5DCE-4841-BD6F-9218A4A88E71}" destId="{77B5A85F-2AF0-4017-82F7-40161D8CD463}" srcOrd="0" destOrd="0" presId="urn:microsoft.com/office/officeart/2008/layout/LinedList"/>
    <dgm:cxn modelId="{2960D9C0-7E76-4D5C-9AFE-250983D414A7}" srcId="{94079A8F-465D-43F8-BE71-904695103BBD}" destId="{CA6FBEFD-7519-43AF-BDE8-257D7ADCB00E}" srcOrd="0" destOrd="0" parTransId="{E79A64B7-8C64-4775-A031-8F7D3A70B383}" sibTransId="{F3B9A8AD-2306-4454-9452-A326016C7523}"/>
    <dgm:cxn modelId="{2B7E96DC-C038-477D-B2CF-B6E1CE1B481B}" type="presOf" srcId="{CA6FBEFD-7519-43AF-BDE8-257D7ADCB00E}" destId="{DCB2967E-E8B1-4914-8672-B48535C88404}" srcOrd="0" destOrd="0" presId="urn:microsoft.com/office/officeart/2008/layout/LinedList"/>
    <dgm:cxn modelId="{80AC73E4-F593-454C-AED5-04274FD2BE14}" type="presOf" srcId="{BD7A9D43-BE91-4062-A8D3-B116013C45AB}" destId="{1DDE21C1-279F-44D6-B61C-1C8DB3EC87A0}" srcOrd="0" destOrd="0" presId="urn:microsoft.com/office/officeart/2008/layout/LinedList"/>
    <dgm:cxn modelId="{3E5DC2CC-4D6A-428A-8038-07247B295B7C}" type="presParOf" srcId="{257B4351-0330-4D22-BBEA-C49796D1DFC6}" destId="{F2465E3C-F0DF-426F-9247-DAF7094F0DA4}" srcOrd="0" destOrd="0" presId="urn:microsoft.com/office/officeart/2008/layout/LinedList"/>
    <dgm:cxn modelId="{D572083D-FAEF-4922-B69F-D41D49D39C85}" type="presParOf" srcId="{257B4351-0330-4D22-BBEA-C49796D1DFC6}" destId="{D1C67614-7C42-4D40-A1A3-E579FF93B0F2}" srcOrd="1" destOrd="0" presId="urn:microsoft.com/office/officeart/2008/layout/LinedList"/>
    <dgm:cxn modelId="{280E98F0-7D53-4E40-AA0F-5534F0A9DE5E}" type="presParOf" srcId="{D1C67614-7C42-4D40-A1A3-E579FF93B0F2}" destId="{DCB2967E-E8B1-4914-8672-B48535C88404}" srcOrd="0" destOrd="0" presId="urn:microsoft.com/office/officeart/2008/layout/LinedList"/>
    <dgm:cxn modelId="{57A9A967-A019-4CF9-99F4-1A33F6E3FF72}" type="presParOf" srcId="{D1C67614-7C42-4D40-A1A3-E579FF93B0F2}" destId="{2588851C-4D43-430E-911A-3161B7960DB5}" srcOrd="1" destOrd="0" presId="urn:microsoft.com/office/officeart/2008/layout/LinedList"/>
    <dgm:cxn modelId="{B9F87D67-CA11-4926-8FDB-952370DB6569}" type="presParOf" srcId="{2588851C-4D43-430E-911A-3161B7960DB5}" destId="{BC413D7E-4059-4657-81F0-EA1C351E0D10}" srcOrd="0" destOrd="0" presId="urn:microsoft.com/office/officeart/2008/layout/LinedList"/>
    <dgm:cxn modelId="{00D97B91-DFF4-4A30-AA41-4B58341C107F}" type="presParOf" srcId="{2588851C-4D43-430E-911A-3161B7960DB5}" destId="{C4EE5C19-1535-4E56-9C20-D0B184968D46}" srcOrd="1" destOrd="0" presId="urn:microsoft.com/office/officeart/2008/layout/LinedList"/>
    <dgm:cxn modelId="{4EA58073-B674-4A10-BC4E-2870D017D95B}" type="presParOf" srcId="{C4EE5C19-1535-4E56-9C20-D0B184968D46}" destId="{59EE8A78-5E41-4792-824C-7BDCF8919ED2}" srcOrd="0" destOrd="0" presId="urn:microsoft.com/office/officeart/2008/layout/LinedList"/>
    <dgm:cxn modelId="{2993E1AB-01E3-4CAD-A955-92CBA7FEF1B4}" type="presParOf" srcId="{C4EE5C19-1535-4E56-9C20-D0B184968D46}" destId="{77B5A85F-2AF0-4017-82F7-40161D8CD463}" srcOrd="1" destOrd="0" presId="urn:microsoft.com/office/officeart/2008/layout/LinedList"/>
    <dgm:cxn modelId="{7FA7FF28-EE0C-4771-A941-FD7355B7C885}" type="presParOf" srcId="{C4EE5C19-1535-4E56-9C20-D0B184968D46}" destId="{78BB728B-8786-40DF-9FBD-918BAFA1E125}" srcOrd="2" destOrd="0" presId="urn:microsoft.com/office/officeart/2008/layout/LinedList"/>
    <dgm:cxn modelId="{9DFC32F4-A889-48FC-A92E-CF91D93EB713}" type="presParOf" srcId="{2588851C-4D43-430E-911A-3161B7960DB5}" destId="{B18AA6A7-57B4-4205-BCEF-7BABF77777A6}" srcOrd="2" destOrd="0" presId="urn:microsoft.com/office/officeart/2008/layout/LinedList"/>
    <dgm:cxn modelId="{3D7D309F-8B10-4AEF-856A-1E0AD659A1AB}" type="presParOf" srcId="{2588851C-4D43-430E-911A-3161B7960DB5}" destId="{ADAD53F3-7D84-42D7-815A-2CFC7595A8A9}" srcOrd="3" destOrd="0" presId="urn:microsoft.com/office/officeart/2008/layout/LinedList"/>
    <dgm:cxn modelId="{3B509B2B-4D43-4F66-B6C6-E99B358430BA}" type="presParOf" srcId="{2588851C-4D43-430E-911A-3161B7960DB5}" destId="{132FC3F7-2EE3-46A6-8D14-C5C7E4B73D76}" srcOrd="4" destOrd="0" presId="urn:microsoft.com/office/officeart/2008/layout/LinedList"/>
    <dgm:cxn modelId="{6F8291B9-F7D5-4A03-ADA1-CD8DF54DFCE2}" type="presParOf" srcId="{132FC3F7-2EE3-46A6-8D14-C5C7E4B73D76}" destId="{B2BFAE88-70BB-469F-A71F-9504500CCC07}" srcOrd="0" destOrd="0" presId="urn:microsoft.com/office/officeart/2008/layout/LinedList"/>
    <dgm:cxn modelId="{154A9251-021D-40CF-BE41-5C974E40E9D9}" type="presParOf" srcId="{132FC3F7-2EE3-46A6-8D14-C5C7E4B73D76}" destId="{C693A19E-6DD2-4E79-8C20-46CDAD7685FD}" srcOrd="1" destOrd="0" presId="urn:microsoft.com/office/officeart/2008/layout/LinedList"/>
    <dgm:cxn modelId="{B1B5929C-C89F-4C75-8374-E6CFACE1BB10}" type="presParOf" srcId="{132FC3F7-2EE3-46A6-8D14-C5C7E4B73D76}" destId="{16E09AC4-DFC0-4A47-AE1B-289F658C88FA}" srcOrd="2" destOrd="0" presId="urn:microsoft.com/office/officeart/2008/layout/LinedList"/>
    <dgm:cxn modelId="{444B0AED-75E9-4D5E-8941-9F18B2E2944C}" type="presParOf" srcId="{2588851C-4D43-430E-911A-3161B7960DB5}" destId="{7A63A03C-99E3-46EA-801A-02955C3FDF56}" srcOrd="5" destOrd="0" presId="urn:microsoft.com/office/officeart/2008/layout/LinedList"/>
    <dgm:cxn modelId="{DCA329E2-1684-4C72-A629-80B3AA454F0F}" type="presParOf" srcId="{2588851C-4D43-430E-911A-3161B7960DB5}" destId="{026A2154-3373-4E51-A322-62F840B5FD07}" srcOrd="6" destOrd="0" presId="urn:microsoft.com/office/officeart/2008/layout/LinedList"/>
    <dgm:cxn modelId="{CECE6715-7BA6-4D15-A23C-7A85A6603357}" type="presParOf" srcId="{2588851C-4D43-430E-911A-3161B7960DB5}" destId="{A18FB253-66FB-42FC-A871-52B8F441839E}" srcOrd="7" destOrd="0" presId="urn:microsoft.com/office/officeart/2008/layout/LinedList"/>
    <dgm:cxn modelId="{D3768D23-2124-4D5A-9241-4B903304C925}" type="presParOf" srcId="{A18FB253-66FB-42FC-A871-52B8F441839E}" destId="{721AA8AA-2CC0-4BDD-9838-8039A8824677}" srcOrd="0" destOrd="0" presId="urn:microsoft.com/office/officeart/2008/layout/LinedList"/>
    <dgm:cxn modelId="{F7939982-2EE3-4B5A-A308-2433FF7588B2}" type="presParOf" srcId="{A18FB253-66FB-42FC-A871-52B8F441839E}" destId="{1DDE21C1-279F-44D6-B61C-1C8DB3EC87A0}" srcOrd="1" destOrd="0" presId="urn:microsoft.com/office/officeart/2008/layout/LinedList"/>
    <dgm:cxn modelId="{984024E6-7A40-4091-92C6-324EFF1CB413}" type="presParOf" srcId="{A18FB253-66FB-42FC-A871-52B8F441839E}" destId="{EA862FCC-F6A8-4F8D-88C4-1E95ED77EFE8}" srcOrd="2" destOrd="0" presId="urn:microsoft.com/office/officeart/2008/layout/LinedList"/>
    <dgm:cxn modelId="{61F1A2C7-7561-436D-8EB9-32BEC244B072}" type="presParOf" srcId="{2588851C-4D43-430E-911A-3161B7960DB5}" destId="{541FA1D5-9F4D-402C-96E9-CCA773812F3C}" srcOrd="8" destOrd="0" presId="urn:microsoft.com/office/officeart/2008/layout/LinedList"/>
    <dgm:cxn modelId="{31BD31BF-5622-4F01-94F4-E9D009F1B2AF}" type="presParOf" srcId="{2588851C-4D43-430E-911A-3161B7960DB5}" destId="{3D283387-9404-45DB-BBB4-C07BD532DCA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EE230-1325-4889-85DF-EF18328F5FEC}">
      <dsp:nvSpPr>
        <dsp:cNvPr id="0" name=""/>
        <dsp:cNvSpPr/>
      </dsp:nvSpPr>
      <dsp:spPr>
        <a:xfrm>
          <a:off x="0" y="0"/>
          <a:ext cx="62397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6B319-0F0D-45EC-969B-E43DA4DEE0A7}">
      <dsp:nvSpPr>
        <dsp:cNvPr id="0" name=""/>
        <dsp:cNvSpPr/>
      </dsp:nvSpPr>
      <dsp:spPr>
        <a:xfrm>
          <a:off x="0" y="0"/>
          <a:ext cx="1247950" cy="2572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Основные рынки сбыта</a:t>
          </a:r>
        </a:p>
      </dsp:txBody>
      <dsp:txXfrm>
        <a:off x="0" y="0"/>
        <a:ext cx="1247950" cy="2572710"/>
      </dsp:txXfrm>
    </dsp:sp>
    <dsp:sp modelId="{463E7E58-09FB-4938-B9B6-1F97B2C7D40D}">
      <dsp:nvSpPr>
        <dsp:cNvPr id="0" name=""/>
        <dsp:cNvSpPr/>
      </dsp:nvSpPr>
      <dsp:spPr>
        <a:xfrm>
          <a:off x="1341546" y="24244"/>
          <a:ext cx="4898203" cy="48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Южная Африка (ЮАР)</a:t>
          </a:r>
        </a:p>
      </dsp:txBody>
      <dsp:txXfrm>
        <a:off x="1341546" y="24244"/>
        <a:ext cx="4898203" cy="484895"/>
      </dsp:txXfrm>
    </dsp:sp>
    <dsp:sp modelId="{6C4D0D61-883E-4EB7-B61C-89B516184CC6}">
      <dsp:nvSpPr>
        <dsp:cNvPr id="0" name=""/>
        <dsp:cNvSpPr/>
      </dsp:nvSpPr>
      <dsp:spPr>
        <a:xfrm>
          <a:off x="1247949" y="509140"/>
          <a:ext cx="49918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2B6FB-0770-4FDA-A3EE-24A1810C6C8C}">
      <dsp:nvSpPr>
        <dsp:cNvPr id="0" name=""/>
        <dsp:cNvSpPr/>
      </dsp:nvSpPr>
      <dsp:spPr>
        <a:xfrm>
          <a:off x="1341546" y="533385"/>
          <a:ext cx="4898203" cy="48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Эфиопия</a:t>
          </a:r>
        </a:p>
      </dsp:txBody>
      <dsp:txXfrm>
        <a:off x="1341546" y="533385"/>
        <a:ext cx="4898203" cy="484895"/>
      </dsp:txXfrm>
    </dsp:sp>
    <dsp:sp modelId="{26967788-BDA1-47A9-9204-4FB78175C686}">
      <dsp:nvSpPr>
        <dsp:cNvPr id="0" name=""/>
        <dsp:cNvSpPr/>
      </dsp:nvSpPr>
      <dsp:spPr>
        <a:xfrm>
          <a:off x="1247949" y="1018280"/>
          <a:ext cx="49918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24FD0-E511-4A67-8A6E-77C4A33ABE20}">
      <dsp:nvSpPr>
        <dsp:cNvPr id="0" name=""/>
        <dsp:cNvSpPr/>
      </dsp:nvSpPr>
      <dsp:spPr>
        <a:xfrm>
          <a:off x="1341546" y="1042525"/>
          <a:ext cx="4898203" cy="48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Замбия</a:t>
          </a:r>
        </a:p>
      </dsp:txBody>
      <dsp:txXfrm>
        <a:off x="1341546" y="1042525"/>
        <a:ext cx="4898203" cy="484895"/>
      </dsp:txXfrm>
    </dsp:sp>
    <dsp:sp modelId="{ED495C6D-A377-4122-8A99-3C4F7C78BE1B}">
      <dsp:nvSpPr>
        <dsp:cNvPr id="0" name=""/>
        <dsp:cNvSpPr/>
      </dsp:nvSpPr>
      <dsp:spPr>
        <a:xfrm>
          <a:off x="1247949" y="1527420"/>
          <a:ext cx="49918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7CD13-F699-4A4D-928F-364E692FABC6}">
      <dsp:nvSpPr>
        <dsp:cNvPr id="0" name=""/>
        <dsp:cNvSpPr/>
      </dsp:nvSpPr>
      <dsp:spPr>
        <a:xfrm>
          <a:off x="1341546" y="1551665"/>
          <a:ext cx="4898203" cy="48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Зимбабве</a:t>
          </a:r>
        </a:p>
      </dsp:txBody>
      <dsp:txXfrm>
        <a:off x="1341546" y="1551665"/>
        <a:ext cx="4898203" cy="484895"/>
      </dsp:txXfrm>
    </dsp:sp>
    <dsp:sp modelId="{77F14A18-FADC-48E9-A4AB-17E3E2442F49}">
      <dsp:nvSpPr>
        <dsp:cNvPr id="0" name=""/>
        <dsp:cNvSpPr/>
      </dsp:nvSpPr>
      <dsp:spPr>
        <a:xfrm>
          <a:off x="1247949" y="2036561"/>
          <a:ext cx="49918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E7128-C713-4C58-BBDF-38390AF13350}">
      <dsp:nvSpPr>
        <dsp:cNvPr id="0" name=""/>
        <dsp:cNvSpPr/>
      </dsp:nvSpPr>
      <dsp:spPr>
        <a:xfrm>
          <a:off x="1341546" y="2060806"/>
          <a:ext cx="4898203" cy="48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Кения</a:t>
          </a:r>
        </a:p>
      </dsp:txBody>
      <dsp:txXfrm>
        <a:off x="1341546" y="2060806"/>
        <a:ext cx="4898203" cy="484895"/>
      </dsp:txXfrm>
    </dsp:sp>
    <dsp:sp modelId="{07EF729A-C75A-4D83-A2AF-6487515CB97C}">
      <dsp:nvSpPr>
        <dsp:cNvPr id="0" name=""/>
        <dsp:cNvSpPr/>
      </dsp:nvSpPr>
      <dsp:spPr>
        <a:xfrm>
          <a:off x="1247949" y="2545701"/>
          <a:ext cx="49918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C4AAA-FE8D-4A62-ACC5-404130D4D29A}">
      <dsp:nvSpPr>
        <dsp:cNvPr id="0" name=""/>
        <dsp:cNvSpPr/>
      </dsp:nvSpPr>
      <dsp:spPr>
        <a:xfrm>
          <a:off x="0" y="18697"/>
          <a:ext cx="4371174" cy="2878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Танзания</a:t>
          </a:r>
        </a:p>
      </dsp:txBody>
      <dsp:txXfrm>
        <a:off x="14050" y="32747"/>
        <a:ext cx="4343074" cy="259719"/>
      </dsp:txXfrm>
    </dsp:sp>
    <dsp:sp modelId="{3F9467C3-8F1A-4BDC-95A1-9FC8A23DBC82}">
      <dsp:nvSpPr>
        <dsp:cNvPr id="0" name=""/>
        <dsp:cNvSpPr/>
      </dsp:nvSpPr>
      <dsp:spPr>
        <a:xfrm>
          <a:off x="0" y="306517"/>
          <a:ext cx="4371174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85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13 502 тыс. га, площадь пашни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177 505 тонн мировой импорт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13 582 тонн российский импорт</a:t>
          </a:r>
        </a:p>
      </dsp:txBody>
      <dsp:txXfrm>
        <a:off x="0" y="306517"/>
        <a:ext cx="4371174" cy="471960"/>
      </dsp:txXfrm>
    </dsp:sp>
    <dsp:sp modelId="{C11C8CCC-136F-4C21-8F37-88236FF7D469}">
      <dsp:nvSpPr>
        <dsp:cNvPr id="0" name=""/>
        <dsp:cNvSpPr/>
      </dsp:nvSpPr>
      <dsp:spPr>
        <a:xfrm>
          <a:off x="0" y="778477"/>
          <a:ext cx="4371174" cy="2878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Ангола</a:t>
          </a:r>
        </a:p>
      </dsp:txBody>
      <dsp:txXfrm>
        <a:off x="14050" y="792527"/>
        <a:ext cx="4343074" cy="259719"/>
      </dsp:txXfrm>
    </dsp:sp>
    <dsp:sp modelId="{01C3D11A-9E5F-4A01-A42D-EBF2DF8A2967}">
      <dsp:nvSpPr>
        <dsp:cNvPr id="0" name=""/>
        <dsp:cNvSpPr/>
      </dsp:nvSpPr>
      <dsp:spPr>
        <a:xfrm>
          <a:off x="0" y="1066297"/>
          <a:ext cx="4371174" cy="31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85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5 373 тыс. га, площадь пашни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11 337 тонн мировой импорт</a:t>
          </a:r>
        </a:p>
      </dsp:txBody>
      <dsp:txXfrm>
        <a:off x="0" y="1066297"/>
        <a:ext cx="4371174" cy="310500"/>
      </dsp:txXfrm>
    </dsp:sp>
    <dsp:sp modelId="{1769A238-B06D-440D-8B21-34E8AFC6AAC4}">
      <dsp:nvSpPr>
        <dsp:cNvPr id="0" name=""/>
        <dsp:cNvSpPr/>
      </dsp:nvSpPr>
      <dsp:spPr>
        <a:xfrm>
          <a:off x="0" y="1376797"/>
          <a:ext cx="4371174" cy="2878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Сенегал</a:t>
          </a:r>
        </a:p>
      </dsp:txBody>
      <dsp:txXfrm>
        <a:off x="14050" y="1390847"/>
        <a:ext cx="4343074" cy="259719"/>
      </dsp:txXfrm>
    </dsp:sp>
    <dsp:sp modelId="{E54772A0-C4FE-427D-B047-B5EE5A2BD7AC}">
      <dsp:nvSpPr>
        <dsp:cNvPr id="0" name=""/>
        <dsp:cNvSpPr/>
      </dsp:nvSpPr>
      <dsp:spPr>
        <a:xfrm>
          <a:off x="0" y="1664617"/>
          <a:ext cx="4371174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85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3 803 тыс. га, площадь пашни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/>
            <a:t>81 614 тонн </a:t>
          </a:r>
          <a:r>
            <a:rPr lang="ru-RU" sz="900" kern="1200" dirty="0"/>
            <a:t>мировой импорт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11 161 тонн российский импорт</a:t>
          </a:r>
        </a:p>
      </dsp:txBody>
      <dsp:txXfrm>
        <a:off x="0" y="1664617"/>
        <a:ext cx="4371174" cy="471960"/>
      </dsp:txXfrm>
    </dsp:sp>
    <dsp:sp modelId="{4C00F572-E3D1-4D41-8BD5-0DF87D137676}">
      <dsp:nvSpPr>
        <dsp:cNvPr id="0" name=""/>
        <dsp:cNvSpPr/>
      </dsp:nvSpPr>
      <dsp:spPr>
        <a:xfrm>
          <a:off x="0" y="2135241"/>
          <a:ext cx="4371174" cy="2878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Кот д</a:t>
          </a:r>
          <a:r>
            <a:rPr lang="en-US" sz="1200" kern="1200" dirty="0"/>
            <a:t>’</a:t>
          </a:r>
          <a:r>
            <a:rPr lang="ru-RU" sz="1200" kern="1200" dirty="0"/>
            <a:t>-Ивуар</a:t>
          </a:r>
        </a:p>
      </dsp:txBody>
      <dsp:txXfrm>
        <a:off x="14050" y="2149291"/>
        <a:ext cx="4343074" cy="259719"/>
      </dsp:txXfrm>
    </dsp:sp>
    <dsp:sp modelId="{2583492A-F036-4B0E-AFE4-4D7F5D47456C}">
      <dsp:nvSpPr>
        <dsp:cNvPr id="0" name=""/>
        <dsp:cNvSpPr/>
      </dsp:nvSpPr>
      <dsp:spPr>
        <a:xfrm>
          <a:off x="0" y="2424397"/>
          <a:ext cx="4371174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85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3 500 тыс. га, площадь пашни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101 265 тонн мировой импорт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53 491 тонн российский импорт</a:t>
          </a:r>
        </a:p>
      </dsp:txBody>
      <dsp:txXfrm>
        <a:off x="0" y="2424397"/>
        <a:ext cx="4371174" cy="471960"/>
      </dsp:txXfrm>
    </dsp:sp>
    <dsp:sp modelId="{87C4AF1A-1D1E-4934-A459-014839C4C98C}">
      <dsp:nvSpPr>
        <dsp:cNvPr id="0" name=""/>
        <dsp:cNvSpPr/>
      </dsp:nvSpPr>
      <dsp:spPr>
        <a:xfrm>
          <a:off x="0" y="2896357"/>
          <a:ext cx="4371174" cy="2878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Тунис</a:t>
          </a:r>
        </a:p>
      </dsp:txBody>
      <dsp:txXfrm>
        <a:off x="14050" y="2910407"/>
        <a:ext cx="4343074" cy="259719"/>
      </dsp:txXfrm>
    </dsp:sp>
    <dsp:sp modelId="{34441475-58AD-430C-9F34-3B19DCEEB95D}">
      <dsp:nvSpPr>
        <dsp:cNvPr id="0" name=""/>
        <dsp:cNvSpPr/>
      </dsp:nvSpPr>
      <dsp:spPr>
        <a:xfrm>
          <a:off x="0" y="3184176"/>
          <a:ext cx="4371174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85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2 831 тыс. га, площадь пашни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2 223 импорт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900" kern="1200" dirty="0"/>
            <a:t>256 тонн российский импорт</a:t>
          </a:r>
        </a:p>
      </dsp:txBody>
      <dsp:txXfrm>
        <a:off x="0" y="3184176"/>
        <a:ext cx="4371174" cy="4719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5B260-7EFC-44E1-B335-FC8B6A9536B3}">
      <dsp:nvSpPr>
        <dsp:cNvPr id="0" name=""/>
        <dsp:cNvSpPr/>
      </dsp:nvSpPr>
      <dsp:spPr>
        <a:xfrm>
          <a:off x="0" y="23273"/>
          <a:ext cx="5014984" cy="35568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sp:txBody>
      <dsp:txXfrm>
        <a:off x="17363" y="40636"/>
        <a:ext cx="4980258" cy="320954"/>
      </dsp:txXfrm>
    </dsp:sp>
    <dsp:sp modelId="{0EA9708C-8447-48F4-927C-46103384097F}">
      <dsp:nvSpPr>
        <dsp:cNvPr id="0" name=""/>
        <dsp:cNvSpPr/>
      </dsp:nvSpPr>
      <dsp:spPr>
        <a:xfrm>
          <a:off x="0" y="37895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sp:txBody>
      <dsp:txXfrm>
        <a:off x="0" y="378953"/>
        <a:ext cx="5014984" cy="314640"/>
      </dsp:txXfrm>
    </dsp:sp>
    <dsp:sp modelId="{5CFE2E9E-7979-4F22-B9C3-5CE804E9CC3F}">
      <dsp:nvSpPr>
        <dsp:cNvPr id="0" name=""/>
        <dsp:cNvSpPr/>
      </dsp:nvSpPr>
      <dsp:spPr>
        <a:xfrm>
          <a:off x="0" y="693593"/>
          <a:ext cx="5014984" cy="355680"/>
        </a:xfrm>
        <a:prstGeom prst="roundRect">
          <a:avLst/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sp:txBody>
      <dsp:txXfrm>
        <a:off x="17363" y="710956"/>
        <a:ext cx="4980258" cy="320954"/>
      </dsp:txXfrm>
    </dsp:sp>
    <dsp:sp modelId="{2B67643E-2228-43A4-8DA2-5367E4B32944}">
      <dsp:nvSpPr>
        <dsp:cNvPr id="0" name=""/>
        <dsp:cNvSpPr/>
      </dsp:nvSpPr>
      <dsp:spPr>
        <a:xfrm>
          <a:off x="0" y="104927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298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1049273"/>
        <a:ext cx="5014984" cy="314640"/>
      </dsp:txXfrm>
    </dsp:sp>
    <dsp:sp modelId="{470A963B-169F-4F7D-8953-501563AF557C}">
      <dsp:nvSpPr>
        <dsp:cNvPr id="0" name=""/>
        <dsp:cNvSpPr/>
      </dsp:nvSpPr>
      <dsp:spPr>
        <a:xfrm>
          <a:off x="0" y="1363913"/>
          <a:ext cx="5014984" cy="355680"/>
        </a:xfrm>
        <a:prstGeom prst="roundRect">
          <a:avLst/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sp:txBody>
      <dsp:txXfrm>
        <a:off x="17363" y="1381276"/>
        <a:ext cx="4980258" cy="320954"/>
      </dsp:txXfrm>
    </dsp:sp>
    <dsp:sp modelId="{471B2131-8F35-4BEF-A2FB-32083456952E}">
      <dsp:nvSpPr>
        <dsp:cNvPr id="0" name=""/>
        <dsp:cNvSpPr/>
      </dsp:nvSpPr>
      <dsp:spPr>
        <a:xfrm>
          <a:off x="0" y="171959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220</a:t>
          </a:r>
          <a:r>
            <a:rPr lang="en-US" sz="14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</a:t>
          </a:r>
          <a:r>
            <a:rPr lang="en-US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0" y="1719593"/>
        <a:ext cx="5014984" cy="314640"/>
      </dsp:txXfrm>
    </dsp:sp>
    <dsp:sp modelId="{386B761E-6A33-4247-B3FD-7A5BD35483AB}">
      <dsp:nvSpPr>
        <dsp:cNvPr id="0" name=""/>
        <dsp:cNvSpPr/>
      </dsp:nvSpPr>
      <dsp:spPr>
        <a:xfrm>
          <a:off x="0" y="2034233"/>
          <a:ext cx="5014984" cy="355680"/>
        </a:xfrm>
        <a:prstGeom prst="roundRect">
          <a:avLst/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sp:txBody>
      <dsp:txXfrm>
        <a:off x="17363" y="2051596"/>
        <a:ext cx="4980258" cy="320954"/>
      </dsp:txXfrm>
    </dsp:sp>
    <dsp:sp modelId="{C9EEA465-7320-4CC4-9C29-63702F79C679}">
      <dsp:nvSpPr>
        <dsp:cNvPr id="0" name=""/>
        <dsp:cNvSpPr/>
      </dsp:nvSpPr>
      <dsp:spPr>
        <a:xfrm>
          <a:off x="0" y="2389913"/>
          <a:ext cx="5014984" cy="422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2389913"/>
        <a:ext cx="5014984" cy="422797"/>
      </dsp:txXfrm>
    </dsp:sp>
    <dsp:sp modelId="{EC1731C0-22C3-4E0E-AB92-F63DE97BDD76}">
      <dsp:nvSpPr>
        <dsp:cNvPr id="0" name=""/>
        <dsp:cNvSpPr/>
      </dsp:nvSpPr>
      <dsp:spPr>
        <a:xfrm>
          <a:off x="0" y="2812710"/>
          <a:ext cx="5014984" cy="355680"/>
        </a:xfrm>
        <a:prstGeom prst="roundRect">
          <a:avLst/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sp:txBody>
      <dsp:txXfrm>
        <a:off x="17363" y="2830073"/>
        <a:ext cx="4980258" cy="320954"/>
      </dsp:txXfrm>
    </dsp:sp>
    <dsp:sp modelId="{A4FA729D-6393-4041-BC35-2C93B41317BD}">
      <dsp:nvSpPr>
        <dsp:cNvPr id="0" name=""/>
        <dsp:cNvSpPr/>
      </dsp:nvSpPr>
      <dsp:spPr>
        <a:xfrm>
          <a:off x="0" y="3168390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sp:txBody>
      <dsp:txXfrm>
        <a:off x="0" y="3168390"/>
        <a:ext cx="5014984" cy="314640"/>
      </dsp:txXfrm>
    </dsp:sp>
    <dsp:sp modelId="{AC6BAF2D-DF7B-4E56-9293-A32970766651}">
      <dsp:nvSpPr>
        <dsp:cNvPr id="0" name=""/>
        <dsp:cNvSpPr/>
      </dsp:nvSpPr>
      <dsp:spPr>
        <a:xfrm>
          <a:off x="0" y="3483030"/>
          <a:ext cx="5014984" cy="355680"/>
        </a:xfrm>
        <a:prstGeom prst="round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0</a:t>
          </a:r>
          <a:endParaRPr lang="ru-RU" sz="14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7363" y="3500393"/>
        <a:ext cx="4980258" cy="320954"/>
      </dsp:txXfrm>
    </dsp:sp>
    <dsp:sp modelId="{122788C2-FD08-46D5-80F7-4CB30F29267D}">
      <dsp:nvSpPr>
        <dsp:cNvPr id="0" name=""/>
        <dsp:cNvSpPr/>
      </dsp:nvSpPr>
      <dsp:spPr>
        <a:xfrm>
          <a:off x="0" y="3838710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3838710"/>
        <a:ext cx="5014984" cy="3146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5B260-7EFC-44E1-B335-FC8B6A9536B3}">
      <dsp:nvSpPr>
        <dsp:cNvPr id="0" name=""/>
        <dsp:cNvSpPr/>
      </dsp:nvSpPr>
      <dsp:spPr>
        <a:xfrm>
          <a:off x="0" y="23273"/>
          <a:ext cx="5014984" cy="35568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sp:txBody>
      <dsp:txXfrm>
        <a:off x="17363" y="40636"/>
        <a:ext cx="4980258" cy="320954"/>
      </dsp:txXfrm>
    </dsp:sp>
    <dsp:sp modelId="{0EA9708C-8447-48F4-927C-46103384097F}">
      <dsp:nvSpPr>
        <dsp:cNvPr id="0" name=""/>
        <dsp:cNvSpPr/>
      </dsp:nvSpPr>
      <dsp:spPr>
        <a:xfrm>
          <a:off x="0" y="37895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sp:txBody>
      <dsp:txXfrm>
        <a:off x="0" y="378953"/>
        <a:ext cx="5014984" cy="314640"/>
      </dsp:txXfrm>
    </dsp:sp>
    <dsp:sp modelId="{5CFE2E9E-7979-4F22-B9C3-5CE804E9CC3F}">
      <dsp:nvSpPr>
        <dsp:cNvPr id="0" name=""/>
        <dsp:cNvSpPr/>
      </dsp:nvSpPr>
      <dsp:spPr>
        <a:xfrm>
          <a:off x="0" y="693593"/>
          <a:ext cx="5014984" cy="355680"/>
        </a:xfrm>
        <a:prstGeom prst="roundRect">
          <a:avLst/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sp:txBody>
      <dsp:txXfrm>
        <a:off x="17363" y="710956"/>
        <a:ext cx="4980258" cy="320954"/>
      </dsp:txXfrm>
    </dsp:sp>
    <dsp:sp modelId="{2B67643E-2228-43A4-8DA2-5367E4B32944}">
      <dsp:nvSpPr>
        <dsp:cNvPr id="0" name=""/>
        <dsp:cNvSpPr/>
      </dsp:nvSpPr>
      <dsp:spPr>
        <a:xfrm>
          <a:off x="0" y="104927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282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1049273"/>
        <a:ext cx="5014984" cy="314640"/>
      </dsp:txXfrm>
    </dsp:sp>
    <dsp:sp modelId="{470A963B-169F-4F7D-8953-501563AF557C}">
      <dsp:nvSpPr>
        <dsp:cNvPr id="0" name=""/>
        <dsp:cNvSpPr/>
      </dsp:nvSpPr>
      <dsp:spPr>
        <a:xfrm>
          <a:off x="0" y="1363913"/>
          <a:ext cx="5014984" cy="355680"/>
        </a:xfrm>
        <a:prstGeom prst="roundRect">
          <a:avLst/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sp:txBody>
      <dsp:txXfrm>
        <a:off x="17363" y="1381276"/>
        <a:ext cx="4980258" cy="320954"/>
      </dsp:txXfrm>
    </dsp:sp>
    <dsp:sp modelId="{471B2131-8F35-4BEF-A2FB-32083456952E}">
      <dsp:nvSpPr>
        <dsp:cNvPr id="0" name=""/>
        <dsp:cNvSpPr/>
      </dsp:nvSpPr>
      <dsp:spPr>
        <a:xfrm>
          <a:off x="0" y="171959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319</a:t>
          </a:r>
          <a:r>
            <a:rPr lang="en-US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$ </a:t>
          </a: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0" y="1719593"/>
        <a:ext cx="5014984" cy="314640"/>
      </dsp:txXfrm>
    </dsp:sp>
    <dsp:sp modelId="{386B761E-6A33-4247-B3FD-7A5BD35483AB}">
      <dsp:nvSpPr>
        <dsp:cNvPr id="0" name=""/>
        <dsp:cNvSpPr/>
      </dsp:nvSpPr>
      <dsp:spPr>
        <a:xfrm>
          <a:off x="0" y="2034233"/>
          <a:ext cx="5014984" cy="355680"/>
        </a:xfrm>
        <a:prstGeom prst="roundRect">
          <a:avLst/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sp:txBody>
      <dsp:txXfrm>
        <a:off x="17363" y="2051596"/>
        <a:ext cx="4980258" cy="320954"/>
      </dsp:txXfrm>
    </dsp:sp>
    <dsp:sp modelId="{C9EEA465-7320-4CC4-9C29-63702F79C679}">
      <dsp:nvSpPr>
        <dsp:cNvPr id="0" name=""/>
        <dsp:cNvSpPr/>
      </dsp:nvSpPr>
      <dsp:spPr>
        <a:xfrm>
          <a:off x="0" y="2389913"/>
          <a:ext cx="5014984" cy="422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2389913"/>
        <a:ext cx="5014984" cy="422797"/>
      </dsp:txXfrm>
    </dsp:sp>
    <dsp:sp modelId="{EC1731C0-22C3-4E0E-AB92-F63DE97BDD76}">
      <dsp:nvSpPr>
        <dsp:cNvPr id="0" name=""/>
        <dsp:cNvSpPr/>
      </dsp:nvSpPr>
      <dsp:spPr>
        <a:xfrm>
          <a:off x="0" y="2812710"/>
          <a:ext cx="5014984" cy="355680"/>
        </a:xfrm>
        <a:prstGeom prst="roundRect">
          <a:avLst/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sp:txBody>
      <dsp:txXfrm>
        <a:off x="17363" y="2830073"/>
        <a:ext cx="4980258" cy="320954"/>
      </dsp:txXfrm>
    </dsp:sp>
    <dsp:sp modelId="{A4FA729D-6393-4041-BC35-2C93B41317BD}">
      <dsp:nvSpPr>
        <dsp:cNvPr id="0" name=""/>
        <dsp:cNvSpPr/>
      </dsp:nvSpPr>
      <dsp:spPr>
        <a:xfrm>
          <a:off x="0" y="3168390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sp:txBody>
      <dsp:txXfrm>
        <a:off x="0" y="3168390"/>
        <a:ext cx="5014984" cy="314640"/>
      </dsp:txXfrm>
    </dsp:sp>
    <dsp:sp modelId="{AC6BAF2D-DF7B-4E56-9293-A32970766651}">
      <dsp:nvSpPr>
        <dsp:cNvPr id="0" name=""/>
        <dsp:cNvSpPr/>
      </dsp:nvSpPr>
      <dsp:spPr>
        <a:xfrm>
          <a:off x="0" y="3483030"/>
          <a:ext cx="5014984" cy="355680"/>
        </a:xfrm>
        <a:prstGeom prst="round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0</a:t>
          </a:r>
        </a:p>
      </dsp:txBody>
      <dsp:txXfrm>
        <a:off x="17363" y="3500393"/>
        <a:ext cx="4980258" cy="320954"/>
      </dsp:txXfrm>
    </dsp:sp>
    <dsp:sp modelId="{122788C2-FD08-46D5-80F7-4CB30F29267D}">
      <dsp:nvSpPr>
        <dsp:cNvPr id="0" name=""/>
        <dsp:cNvSpPr/>
      </dsp:nvSpPr>
      <dsp:spPr>
        <a:xfrm>
          <a:off x="0" y="3838710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3838710"/>
        <a:ext cx="5014984" cy="3146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5B260-7EFC-44E1-B335-FC8B6A9536B3}">
      <dsp:nvSpPr>
        <dsp:cNvPr id="0" name=""/>
        <dsp:cNvSpPr/>
      </dsp:nvSpPr>
      <dsp:spPr>
        <a:xfrm>
          <a:off x="0" y="23273"/>
          <a:ext cx="5014984" cy="35568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sp:txBody>
      <dsp:txXfrm>
        <a:off x="17363" y="40636"/>
        <a:ext cx="4980258" cy="320954"/>
      </dsp:txXfrm>
    </dsp:sp>
    <dsp:sp modelId="{0EA9708C-8447-48F4-927C-46103384097F}">
      <dsp:nvSpPr>
        <dsp:cNvPr id="0" name=""/>
        <dsp:cNvSpPr/>
      </dsp:nvSpPr>
      <dsp:spPr>
        <a:xfrm>
          <a:off x="0" y="37895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sp:txBody>
      <dsp:txXfrm>
        <a:off x="0" y="378953"/>
        <a:ext cx="5014984" cy="314640"/>
      </dsp:txXfrm>
    </dsp:sp>
    <dsp:sp modelId="{5CFE2E9E-7979-4F22-B9C3-5CE804E9CC3F}">
      <dsp:nvSpPr>
        <dsp:cNvPr id="0" name=""/>
        <dsp:cNvSpPr/>
      </dsp:nvSpPr>
      <dsp:spPr>
        <a:xfrm>
          <a:off x="0" y="693593"/>
          <a:ext cx="5014984" cy="355680"/>
        </a:xfrm>
        <a:prstGeom prst="roundRect">
          <a:avLst/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sp:txBody>
      <dsp:txXfrm>
        <a:off x="17363" y="710956"/>
        <a:ext cx="4980258" cy="320954"/>
      </dsp:txXfrm>
    </dsp:sp>
    <dsp:sp modelId="{2B67643E-2228-43A4-8DA2-5367E4B32944}">
      <dsp:nvSpPr>
        <dsp:cNvPr id="0" name=""/>
        <dsp:cNvSpPr/>
      </dsp:nvSpPr>
      <dsp:spPr>
        <a:xfrm>
          <a:off x="0" y="104927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311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1049273"/>
        <a:ext cx="5014984" cy="314640"/>
      </dsp:txXfrm>
    </dsp:sp>
    <dsp:sp modelId="{470A963B-169F-4F7D-8953-501563AF557C}">
      <dsp:nvSpPr>
        <dsp:cNvPr id="0" name=""/>
        <dsp:cNvSpPr/>
      </dsp:nvSpPr>
      <dsp:spPr>
        <a:xfrm>
          <a:off x="0" y="1363913"/>
          <a:ext cx="5014984" cy="355680"/>
        </a:xfrm>
        <a:prstGeom prst="roundRect">
          <a:avLst/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sp:txBody>
      <dsp:txXfrm>
        <a:off x="17363" y="1381276"/>
        <a:ext cx="4980258" cy="320954"/>
      </dsp:txXfrm>
    </dsp:sp>
    <dsp:sp modelId="{471B2131-8F35-4BEF-A2FB-32083456952E}">
      <dsp:nvSpPr>
        <dsp:cNvPr id="0" name=""/>
        <dsp:cNvSpPr/>
      </dsp:nvSpPr>
      <dsp:spPr>
        <a:xfrm>
          <a:off x="0" y="171959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104</a:t>
          </a:r>
          <a:r>
            <a:rPr lang="en-US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$ </a:t>
          </a: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0" y="1719593"/>
        <a:ext cx="5014984" cy="314640"/>
      </dsp:txXfrm>
    </dsp:sp>
    <dsp:sp modelId="{386B761E-6A33-4247-B3FD-7A5BD35483AB}">
      <dsp:nvSpPr>
        <dsp:cNvPr id="0" name=""/>
        <dsp:cNvSpPr/>
      </dsp:nvSpPr>
      <dsp:spPr>
        <a:xfrm>
          <a:off x="0" y="2034233"/>
          <a:ext cx="5014984" cy="355680"/>
        </a:xfrm>
        <a:prstGeom prst="roundRect">
          <a:avLst/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sp:txBody>
      <dsp:txXfrm>
        <a:off x="17363" y="2051596"/>
        <a:ext cx="4980258" cy="320954"/>
      </dsp:txXfrm>
    </dsp:sp>
    <dsp:sp modelId="{C9EEA465-7320-4CC4-9C29-63702F79C679}">
      <dsp:nvSpPr>
        <dsp:cNvPr id="0" name=""/>
        <dsp:cNvSpPr/>
      </dsp:nvSpPr>
      <dsp:spPr>
        <a:xfrm>
          <a:off x="0" y="2389913"/>
          <a:ext cx="5014984" cy="422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2389913"/>
        <a:ext cx="5014984" cy="422797"/>
      </dsp:txXfrm>
    </dsp:sp>
    <dsp:sp modelId="{EC1731C0-22C3-4E0E-AB92-F63DE97BDD76}">
      <dsp:nvSpPr>
        <dsp:cNvPr id="0" name=""/>
        <dsp:cNvSpPr/>
      </dsp:nvSpPr>
      <dsp:spPr>
        <a:xfrm>
          <a:off x="0" y="2812710"/>
          <a:ext cx="5014984" cy="355680"/>
        </a:xfrm>
        <a:prstGeom prst="roundRect">
          <a:avLst/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sp:txBody>
      <dsp:txXfrm>
        <a:off x="17363" y="2830073"/>
        <a:ext cx="4980258" cy="320954"/>
      </dsp:txXfrm>
    </dsp:sp>
    <dsp:sp modelId="{A4FA729D-6393-4041-BC35-2C93B41317BD}">
      <dsp:nvSpPr>
        <dsp:cNvPr id="0" name=""/>
        <dsp:cNvSpPr/>
      </dsp:nvSpPr>
      <dsp:spPr>
        <a:xfrm>
          <a:off x="0" y="3168390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sp:txBody>
      <dsp:txXfrm>
        <a:off x="0" y="3168390"/>
        <a:ext cx="5014984" cy="314640"/>
      </dsp:txXfrm>
    </dsp:sp>
    <dsp:sp modelId="{AC6BAF2D-DF7B-4E56-9293-A32970766651}">
      <dsp:nvSpPr>
        <dsp:cNvPr id="0" name=""/>
        <dsp:cNvSpPr/>
      </dsp:nvSpPr>
      <dsp:spPr>
        <a:xfrm>
          <a:off x="0" y="3483030"/>
          <a:ext cx="5014984" cy="355680"/>
        </a:xfrm>
        <a:prstGeom prst="round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0</a:t>
          </a:r>
          <a:endParaRPr lang="ru-RU" sz="14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7363" y="3500393"/>
        <a:ext cx="4980258" cy="320954"/>
      </dsp:txXfrm>
    </dsp:sp>
    <dsp:sp modelId="{122788C2-FD08-46D5-80F7-4CB30F29267D}">
      <dsp:nvSpPr>
        <dsp:cNvPr id="0" name=""/>
        <dsp:cNvSpPr/>
      </dsp:nvSpPr>
      <dsp:spPr>
        <a:xfrm>
          <a:off x="0" y="3838710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3838710"/>
        <a:ext cx="5014984" cy="3146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5B260-7EFC-44E1-B335-FC8B6A9536B3}">
      <dsp:nvSpPr>
        <dsp:cNvPr id="0" name=""/>
        <dsp:cNvSpPr/>
      </dsp:nvSpPr>
      <dsp:spPr>
        <a:xfrm>
          <a:off x="0" y="23273"/>
          <a:ext cx="5014984" cy="35568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sp:txBody>
      <dsp:txXfrm>
        <a:off x="17363" y="40636"/>
        <a:ext cx="4980258" cy="320954"/>
      </dsp:txXfrm>
    </dsp:sp>
    <dsp:sp modelId="{0EA9708C-8447-48F4-927C-46103384097F}">
      <dsp:nvSpPr>
        <dsp:cNvPr id="0" name=""/>
        <dsp:cNvSpPr/>
      </dsp:nvSpPr>
      <dsp:spPr>
        <a:xfrm>
          <a:off x="0" y="37895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sp:txBody>
      <dsp:txXfrm>
        <a:off x="0" y="378953"/>
        <a:ext cx="5014984" cy="314640"/>
      </dsp:txXfrm>
    </dsp:sp>
    <dsp:sp modelId="{5CFE2E9E-7979-4F22-B9C3-5CE804E9CC3F}">
      <dsp:nvSpPr>
        <dsp:cNvPr id="0" name=""/>
        <dsp:cNvSpPr/>
      </dsp:nvSpPr>
      <dsp:spPr>
        <a:xfrm>
          <a:off x="0" y="693593"/>
          <a:ext cx="5014984" cy="355680"/>
        </a:xfrm>
        <a:prstGeom prst="roundRect">
          <a:avLst/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sp:txBody>
      <dsp:txXfrm>
        <a:off x="17363" y="710956"/>
        <a:ext cx="4980258" cy="320954"/>
      </dsp:txXfrm>
    </dsp:sp>
    <dsp:sp modelId="{2B67643E-2228-43A4-8DA2-5367E4B32944}">
      <dsp:nvSpPr>
        <dsp:cNvPr id="0" name=""/>
        <dsp:cNvSpPr/>
      </dsp:nvSpPr>
      <dsp:spPr>
        <a:xfrm>
          <a:off x="0" y="104927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341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1049273"/>
        <a:ext cx="5014984" cy="314640"/>
      </dsp:txXfrm>
    </dsp:sp>
    <dsp:sp modelId="{470A963B-169F-4F7D-8953-501563AF557C}">
      <dsp:nvSpPr>
        <dsp:cNvPr id="0" name=""/>
        <dsp:cNvSpPr/>
      </dsp:nvSpPr>
      <dsp:spPr>
        <a:xfrm>
          <a:off x="0" y="1363913"/>
          <a:ext cx="5014984" cy="355680"/>
        </a:xfrm>
        <a:prstGeom prst="roundRect">
          <a:avLst/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sp:txBody>
      <dsp:txXfrm>
        <a:off x="17363" y="1381276"/>
        <a:ext cx="4980258" cy="320954"/>
      </dsp:txXfrm>
    </dsp:sp>
    <dsp:sp modelId="{471B2131-8F35-4BEF-A2FB-32083456952E}">
      <dsp:nvSpPr>
        <dsp:cNvPr id="0" name=""/>
        <dsp:cNvSpPr/>
      </dsp:nvSpPr>
      <dsp:spPr>
        <a:xfrm>
          <a:off x="0" y="1719593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141</a:t>
          </a:r>
          <a:r>
            <a:rPr lang="en-US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$ </a:t>
          </a: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0" y="1719593"/>
        <a:ext cx="5014984" cy="314640"/>
      </dsp:txXfrm>
    </dsp:sp>
    <dsp:sp modelId="{386B761E-6A33-4247-B3FD-7A5BD35483AB}">
      <dsp:nvSpPr>
        <dsp:cNvPr id="0" name=""/>
        <dsp:cNvSpPr/>
      </dsp:nvSpPr>
      <dsp:spPr>
        <a:xfrm>
          <a:off x="0" y="2034233"/>
          <a:ext cx="5014984" cy="355680"/>
        </a:xfrm>
        <a:prstGeom prst="roundRect">
          <a:avLst/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sp:txBody>
      <dsp:txXfrm>
        <a:off x="17363" y="2051596"/>
        <a:ext cx="4980258" cy="320954"/>
      </dsp:txXfrm>
    </dsp:sp>
    <dsp:sp modelId="{C9EEA465-7320-4CC4-9C29-63702F79C679}">
      <dsp:nvSpPr>
        <dsp:cNvPr id="0" name=""/>
        <dsp:cNvSpPr/>
      </dsp:nvSpPr>
      <dsp:spPr>
        <a:xfrm>
          <a:off x="0" y="2389913"/>
          <a:ext cx="5014984" cy="422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2389913"/>
        <a:ext cx="5014984" cy="422797"/>
      </dsp:txXfrm>
    </dsp:sp>
    <dsp:sp modelId="{EC1731C0-22C3-4E0E-AB92-F63DE97BDD76}">
      <dsp:nvSpPr>
        <dsp:cNvPr id="0" name=""/>
        <dsp:cNvSpPr/>
      </dsp:nvSpPr>
      <dsp:spPr>
        <a:xfrm>
          <a:off x="0" y="2812710"/>
          <a:ext cx="5014984" cy="355680"/>
        </a:xfrm>
        <a:prstGeom prst="roundRect">
          <a:avLst/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sp:txBody>
      <dsp:txXfrm>
        <a:off x="17363" y="2830073"/>
        <a:ext cx="4980258" cy="320954"/>
      </dsp:txXfrm>
    </dsp:sp>
    <dsp:sp modelId="{A4FA729D-6393-4041-BC35-2C93B41317BD}">
      <dsp:nvSpPr>
        <dsp:cNvPr id="0" name=""/>
        <dsp:cNvSpPr/>
      </dsp:nvSpPr>
      <dsp:spPr>
        <a:xfrm>
          <a:off x="0" y="3168390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sp:txBody>
      <dsp:txXfrm>
        <a:off x="0" y="3168390"/>
        <a:ext cx="5014984" cy="314640"/>
      </dsp:txXfrm>
    </dsp:sp>
    <dsp:sp modelId="{AC6BAF2D-DF7B-4E56-9293-A32970766651}">
      <dsp:nvSpPr>
        <dsp:cNvPr id="0" name=""/>
        <dsp:cNvSpPr/>
      </dsp:nvSpPr>
      <dsp:spPr>
        <a:xfrm>
          <a:off x="0" y="3483030"/>
          <a:ext cx="5014984" cy="355680"/>
        </a:xfrm>
        <a:prstGeom prst="round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0</a:t>
          </a:r>
          <a:endParaRPr lang="ru-RU" sz="14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7363" y="3500393"/>
        <a:ext cx="4980258" cy="320954"/>
      </dsp:txXfrm>
    </dsp:sp>
    <dsp:sp modelId="{122788C2-FD08-46D5-80F7-4CB30F29267D}">
      <dsp:nvSpPr>
        <dsp:cNvPr id="0" name=""/>
        <dsp:cNvSpPr/>
      </dsp:nvSpPr>
      <dsp:spPr>
        <a:xfrm>
          <a:off x="0" y="3838710"/>
          <a:ext cx="5014984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3838710"/>
        <a:ext cx="5014984" cy="3146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5B260-7EFC-44E1-B335-FC8B6A9536B3}">
      <dsp:nvSpPr>
        <dsp:cNvPr id="0" name=""/>
        <dsp:cNvSpPr/>
      </dsp:nvSpPr>
      <dsp:spPr>
        <a:xfrm>
          <a:off x="0" y="11044"/>
          <a:ext cx="5014984" cy="36036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sp:txBody>
      <dsp:txXfrm>
        <a:off x="17591" y="28635"/>
        <a:ext cx="4979802" cy="325178"/>
      </dsp:txXfrm>
    </dsp:sp>
    <dsp:sp modelId="{0EA9708C-8447-48F4-927C-46103384097F}">
      <dsp:nvSpPr>
        <dsp:cNvPr id="0" name=""/>
        <dsp:cNvSpPr/>
      </dsp:nvSpPr>
      <dsp:spPr>
        <a:xfrm>
          <a:off x="0" y="371404"/>
          <a:ext cx="5014984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sp:txBody>
      <dsp:txXfrm>
        <a:off x="0" y="371404"/>
        <a:ext cx="5014984" cy="231840"/>
      </dsp:txXfrm>
    </dsp:sp>
    <dsp:sp modelId="{5CFE2E9E-7979-4F22-B9C3-5CE804E9CC3F}">
      <dsp:nvSpPr>
        <dsp:cNvPr id="0" name=""/>
        <dsp:cNvSpPr/>
      </dsp:nvSpPr>
      <dsp:spPr>
        <a:xfrm>
          <a:off x="0" y="603244"/>
          <a:ext cx="5014984" cy="360360"/>
        </a:xfrm>
        <a:prstGeom prst="roundRect">
          <a:avLst/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sp:txBody>
      <dsp:txXfrm>
        <a:off x="17591" y="620835"/>
        <a:ext cx="4979802" cy="325178"/>
      </dsp:txXfrm>
    </dsp:sp>
    <dsp:sp modelId="{2B67643E-2228-43A4-8DA2-5367E4B32944}">
      <dsp:nvSpPr>
        <dsp:cNvPr id="0" name=""/>
        <dsp:cNvSpPr/>
      </dsp:nvSpPr>
      <dsp:spPr>
        <a:xfrm>
          <a:off x="0" y="963604"/>
          <a:ext cx="5014984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-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963604"/>
        <a:ext cx="5014984" cy="231840"/>
      </dsp:txXfrm>
    </dsp:sp>
    <dsp:sp modelId="{470A963B-169F-4F7D-8953-501563AF557C}">
      <dsp:nvSpPr>
        <dsp:cNvPr id="0" name=""/>
        <dsp:cNvSpPr/>
      </dsp:nvSpPr>
      <dsp:spPr>
        <a:xfrm>
          <a:off x="0" y="1195444"/>
          <a:ext cx="5014984" cy="360360"/>
        </a:xfrm>
        <a:prstGeom prst="roundRect">
          <a:avLst/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sp:txBody>
      <dsp:txXfrm>
        <a:off x="17591" y="1213035"/>
        <a:ext cx="4979802" cy="325178"/>
      </dsp:txXfrm>
    </dsp:sp>
    <dsp:sp modelId="{471B2131-8F35-4BEF-A2FB-32083456952E}">
      <dsp:nvSpPr>
        <dsp:cNvPr id="0" name=""/>
        <dsp:cNvSpPr/>
      </dsp:nvSpPr>
      <dsp:spPr>
        <a:xfrm>
          <a:off x="0" y="1555804"/>
          <a:ext cx="5014984" cy="253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- </a:t>
          </a: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0" y="1555804"/>
        <a:ext cx="5014984" cy="253575"/>
      </dsp:txXfrm>
    </dsp:sp>
    <dsp:sp modelId="{386B761E-6A33-4247-B3FD-7A5BD35483AB}">
      <dsp:nvSpPr>
        <dsp:cNvPr id="0" name=""/>
        <dsp:cNvSpPr/>
      </dsp:nvSpPr>
      <dsp:spPr>
        <a:xfrm>
          <a:off x="0" y="1809379"/>
          <a:ext cx="5014984" cy="360360"/>
        </a:xfrm>
        <a:prstGeom prst="roundRect">
          <a:avLst/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sp:txBody>
      <dsp:txXfrm>
        <a:off x="17591" y="1826970"/>
        <a:ext cx="4979802" cy="325178"/>
      </dsp:txXfrm>
    </dsp:sp>
    <dsp:sp modelId="{C9EEA465-7320-4CC4-9C29-63702F79C679}">
      <dsp:nvSpPr>
        <dsp:cNvPr id="0" name=""/>
        <dsp:cNvSpPr/>
      </dsp:nvSpPr>
      <dsp:spPr>
        <a:xfrm>
          <a:off x="0" y="2169739"/>
          <a:ext cx="5014984" cy="420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2169739"/>
        <a:ext cx="5014984" cy="420210"/>
      </dsp:txXfrm>
    </dsp:sp>
    <dsp:sp modelId="{EC1731C0-22C3-4E0E-AB92-F63DE97BDD76}">
      <dsp:nvSpPr>
        <dsp:cNvPr id="0" name=""/>
        <dsp:cNvSpPr/>
      </dsp:nvSpPr>
      <dsp:spPr>
        <a:xfrm>
          <a:off x="0" y="2589949"/>
          <a:ext cx="5014984" cy="360360"/>
        </a:xfrm>
        <a:prstGeom prst="roundRect">
          <a:avLst/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sp:txBody>
      <dsp:txXfrm>
        <a:off x="17591" y="2607540"/>
        <a:ext cx="4979802" cy="325178"/>
      </dsp:txXfrm>
    </dsp:sp>
    <dsp:sp modelId="{A4FA729D-6393-4041-BC35-2C93B41317BD}">
      <dsp:nvSpPr>
        <dsp:cNvPr id="0" name=""/>
        <dsp:cNvSpPr/>
      </dsp:nvSpPr>
      <dsp:spPr>
        <a:xfrm>
          <a:off x="0" y="2950309"/>
          <a:ext cx="5014984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sp:txBody>
      <dsp:txXfrm>
        <a:off x="0" y="2950309"/>
        <a:ext cx="5014984" cy="231840"/>
      </dsp:txXfrm>
    </dsp:sp>
    <dsp:sp modelId="{AC6BAF2D-DF7B-4E56-9293-A32970766651}">
      <dsp:nvSpPr>
        <dsp:cNvPr id="0" name=""/>
        <dsp:cNvSpPr/>
      </dsp:nvSpPr>
      <dsp:spPr>
        <a:xfrm>
          <a:off x="0" y="3182149"/>
          <a:ext cx="5014984" cy="360360"/>
        </a:xfrm>
        <a:prstGeom prst="round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6</a:t>
          </a:r>
          <a:endParaRPr lang="ru-RU" sz="14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7591" y="3199740"/>
        <a:ext cx="4979802" cy="325178"/>
      </dsp:txXfrm>
    </dsp:sp>
    <dsp:sp modelId="{122788C2-FD08-46D5-80F7-4CB30F29267D}">
      <dsp:nvSpPr>
        <dsp:cNvPr id="0" name=""/>
        <dsp:cNvSpPr/>
      </dsp:nvSpPr>
      <dsp:spPr>
        <a:xfrm>
          <a:off x="0" y="3542509"/>
          <a:ext cx="5014984" cy="62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В83 -  Требование к сертификации 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В84 -  Требование к инспекции 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Г32 -  Банковская авторизация 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3542509"/>
        <a:ext cx="5014984" cy="62307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67207" cy="169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ЮАР</a:t>
          </a:r>
        </a:p>
      </dsp:txBody>
      <dsp:txXfrm>
        <a:off x="0" y="0"/>
        <a:ext cx="967207" cy="1693481"/>
      </dsp:txXfrm>
    </dsp:sp>
    <dsp:sp modelId="{77B5A85F-2AF0-4017-82F7-40161D8CD463}">
      <dsp:nvSpPr>
        <dsp:cNvPr id="0" name=""/>
        <dsp:cNvSpPr/>
      </dsp:nvSpPr>
      <dsp:spPr>
        <a:xfrm>
          <a:off x="1039748" y="26460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680</a:t>
          </a:r>
          <a:r>
            <a:rPr lang="en-US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39748" y="26460"/>
        <a:ext cx="3796290" cy="529212"/>
      </dsp:txXfrm>
    </dsp:sp>
    <dsp:sp modelId="{B18AA6A7-57B4-4205-BCEF-7BABF77777A6}">
      <dsp:nvSpPr>
        <dsp:cNvPr id="0" name=""/>
        <dsp:cNvSpPr/>
      </dsp:nvSpPr>
      <dsp:spPr>
        <a:xfrm>
          <a:off x="967207" y="555673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39748" y="582134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50 тыс. тонн</a:t>
          </a:r>
        </a:p>
      </dsp:txBody>
      <dsp:txXfrm>
        <a:off x="1039748" y="582134"/>
        <a:ext cx="3796290" cy="529212"/>
      </dsp:txXfrm>
    </dsp:sp>
    <dsp:sp modelId="{7A63A03C-99E3-46EA-801A-02955C3FDF56}">
      <dsp:nvSpPr>
        <dsp:cNvPr id="0" name=""/>
        <dsp:cNvSpPr/>
      </dsp:nvSpPr>
      <dsp:spPr>
        <a:xfrm>
          <a:off x="967207" y="1111346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39748" y="1137807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Налаженная логистика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Дальнейшая поставка в страны </a:t>
          </a:r>
          <a:r>
            <a:rPr lang="ru-RU" sz="12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Субсахарской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Африки</a:t>
          </a:r>
        </a:p>
      </dsp:txBody>
      <dsp:txXfrm>
        <a:off x="1039748" y="1137807"/>
        <a:ext cx="3796290" cy="529212"/>
      </dsp:txXfrm>
    </dsp:sp>
    <dsp:sp modelId="{541FA1D5-9F4D-402C-96E9-CCA773812F3C}">
      <dsp:nvSpPr>
        <dsp:cNvPr id="0" name=""/>
        <dsp:cNvSpPr/>
      </dsp:nvSpPr>
      <dsp:spPr>
        <a:xfrm>
          <a:off x="967207" y="1667020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67207" cy="169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Кения</a:t>
          </a:r>
        </a:p>
      </dsp:txBody>
      <dsp:txXfrm>
        <a:off x="0" y="0"/>
        <a:ext cx="967207" cy="1693481"/>
      </dsp:txXfrm>
    </dsp:sp>
    <dsp:sp modelId="{77B5A85F-2AF0-4017-82F7-40161D8CD463}">
      <dsp:nvSpPr>
        <dsp:cNvPr id="0" name=""/>
        <dsp:cNvSpPr/>
      </dsp:nvSpPr>
      <dsp:spPr>
        <a:xfrm>
          <a:off x="1039748" y="26460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678</a:t>
          </a:r>
          <a:r>
            <a:rPr lang="en-US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39748" y="26460"/>
        <a:ext cx="3796290" cy="529212"/>
      </dsp:txXfrm>
    </dsp:sp>
    <dsp:sp modelId="{B18AA6A7-57B4-4205-BCEF-7BABF77777A6}">
      <dsp:nvSpPr>
        <dsp:cNvPr id="0" name=""/>
        <dsp:cNvSpPr/>
      </dsp:nvSpPr>
      <dsp:spPr>
        <a:xfrm>
          <a:off x="967207" y="555673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39748" y="582134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sp:txBody>
      <dsp:txXfrm>
        <a:off x="1039748" y="582134"/>
        <a:ext cx="3796290" cy="529212"/>
      </dsp:txXfrm>
    </dsp:sp>
    <dsp:sp modelId="{7A63A03C-99E3-46EA-801A-02955C3FDF56}">
      <dsp:nvSpPr>
        <dsp:cNvPr id="0" name=""/>
        <dsp:cNvSpPr/>
      </dsp:nvSpPr>
      <dsp:spPr>
        <a:xfrm>
          <a:off x="967207" y="1111346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39748" y="1137807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Растущий рынок мочевины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Низкая конкуренция и требования к товару</a:t>
          </a:r>
        </a:p>
      </dsp:txBody>
      <dsp:txXfrm>
        <a:off x="1039748" y="1137807"/>
        <a:ext cx="3796290" cy="529212"/>
      </dsp:txXfrm>
    </dsp:sp>
    <dsp:sp modelId="{541FA1D5-9F4D-402C-96E9-CCA773812F3C}">
      <dsp:nvSpPr>
        <dsp:cNvPr id="0" name=""/>
        <dsp:cNvSpPr/>
      </dsp:nvSpPr>
      <dsp:spPr>
        <a:xfrm>
          <a:off x="967207" y="1667020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67207" cy="104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Танзания</a:t>
          </a:r>
        </a:p>
      </dsp:txBody>
      <dsp:txXfrm>
        <a:off x="0" y="0"/>
        <a:ext cx="967207" cy="1043439"/>
      </dsp:txXfrm>
    </dsp:sp>
    <dsp:sp modelId="{77B5A85F-2AF0-4017-82F7-40161D8CD463}">
      <dsp:nvSpPr>
        <dsp:cNvPr id="0" name=""/>
        <dsp:cNvSpPr/>
      </dsp:nvSpPr>
      <dsp:spPr>
        <a:xfrm>
          <a:off x="1039748" y="16303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520</a:t>
          </a:r>
          <a:r>
            <a:rPr lang="en-US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39748" y="16303"/>
        <a:ext cx="3796290" cy="326074"/>
      </dsp:txXfrm>
    </dsp:sp>
    <dsp:sp modelId="{B18AA6A7-57B4-4205-BCEF-7BABF77777A6}">
      <dsp:nvSpPr>
        <dsp:cNvPr id="0" name=""/>
        <dsp:cNvSpPr/>
      </dsp:nvSpPr>
      <dsp:spPr>
        <a:xfrm>
          <a:off x="967207" y="342378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39748" y="358682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sp:txBody>
      <dsp:txXfrm>
        <a:off x="1039748" y="358682"/>
        <a:ext cx="3796290" cy="326074"/>
      </dsp:txXfrm>
    </dsp:sp>
    <dsp:sp modelId="{7A63A03C-99E3-46EA-801A-02955C3FDF56}">
      <dsp:nvSpPr>
        <dsp:cNvPr id="0" name=""/>
        <dsp:cNvSpPr/>
      </dsp:nvSpPr>
      <dsp:spPr>
        <a:xfrm>
          <a:off x="967207" y="684756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39748" y="701060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sp:txBody>
      <dsp:txXfrm>
        <a:off x="1039748" y="701060"/>
        <a:ext cx="3796290" cy="326074"/>
      </dsp:txXfrm>
    </dsp:sp>
    <dsp:sp modelId="{541FA1D5-9F4D-402C-96E9-CCA773812F3C}">
      <dsp:nvSpPr>
        <dsp:cNvPr id="0" name=""/>
        <dsp:cNvSpPr/>
      </dsp:nvSpPr>
      <dsp:spPr>
        <a:xfrm>
          <a:off x="967207" y="1027135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67207" cy="104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Сенегал</a:t>
          </a:r>
        </a:p>
      </dsp:txBody>
      <dsp:txXfrm>
        <a:off x="0" y="0"/>
        <a:ext cx="967207" cy="1043439"/>
      </dsp:txXfrm>
    </dsp:sp>
    <dsp:sp modelId="{77B5A85F-2AF0-4017-82F7-40161D8CD463}">
      <dsp:nvSpPr>
        <dsp:cNvPr id="0" name=""/>
        <dsp:cNvSpPr/>
      </dsp:nvSpPr>
      <dsp:spPr>
        <a:xfrm>
          <a:off x="1039748" y="16303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415</a:t>
          </a:r>
          <a:r>
            <a:rPr lang="en-US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39748" y="16303"/>
        <a:ext cx="3796290" cy="326074"/>
      </dsp:txXfrm>
    </dsp:sp>
    <dsp:sp modelId="{B18AA6A7-57B4-4205-BCEF-7BABF77777A6}">
      <dsp:nvSpPr>
        <dsp:cNvPr id="0" name=""/>
        <dsp:cNvSpPr/>
      </dsp:nvSpPr>
      <dsp:spPr>
        <a:xfrm>
          <a:off x="967207" y="342378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39748" y="358682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sp:txBody>
      <dsp:txXfrm>
        <a:off x="1039748" y="358682"/>
        <a:ext cx="3796290" cy="326074"/>
      </dsp:txXfrm>
    </dsp:sp>
    <dsp:sp modelId="{7A63A03C-99E3-46EA-801A-02955C3FDF56}">
      <dsp:nvSpPr>
        <dsp:cNvPr id="0" name=""/>
        <dsp:cNvSpPr/>
      </dsp:nvSpPr>
      <dsp:spPr>
        <a:xfrm>
          <a:off x="967207" y="684756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39748" y="701060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sp:txBody>
      <dsp:txXfrm>
        <a:off x="1039748" y="701060"/>
        <a:ext cx="3796290" cy="326074"/>
      </dsp:txXfrm>
    </dsp:sp>
    <dsp:sp modelId="{541FA1D5-9F4D-402C-96E9-CCA773812F3C}">
      <dsp:nvSpPr>
        <dsp:cNvPr id="0" name=""/>
        <dsp:cNvSpPr/>
      </dsp:nvSpPr>
      <dsp:spPr>
        <a:xfrm>
          <a:off x="967207" y="1027135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C4AAA-FE8D-4A62-ACC5-404130D4D29A}">
      <dsp:nvSpPr>
        <dsp:cNvPr id="0" name=""/>
        <dsp:cNvSpPr/>
      </dsp:nvSpPr>
      <dsp:spPr>
        <a:xfrm>
          <a:off x="0" y="109326"/>
          <a:ext cx="4371174" cy="311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Южная Африка (ЮАР)</a:t>
          </a:r>
        </a:p>
      </dsp:txBody>
      <dsp:txXfrm>
        <a:off x="15221" y="124547"/>
        <a:ext cx="4340732" cy="281363"/>
      </dsp:txXfrm>
    </dsp:sp>
    <dsp:sp modelId="{3F9467C3-8F1A-4BDC-95A1-9FC8A23DBC82}">
      <dsp:nvSpPr>
        <dsp:cNvPr id="0" name=""/>
        <dsp:cNvSpPr/>
      </dsp:nvSpPr>
      <dsp:spPr>
        <a:xfrm>
          <a:off x="0" y="421132"/>
          <a:ext cx="4371174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85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96 341 </a:t>
          </a:r>
          <a:r>
            <a:rPr lang="ru-RU" sz="1000" kern="1200" dirty="0"/>
            <a:t>тыс. га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000" kern="1200" dirty="0"/>
            <a:t>850 637 тонн мировой импорт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000" kern="1200" dirty="0"/>
            <a:t>15 854 тонн российский импорт</a:t>
          </a:r>
        </a:p>
      </dsp:txBody>
      <dsp:txXfrm>
        <a:off x="0" y="421132"/>
        <a:ext cx="4371174" cy="524745"/>
      </dsp:txXfrm>
    </dsp:sp>
    <dsp:sp modelId="{C11C8CCC-136F-4C21-8F37-88236FF7D469}">
      <dsp:nvSpPr>
        <dsp:cNvPr id="0" name=""/>
        <dsp:cNvSpPr/>
      </dsp:nvSpPr>
      <dsp:spPr>
        <a:xfrm>
          <a:off x="0" y="945877"/>
          <a:ext cx="4371174" cy="311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Эфиопия</a:t>
          </a:r>
        </a:p>
      </dsp:txBody>
      <dsp:txXfrm>
        <a:off x="15221" y="961098"/>
        <a:ext cx="4340732" cy="281363"/>
      </dsp:txXfrm>
    </dsp:sp>
    <dsp:sp modelId="{01C3D11A-9E5F-4A01-A42D-EBF2DF8A2967}">
      <dsp:nvSpPr>
        <dsp:cNvPr id="0" name=""/>
        <dsp:cNvSpPr/>
      </dsp:nvSpPr>
      <dsp:spPr>
        <a:xfrm>
          <a:off x="0" y="1257682"/>
          <a:ext cx="4371174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85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000" kern="1200" dirty="0"/>
            <a:t>38 595 тыс. га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000" kern="1200" dirty="0"/>
            <a:t>501 853 тонн мировой импорт</a:t>
          </a:r>
        </a:p>
      </dsp:txBody>
      <dsp:txXfrm>
        <a:off x="0" y="1257682"/>
        <a:ext cx="4371174" cy="343102"/>
      </dsp:txXfrm>
    </dsp:sp>
    <dsp:sp modelId="{1769A238-B06D-440D-8B21-34E8AFC6AAC4}">
      <dsp:nvSpPr>
        <dsp:cNvPr id="0" name=""/>
        <dsp:cNvSpPr/>
      </dsp:nvSpPr>
      <dsp:spPr>
        <a:xfrm>
          <a:off x="0" y="1600784"/>
          <a:ext cx="4371174" cy="311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Замбия</a:t>
          </a:r>
        </a:p>
      </dsp:txBody>
      <dsp:txXfrm>
        <a:off x="15221" y="1616005"/>
        <a:ext cx="4340732" cy="281363"/>
      </dsp:txXfrm>
    </dsp:sp>
    <dsp:sp modelId="{E54772A0-C4FE-427D-B047-B5EE5A2BD7AC}">
      <dsp:nvSpPr>
        <dsp:cNvPr id="0" name=""/>
        <dsp:cNvSpPr/>
      </dsp:nvSpPr>
      <dsp:spPr>
        <a:xfrm>
          <a:off x="0" y="1912589"/>
          <a:ext cx="4371174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85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000" kern="1200" dirty="0"/>
            <a:t>27 710 тыс. га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000" kern="1200" dirty="0"/>
            <a:t>184 348 тонн мировой импорт</a:t>
          </a:r>
        </a:p>
      </dsp:txBody>
      <dsp:txXfrm>
        <a:off x="0" y="1912589"/>
        <a:ext cx="4371174" cy="343102"/>
      </dsp:txXfrm>
    </dsp:sp>
    <dsp:sp modelId="{4C00F572-E3D1-4D41-8BD5-0DF87D137676}">
      <dsp:nvSpPr>
        <dsp:cNvPr id="0" name=""/>
        <dsp:cNvSpPr/>
      </dsp:nvSpPr>
      <dsp:spPr>
        <a:xfrm>
          <a:off x="0" y="2255692"/>
          <a:ext cx="4371174" cy="311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Кения</a:t>
          </a:r>
        </a:p>
      </dsp:txBody>
      <dsp:txXfrm>
        <a:off x="15221" y="2270913"/>
        <a:ext cx="4340732" cy="281363"/>
      </dsp:txXfrm>
    </dsp:sp>
    <dsp:sp modelId="{2583492A-F036-4B0E-AFE4-4D7F5D47456C}">
      <dsp:nvSpPr>
        <dsp:cNvPr id="0" name=""/>
        <dsp:cNvSpPr/>
      </dsp:nvSpPr>
      <dsp:spPr>
        <a:xfrm>
          <a:off x="0" y="2567497"/>
          <a:ext cx="4371174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85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000" kern="1200" dirty="0"/>
            <a:t>23 839 тыс. га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000" kern="1200" dirty="0"/>
            <a:t>80 639 тонн мировой импорт</a:t>
          </a:r>
        </a:p>
      </dsp:txBody>
      <dsp:txXfrm>
        <a:off x="0" y="2567497"/>
        <a:ext cx="4371174" cy="343102"/>
      </dsp:txXfrm>
    </dsp:sp>
    <dsp:sp modelId="{87C4AF1A-1D1E-4934-A459-014839C4C98C}">
      <dsp:nvSpPr>
        <dsp:cNvPr id="0" name=""/>
        <dsp:cNvSpPr/>
      </dsp:nvSpPr>
      <dsp:spPr>
        <a:xfrm>
          <a:off x="0" y="2910599"/>
          <a:ext cx="4371174" cy="311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Зимбабве</a:t>
          </a:r>
          <a:endParaRPr lang="ru-RU" sz="1300" kern="1200" dirty="0"/>
        </a:p>
      </dsp:txBody>
      <dsp:txXfrm>
        <a:off x="15221" y="2925820"/>
        <a:ext cx="4340732" cy="281363"/>
      </dsp:txXfrm>
    </dsp:sp>
    <dsp:sp modelId="{34441475-58AD-430C-9F34-3B19DCEEB95D}">
      <dsp:nvSpPr>
        <dsp:cNvPr id="0" name=""/>
        <dsp:cNvSpPr/>
      </dsp:nvSpPr>
      <dsp:spPr>
        <a:xfrm>
          <a:off x="0" y="3222404"/>
          <a:ext cx="4371174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85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000" kern="1200" dirty="0"/>
            <a:t>16 200 тыс. га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000" kern="1200" dirty="0"/>
            <a:t>44 597 тонн мировой импорт</a:t>
          </a:r>
        </a:p>
      </dsp:txBody>
      <dsp:txXfrm>
        <a:off x="0" y="3222404"/>
        <a:ext cx="4371174" cy="34310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89540" cy="104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Кот </a:t>
          </a:r>
          <a:br>
            <a:rPr lang="ru-RU" sz="15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</a:br>
          <a:r>
            <a:rPr lang="ru-RU" sz="15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д</a:t>
          </a:r>
          <a:r>
            <a:rPr lang="en-US" sz="15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’</a:t>
          </a:r>
          <a:r>
            <a:rPr lang="ru-RU" sz="15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-Ивуар</a:t>
          </a:r>
        </a:p>
      </dsp:txBody>
      <dsp:txXfrm>
        <a:off x="0" y="0"/>
        <a:ext cx="989540" cy="1043439"/>
      </dsp:txXfrm>
    </dsp:sp>
    <dsp:sp modelId="{77B5A85F-2AF0-4017-82F7-40161D8CD463}">
      <dsp:nvSpPr>
        <dsp:cNvPr id="0" name=""/>
        <dsp:cNvSpPr/>
      </dsp:nvSpPr>
      <dsp:spPr>
        <a:xfrm>
          <a:off x="1061656" y="16303"/>
          <a:ext cx="3774046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582</a:t>
          </a:r>
          <a:r>
            <a:rPr lang="en-US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61656" y="16303"/>
        <a:ext cx="3774046" cy="326074"/>
      </dsp:txXfrm>
    </dsp:sp>
    <dsp:sp modelId="{B18AA6A7-57B4-4205-BCEF-7BABF77777A6}">
      <dsp:nvSpPr>
        <dsp:cNvPr id="0" name=""/>
        <dsp:cNvSpPr/>
      </dsp:nvSpPr>
      <dsp:spPr>
        <a:xfrm>
          <a:off x="989540" y="342378"/>
          <a:ext cx="38461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61656" y="358682"/>
          <a:ext cx="3774046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sp:txBody>
      <dsp:txXfrm>
        <a:off x="1061656" y="358682"/>
        <a:ext cx="3774046" cy="326074"/>
      </dsp:txXfrm>
    </dsp:sp>
    <dsp:sp modelId="{7A63A03C-99E3-46EA-801A-02955C3FDF56}">
      <dsp:nvSpPr>
        <dsp:cNvPr id="0" name=""/>
        <dsp:cNvSpPr/>
      </dsp:nvSpPr>
      <dsp:spPr>
        <a:xfrm>
          <a:off x="989540" y="684756"/>
          <a:ext cx="38461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61656" y="701060"/>
          <a:ext cx="3774046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sp:txBody>
      <dsp:txXfrm>
        <a:off x="1061656" y="701060"/>
        <a:ext cx="3774046" cy="326074"/>
      </dsp:txXfrm>
    </dsp:sp>
    <dsp:sp modelId="{541FA1D5-9F4D-402C-96E9-CCA773812F3C}">
      <dsp:nvSpPr>
        <dsp:cNvPr id="0" name=""/>
        <dsp:cNvSpPr/>
      </dsp:nvSpPr>
      <dsp:spPr>
        <a:xfrm>
          <a:off x="989540" y="1027135"/>
          <a:ext cx="38461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67207" cy="169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ЮАР</a:t>
          </a:r>
        </a:p>
      </dsp:txBody>
      <dsp:txXfrm>
        <a:off x="0" y="0"/>
        <a:ext cx="967207" cy="1693481"/>
      </dsp:txXfrm>
    </dsp:sp>
    <dsp:sp modelId="{77B5A85F-2AF0-4017-82F7-40161D8CD463}">
      <dsp:nvSpPr>
        <dsp:cNvPr id="0" name=""/>
        <dsp:cNvSpPr/>
      </dsp:nvSpPr>
      <dsp:spPr>
        <a:xfrm>
          <a:off x="1039748" y="26460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680</a:t>
          </a:r>
          <a:r>
            <a:rPr lang="en-US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39748" y="26460"/>
        <a:ext cx="3796290" cy="529212"/>
      </dsp:txXfrm>
    </dsp:sp>
    <dsp:sp modelId="{B18AA6A7-57B4-4205-BCEF-7BABF77777A6}">
      <dsp:nvSpPr>
        <dsp:cNvPr id="0" name=""/>
        <dsp:cNvSpPr/>
      </dsp:nvSpPr>
      <dsp:spPr>
        <a:xfrm>
          <a:off x="967207" y="555673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39748" y="582134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50 тыс. тонн</a:t>
          </a:r>
        </a:p>
      </dsp:txBody>
      <dsp:txXfrm>
        <a:off x="1039748" y="582134"/>
        <a:ext cx="3796290" cy="529212"/>
      </dsp:txXfrm>
    </dsp:sp>
    <dsp:sp modelId="{7A63A03C-99E3-46EA-801A-02955C3FDF56}">
      <dsp:nvSpPr>
        <dsp:cNvPr id="0" name=""/>
        <dsp:cNvSpPr/>
      </dsp:nvSpPr>
      <dsp:spPr>
        <a:xfrm>
          <a:off x="967207" y="1111346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39748" y="1137807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Налаженная логистика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Дальнейшая поставка в страны </a:t>
          </a:r>
          <a:r>
            <a:rPr lang="ru-RU" sz="12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Субсахарской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Африки</a:t>
          </a:r>
        </a:p>
      </dsp:txBody>
      <dsp:txXfrm>
        <a:off x="1039748" y="1137807"/>
        <a:ext cx="3796290" cy="529212"/>
      </dsp:txXfrm>
    </dsp:sp>
    <dsp:sp modelId="{541FA1D5-9F4D-402C-96E9-CCA773812F3C}">
      <dsp:nvSpPr>
        <dsp:cNvPr id="0" name=""/>
        <dsp:cNvSpPr/>
      </dsp:nvSpPr>
      <dsp:spPr>
        <a:xfrm>
          <a:off x="967207" y="1667020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67207" cy="169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Кения</a:t>
          </a:r>
        </a:p>
      </dsp:txBody>
      <dsp:txXfrm>
        <a:off x="0" y="0"/>
        <a:ext cx="967207" cy="1693481"/>
      </dsp:txXfrm>
    </dsp:sp>
    <dsp:sp modelId="{77B5A85F-2AF0-4017-82F7-40161D8CD463}">
      <dsp:nvSpPr>
        <dsp:cNvPr id="0" name=""/>
        <dsp:cNvSpPr/>
      </dsp:nvSpPr>
      <dsp:spPr>
        <a:xfrm>
          <a:off x="1039748" y="26460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678</a:t>
          </a:r>
          <a:r>
            <a:rPr lang="en-US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39748" y="26460"/>
        <a:ext cx="3796290" cy="529212"/>
      </dsp:txXfrm>
    </dsp:sp>
    <dsp:sp modelId="{B18AA6A7-57B4-4205-BCEF-7BABF77777A6}">
      <dsp:nvSpPr>
        <dsp:cNvPr id="0" name=""/>
        <dsp:cNvSpPr/>
      </dsp:nvSpPr>
      <dsp:spPr>
        <a:xfrm>
          <a:off x="967207" y="555673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39748" y="582134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sp:txBody>
      <dsp:txXfrm>
        <a:off x="1039748" y="582134"/>
        <a:ext cx="3796290" cy="529212"/>
      </dsp:txXfrm>
    </dsp:sp>
    <dsp:sp modelId="{7A63A03C-99E3-46EA-801A-02955C3FDF56}">
      <dsp:nvSpPr>
        <dsp:cNvPr id="0" name=""/>
        <dsp:cNvSpPr/>
      </dsp:nvSpPr>
      <dsp:spPr>
        <a:xfrm>
          <a:off x="967207" y="1111346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39748" y="1137807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Растущий рынок мочевины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Низкая конкуренция и требования к товару</a:t>
          </a:r>
        </a:p>
      </dsp:txBody>
      <dsp:txXfrm>
        <a:off x="1039748" y="1137807"/>
        <a:ext cx="3796290" cy="529212"/>
      </dsp:txXfrm>
    </dsp:sp>
    <dsp:sp modelId="{541FA1D5-9F4D-402C-96E9-CCA773812F3C}">
      <dsp:nvSpPr>
        <dsp:cNvPr id="0" name=""/>
        <dsp:cNvSpPr/>
      </dsp:nvSpPr>
      <dsp:spPr>
        <a:xfrm>
          <a:off x="967207" y="1667020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67207" cy="104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Танзания</a:t>
          </a:r>
        </a:p>
      </dsp:txBody>
      <dsp:txXfrm>
        <a:off x="0" y="0"/>
        <a:ext cx="967207" cy="1043439"/>
      </dsp:txXfrm>
    </dsp:sp>
    <dsp:sp modelId="{77B5A85F-2AF0-4017-82F7-40161D8CD463}">
      <dsp:nvSpPr>
        <dsp:cNvPr id="0" name=""/>
        <dsp:cNvSpPr/>
      </dsp:nvSpPr>
      <dsp:spPr>
        <a:xfrm>
          <a:off x="1039748" y="16303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520</a:t>
          </a:r>
          <a:r>
            <a:rPr lang="en-US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39748" y="16303"/>
        <a:ext cx="3796290" cy="326074"/>
      </dsp:txXfrm>
    </dsp:sp>
    <dsp:sp modelId="{B18AA6A7-57B4-4205-BCEF-7BABF77777A6}">
      <dsp:nvSpPr>
        <dsp:cNvPr id="0" name=""/>
        <dsp:cNvSpPr/>
      </dsp:nvSpPr>
      <dsp:spPr>
        <a:xfrm>
          <a:off x="967207" y="342378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39748" y="358682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sp:txBody>
      <dsp:txXfrm>
        <a:off x="1039748" y="358682"/>
        <a:ext cx="3796290" cy="326074"/>
      </dsp:txXfrm>
    </dsp:sp>
    <dsp:sp modelId="{7A63A03C-99E3-46EA-801A-02955C3FDF56}">
      <dsp:nvSpPr>
        <dsp:cNvPr id="0" name=""/>
        <dsp:cNvSpPr/>
      </dsp:nvSpPr>
      <dsp:spPr>
        <a:xfrm>
          <a:off x="967207" y="684756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39748" y="701060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sp:txBody>
      <dsp:txXfrm>
        <a:off x="1039748" y="701060"/>
        <a:ext cx="3796290" cy="326074"/>
      </dsp:txXfrm>
    </dsp:sp>
    <dsp:sp modelId="{541FA1D5-9F4D-402C-96E9-CCA773812F3C}">
      <dsp:nvSpPr>
        <dsp:cNvPr id="0" name=""/>
        <dsp:cNvSpPr/>
      </dsp:nvSpPr>
      <dsp:spPr>
        <a:xfrm>
          <a:off x="967207" y="1027135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67207" cy="104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Сенегал</a:t>
          </a:r>
        </a:p>
      </dsp:txBody>
      <dsp:txXfrm>
        <a:off x="0" y="0"/>
        <a:ext cx="967207" cy="1043439"/>
      </dsp:txXfrm>
    </dsp:sp>
    <dsp:sp modelId="{77B5A85F-2AF0-4017-82F7-40161D8CD463}">
      <dsp:nvSpPr>
        <dsp:cNvPr id="0" name=""/>
        <dsp:cNvSpPr/>
      </dsp:nvSpPr>
      <dsp:spPr>
        <a:xfrm>
          <a:off x="1039748" y="16303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415</a:t>
          </a:r>
          <a:r>
            <a:rPr lang="en-US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39748" y="16303"/>
        <a:ext cx="3796290" cy="326074"/>
      </dsp:txXfrm>
    </dsp:sp>
    <dsp:sp modelId="{B18AA6A7-57B4-4205-BCEF-7BABF77777A6}">
      <dsp:nvSpPr>
        <dsp:cNvPr id="0" name=""/>
        <dsp:cNvSpPr/>
      </dsp:nvSpPr>
      <dsp:spPr>
        <a:xfrm>
          <a:off x="967207" y="342378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39748" y="358682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sp:txBody>
      <dsp:txXfrm>
        <a:off x="1039748" y="358682"/>
        <a:ext cx="3796290" cy="326074"/>
      </dsp:txXfrm>
    </dsp:sp>
    <dsp:sp modelId="{7A63A03C-99E3-46EA-801A-02955C3FDF56}">
      <dsp:nvSpPr>
        <dsp:cNvPr id="0" name=""/>
        <dsp:cNvSpPr/>
      </dsp:nvSpPr>
      <dsp:spPr>
        <a:xfrm>
          <a:off x="967207" y="684756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39748" y="701060"/>
          <a:ext cx="3796290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sp:txBody>
      <dsp:txXfrm>
        <a:off x="1039748" y="701060"/>
        <a:ext cx="3796290" cy="326074"/>
      </dsp:txXfrm>
    </dsp:sp>
    <dsp:sp modelId="{541FA1D5-9F4D-402C-96E9-CCA773812F3C}">
      <dsp:nvSpPr>
        <dsp:cNvPr id="0" name=""/>
        <dsp:cNvSpPr/>
      </dsp:nvSpPr>
      <dsp:spPr>
        <a:xfrm>
          <a:off x="967207" y="1027135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89540" cy="104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Кот </a:t>
          </a:r>
          <a:br>
            <a:rPr lang="ru-RU" sz="15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</a:br>
          <a:r>
            <a:rPr lang="ru-RU" sz="15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д</a:t>
          </a:r>
          <a:r>
            <a:rPr lang="en-US" sz="15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’</a:t>
          </a:r>
          <a:r>
            <a:rPr lang="ru-RU" sz="15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-Ивуар</a:t>
          </a:r>
        </a:p>
      </dsp:txBody>
      <dsp:txXfrm>
        <a:off x="0" y="0"/>
        <a:ext cx="989540" cy="1043439"/>
      </dsp:txXfrm>
    </dsp:sp>
    <dsp:sp modelId="{77B5A85F-2AF0-4017-82F7-40161D8CD463}">
      <dsp:nvSpPr>
        <dsp:cNvPr id="0" name=""/>
        <dsp:cNvSpPr/>
      </dsp:nvSpPr>
      <dsp:spPr>
        <a:xfrm>
          <a:off x="1061656" y="16303"/>
          <a:ext cx="3774046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582</a:t>
          </a:r>
          <a:r>
            <a:rPr lang="en-US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61656" y="16303"/>
        <a:ext cx="3774046" cy="326074"/>
      </dsp:txXfrm>
    </dsp:sp>
    <dsp:sp modelId="{B18AA6A7-57B4-4205-BCEF-7BABF77777A6}">
      <dsp:nvSpPr>
        <dsp:cNvPr id="0" name=""/>
        <dsp:cNvSpPr/>
      </dsp:nvSpPr>
      <dsp:spPr>
        <a:xfrm>
          <a:off x="989540" y="342378"/>
          <a:ext cx="38461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61656" y="358682"/>
          <a:ext cx="3774046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7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sp:txBody>
      <dsp:txXfrm>
        <a:off x="1061656" y="358682"/>
        <a:ext cx="3774046" cy="326074"/>
      </dsp:txXfrm>
    </dsp:sp>
    <dsp:sp modelId="{7A63A03C-99E3-46EA-801A-02955C3FDF56}">
      <dsp:nvSpPr>
        <dsp:cNvPr id="0" name=""/>
        <dsp:cNvSpPr/>
      </dsp:nvSpPr>
      <dsp:spPr>
        <a:xfrm>
          <a:off x="989540" y="684756"/>
          <a:ext cx="38461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61656" y="701060"/>
          <a:ext cx="3774046" cy="32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Страна, развивающаяся высокими темпами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Отсутствие таможенных ограничений</a:t>
          </a:r>
        </a:p>
      </dsp:txBody>
      <dsp:txXfrm>
        <a:off x="1061656" y="701060"/>
        <a:ext cx="3774046" cy="326074"/>
      </dsp:txXfrm>
    </dsp:sp>
    <dsp:sp modelId="{541FA1D5-9F4D-402C-96E9-CCA773812F3C}">
      <dsp:nvSpPr>
        <dsp:cNvPr id="0" name=""/>
        <dsp:cNvSpPr/>
      </dsp:nvSpPr>
      <dsp:spPr>
        <a:xfrm>
          <a:off x="989540" y="1027135"/>
          <a:ext cx="38461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5B260-7EFC-44E1-B335-FC8B6A9536B3}">
      <dsp:nvSpPr>
        <dsp:cNvPr id="0" name=""/>
        <dsp:cNvSpPr/>
      </dsp:nvSpPr>
      <dsp:spPr>
        <a:xfrm>
          <a:off x="0" y="1721"/>
          <a:ext cx="5203773" cy="19692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sp:txBody>
      <dsp:txXfrm>
        <a:off x="9613" y="11334"/>
        <a:ext cx="5184547" cy="177699"/>
      </dsp:txXfrm>
    </dsp:sp>
    <dsp:sp modelId="{0EA9708C-8447-48F4-927C-46103384097F}">
      <dsp:nvSpPr>
        <dsp:cNvPr id="0" name=""/>
        <dsp:cNvSpPr/>
      </dsp:nvSpPr>
      <dsp:spPr>
        <a:xfrm>
          <a:off x="0" y="198647"/>
          <a:ext cx="5203773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20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50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sp:txBody>
      <dsp:txXfrm>
        <a:off x="0" y="198647"/>
        <a:ext cx="5203773" cy="231840"/>
      </dsp:txXfrm>
    </dsp:sp>
    <dsp:sp modelId="{5CFE2E9E-7979-4F22-B9C3-5CE804E9CC3F}">
      <dsp:nvSpPr>
        <dsp:cNvPr id="0" name=""/>
        <dsp:cNvSpPr/>
      </dsp:nvSpPr>
      <dsp:spPr>
        <a:xfrm>
          <a:off x="0" y="430487"/>
          <a:ext cx="5203773" cy="329509"/>
        </a:xfrm>
        <a:prstGeom prst="roundRect">
          <a:avLst/>
        </a:prstGeom>
        <a:solidFill>
          <a:schemeClr val="accent1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sp:txBody>
      <dsp:txXfrm>
        <a:off x="16085" y="446572"/>
        <a:ext cx="5171603" cy="297339"/>
      </dsp:txXfrm>
    </dsp:sp>
    <dsp:sp modelId="{2B67643E-2228-43A4-8DA2-5367E4B32944}">
      <dsp:nvSpPr>
        <dsp:cNvPr id="0" name=""/>
        <dsp:cNvSpPr/>
      </dsp:nvSpPr>
      <dsp:spPr>
        <a:xfrm>
          <a:off x="0" y="759997"/>
          <a:ext cx="5203773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20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367,7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759997"/>
        <a:ext cx="5203773" cy="231840"/>
      </dsp:txXfrm>
    </dsp:sp>
    <dsp:sp modelId="{D499393D-BE83-485D-AC43-B0D60AE83A35}">
      <dsp:nvSpPr>
        <dsp:cNvPr id="0" name=""/>
        <dsp:cNvSpPr/>
      </dsp:nvSpPr>
      <dsp:spPr>
        <a:xfrm>
          <a:off x="0" y="991837"/>
          <a:ext cx="5203773" cy="217506"/>
        </a:xfrm>
        <a:prstGeom prst="roundRect">
          <a:avLst/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sp:txBody>
      <dsp:txXfrm>
        <a:off x="10618" y="1002455"/>
        <a:ext cx="5182537" cy="196270"/>
      </dsp:txXfrm>
    </dsp:sp>
    <dsp:sp modelId="{1161EC28-47B2-4596-9FD2-2DDB2C4B561B}">
      <dsp:nvSpPr>
        <dsp:cNvPr id="0" name=""/>
        <dsp:cNvSpPr/>
      </dsp:nvSpPr>
      <dsp:spPr>
        <a:xfrm>
          <a:off x="0" y="1209343"/>
          <a:ext cx="5203773" cy="253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20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313</a:t>
          </a:r>
          <a:r>
            <a:rPr lang="en-US" sz="14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400" b="0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за тонну</a:t>
          </a:r>
          <a:endParaRPr lang="ru-RU" sz="1400" b="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1209343"/>
        <a:ext cx="5203773" cy="253575"/>
      </dsp:txXfrm>
    </dsp:sp>
    <dsp:sp modelId="{386B761E-6A33-4247-B3FD-7A5BD35483AB}">
      <dsp:nvSpPr>
        <dsp:cNvPr id="0" name=""/>
        <dsp:cNvSpPr/>
      </dsp:nvSpPr>
      <dsp:spPr>
        <a:xfrm>
          <a:off x="0" y="1462918"/>
          <a:ext cx="5203773" cy="360360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sp:txBody>
      <dsp:txXfrm>
        <a:off x="17591" y="1480509"/>
        <a:ext cx="5168591" cy="325178"/>
      </dsp:txXfrm>
    </dsp:sp>
    <dsp:sp modelId="{C9EEA465-7320-4CC4-9C29-63702F79C679}">
      <dsp:nvSpPr>
        <dsp:cNvPr id="0" name=""/>
        <dsp:cNvSpPr/>
      </dsp:nvSpPr>
      <dsp:spPr>
        <a:xfrm>
          <a:off x="0" y="1823278"/>
          <a:ext cx="5203773" cy="40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20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Насыпью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Крупные фермеры/ дальнейший экспорт страны Африки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1823278"/>
        <a:ext cx="5203773" cy="405720"/>
      </dsp:txXfrm>
    </dsp:sp>
    <dsp:sp modelId="{EC1731C0-22C3-4E0E-AB92-F63DE97BDD76}">
      <dsp:nvSpPr>
        <dsp:cNvPr id="0" name=""/>
        <dsp:cNvSpPr/>
      </dsp:nvSpPr>
      <dsp:spPr>
        <a:xfrm>
          <a:off x="0" y="2228998"/>
          <a:ext cx="5203773" cy="360360"/>
        </a:xfrm>
        <a:prstGeom prst="roundRect">
          <a:avLst/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sp:txBody>
      <dsp:txXfrm>
        <a:off x="17591" y="2246589"/>
        <a:ext cx="5168591" cy="325178"/>
      </dsp:txXfrm>
    </dsp:sp>
    <dsp:sp modelId="{A4FA729D-6393-4041-BC35-2C93B41317BD}">
      <dsp:nvSpPr>
        <dsp:cNvPr id="0" name=""/>
        <dsp:cNvSpPr/>
      </dsp:nvSpPr>
      <dsp:spPr>
        <a:xfrm>
          <a:off x="0" y="2589358"/>
          <a:ext cx="5203773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20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%</a:t>
          </a:r>
        </a:p>
      </dsp:txBody>
      <dsp:txXfrm>
        <a:off x="0" y="2589358"/>
        <a:ext cx="5203773" cy="231840"/>
      </dsp:txXfrm>
    </dsp:sp>
    <dsp:sp modelId="{AC6BAF2D-DF7B-4E56-9293-A32970766651}">
      <dsp:nvSpPr>
        <dsp:cNvPr id="0" name=""/>
        <dsp:cNvSpPr/>
      </dsp:nvSpPr>
      <dsp:spPr>
        <a:xfrm>
          <a:off x="0" y="2821198"/>
          <a:ext cx="5203773" cy="360360"/>
        </a:xfrm>
        <a:prstGeom prst="roundRect">
          <a:avLst/>
        </a:prstGeom>
        <a:solidFill>
          <a:schemeClr val="accent1">
            <a:shade val="50000"/>
            <a:hueOff val="134164"/>
            <a:satOff val="-3267"/>
            <a:lumOff val="14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8</a:t>
          </a:r>
        </a:p>
      </dsp:txBody>
      <dsp:txXfrm>
        <a:off x="17591" y="2838789"/>
        <a:ext cx="5168591" cy="325178"/>
      </dsp:txXfrm>
    </dsp:sp>
    <dsp:sp modelId="{122788C2-FD08-46D5-80F7-4CB30F29267D}">
      <dsp:nvSpPr>
        <dsp:cNvPr id="0" name=""/>
        <dsp:cNvSpPr/>
      </dsp:nvSpPr>
      <dsp:spPr>
        <a:xfrm>
          <a:off x="0" y="3181558"/>
          <a:ext cx="5203773" cy="210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220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Б310 - Требования к маркировке 1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Б320 - Требования к маркировке 1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Б330 - Требования к упаковке 1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Б410 - Положения ТБТ о производственных процессах 1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Б900 - Меры ТБТ 1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С300 - Требование пройти через указанный таможенный порт 2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Е100 - 1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3181558"/>
        <a:ext cx="5203773" cy="21061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5B260-7EFC-44E1-B335-FC8B6A9536B3}">
      <dsp:nvSpPr>
        <dsp:cNvPr id="0" name=""/>
        <dsp:cNvSpPr/>
      </dsp:nvSpPr>
      <dsp:spPr>
        <a:xfrm>
          <a:off x="0" y="532"/>
          <a:ext cx="5014984" cy="356501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sp:txBody>
      <dsp:txXfrm>
        <a:off x="17403" y="17935"/>
        <a:ext cx="4980178" cy="321695"/>
      </dsp:txXfrm>
    </dsp:sp>
    <dsp:sp modelId="{0EA9708C-8447-48F4-927C-46103384097F}">
      <dsp:nvSpPr>
        <dsp:cNvPr id="0" name=""/>
        <dsp:cNvSpPr/>
      </dsp:nvSpPr>
      <dsp:spPr>
        <a:xfrm>
          <a:off x="0" y="357033"/>
          <a:ext cx="5014984" cy="217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sp:txBody>
      <dsp:txXfrm>
        <a:off x="0" y="357033"/>
        <a:ext cx="5014984" cy="217137"/>
      </dsp:txXfrm>
    </dsp:sp>
    <dsp:sp modelId="{5CFE2E9E-7979-4F22-B9C3-5CE804E9CC3F}">
      <dsp:nvSpPr>
        <dsp:cNvPr id="0" name=""/>
        <dsp:cNvSpPr/>
      </dsp:nvSpPr>
      <dsp:spPr>
        <a:xfrm>
          <a:off x="0" y="574171"/>
          <a:ext cx="5014984" cy="356501"/>
        </a:xfrm>
        <a:prstGeom prst="roundRect">
          <a:avLst/>
        </a:prstGeom>
        <a:solidFill>
          <a:schemeClr val="accent6">
            <a:shade val="50000"/>
            <a:hueOff val="122808"/>
            <a:satOff val="-5368"/>
            <a:lumOff val="146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sp:txBody>
      <dsp:txXfrm>
        <a:off x="17403" y="591574"/>
        <a:ext cx="4980178" cy="321695"/>
      </dsp:txXfrm>
    </dsp:sp>
    <dsp:sp modelId="{2B67643E-2228-43A4-8DA2-5367E4B32944}">
      <dsp:nvSpPr>
        <dsp:cNvPr id="0" name=""/>
        <dsp:cNvSpPr/>
      </dsp:nvSpPr>
      <dsp:spPr>
        <a:xfrm>
          <a:off x="0" y="930672"/>
          <a:ext cx="5014984" cy="217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340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~380$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930672"/>
        <a:ext cx="5014984" cy="217137"/>
      </dsp:txXfrm>
    </dsp:sp>
    <dsp:sp modelId="{FE30E957-49F3-46E6-9836-C2FE28E977EF}">
      <dsp:nvSpPr>
        <dsp:cNvPr id="0" name=""/>
        <dsp:cNvSpPr/>
      </dsp:nvSpPr>
      <dsp:spPr>
        <a:xfrm>
          <a:off x="0" y="1147810"/>
          <a:ext cx="5014984" cy="356501"/>
        </a:xfrm>
        <a:prstGeom prst="roundRect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sp:txBody>
      <dsp:txXfrm>
        <a:off x="17403" y="1165213"/>
        <a:ext cx="4980178" cy="321695"/>
      </dsp:txXfrm>
    </dsp:sp>
    <dsp:sp modelId="{C44CFC98-8A9B-4813-9830-B963BC77FB83}">
      <dsp:nvSpPr>
        <dsp:cNvPr id="0" name=""/>
        <dsp:cNvSpPr/>
      </dsp:nvSpPr>
      <dsp:spPr>
        <a:xfrm>
          <a:off x="0" y="1504312"/>
          <a:ext cx="5014984" cy="253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4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320</a:t>
          </a:r>
          <a:r>
            <a:rPr lang="en-US" sz="14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400" b="0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за тонну</a:t>
          </a:r>
          <a:endParaRPr lang="ru-RU" sz="14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1504312"/>
        <a:ext cx="5014984" cy="253327"/>
      </dsp:txXfrm>
    </dsp:sp>
    <dsp:sp modelId="{386B761E-6A33-4247-B3FD-7A5BD35483AB}">
      <dsp:nvSpPr>
        <dsp:cNvPr id="0" name=""/>
        <dsp:cNvSpPr/>
      </dsp:nvSpPr>
      <dsp:spPr>
        <a:xfrm>
          <a:off x="0" y="1757639"/>
          <a:ext cx="5014984" cy="356501"/>
        </a:xfrm>
        <a:prstGeom prst="roundRect">
          <a:avLst/>
        </a:prstGeom>
        <a:solidFill>
          <a:schemeClr val="accent6">
            <a:shade val="50000"/>
            <a:hueOff val="368424"/>
            <a:satOff val="-16105"/>
            <a:lumOff val="43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sp:txBody>
      <dsp:txXfrm>
        <a:off x="17403" y="1775042"/>
        <a:ext cx="4980178" cy="321695"/>
      </dsp:txXfrm>
    </dsp:sp>
    <dsp:sp modelId="{C9EEA465-7320-4CC4-9C29-63702F79C679}">
      <dsp:nvSpPr>
        <dsp:cNvPr id="0" name=""/>
        <dsp:cNvSpPr/>
      </dsp:nvSpPr>
      <dsp:spPr>
        <a:xfrm>
          <a:off x="0" y="2114141"/>
          <a:ext cx="5014984" cy="423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2114141"/>
        <a:ext cx="5014984" cy="423935"/>
      </dsp:txXfrm>
    </dsp:sp>
    <dsp:sp modelId="{EC1731C0-22C3-4E0E-AB92-F63DE97BDD76}">
      <dsp:nvSpPr>
        <dsp:cNvPr id="0" name=""/>
        <dsp:cNvSpPr/>
      </dsp:nvSpPr>
      <dsp:spPr>
        <a:xfrm>
          <a:off x="0" y="2538076"/>
          <a:ext cx="5014984" cy="356501"/>
        </a:xfrm>
        <a:prstGeom prst="roundRect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sp:txBody>
      <dsp:txXfrm>
        <a:off x="17403" y="2555479"/>
        <a:ext cx="4980178" cy="321695"/>
      </dsp:txXfrm>
    </dsp:sp>
    <dsp:sp modelId="{A4FA729D-6393-4041-BC35-2C93B41317BD}">
      <dsp:nvSpPr>
        <dsp:cNvPr id="0" name=""/>
        <dsp:cNvSpPr/>
      </dsp:nvSpPr>
      <dsp:spPr>
        <a:xfrm>
          <a:off x="0" y="2894578"/>
          <a:ext cx="5014984" cy="217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sp:txBody>
      <dsp:txXfrm>
        <a:off x="0" y="2894578"/>
        <a:ext cx="5014984" cy="217137"/>
      </dsp:txXfrm>
    </dsp:sp>
    <dsp:sp modelId="{AC6BAF2D-DF7B-4E56-9293-A32970766651}">
      <dsp:nvSpPr>
        <dsp:cNvPr id="0" name=""/>
        <dsp:cNvSpPr/>
      </dsp:nvSpPr>
      <dsp:spPr>
        <a:xfrm>
          <a:off x="0" y="3111715"/>
          <a:ext cx="5014984" cy="356501"/>
        </a:xfrm>
        <a:prstGeom prst="roundRect">
          <a:avLst/>
        </a:prstGeom>
        <a:solidFill>
          <a:schemeClr val="accent6">
            <a:shade val="50000"/>
            <a:hueOff val="122808"/>
            <a:satOff val="-5368"/>
            <a:lumOff val="146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14</a:t>
          </a:r>
        </a:p>
      </dsp:txBody>
      <dsp:txXfrm>
        <a:off x="17403" y="3129118"/>
        <a:ext cx="4980178" cy="321695"/>
      </dsp:txXfrm>
    </dsp:sp>
    <dsp:sp modelId="{122788C2-FD08-46D5-80F7-4CB30F29267D}">
      <dsp:nvSpPr>
        <dsp:cNvPr id="0" name=""/>
        <dsp:cNvSpPr/>
      </dsp:nvSpPr>
      <dsp:spPr>
        <a:xfrm>
          <a:off x="0" y="3468217"/>
          <a:ext cx="5014984" cy="82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Б15 - Требование к авторизации для импортеров (2)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Б31 - Требования к маркировке (4)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Б33 - Требования к упаковке (6)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Б9 - Меры ТБТ, не включенные в другие категории (2)</a:t>
          </a:r>
        </a:p>
      </dsp:txBody>
      <dsp:txXfrm>
        <a:off x="0" y="3468217"/>
        <a:ext cx="5014984" cy="8271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5B260-7EFC-44E1-B335-FC8B6A9536B3}">
      <dsp:nvSpPr>
        <dsp:cNvPr id="0" name=""/>
        <dsp:cNvSpPr/>
      </dsp:nvSpPr>
      <dsp:spPr>
        <a:xfrm>
          <a:off x="0" y="8232"/>
          <a:ext cx="5014984" cy="35802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sp:txBody>
      <dsp:txXfrm>
        <a:off x="17477" y="25709"/>
        <a:ext cx="4980030" cy="323066"/>
      </dsp:txXfrm>
    </dsp:sp>
    <dsp:sp modelId="{0EA9708C-8447-48F4-927C-46103384097F}">
      <dsp:nvSpPr>
        <dsp:cNvPr id="0" name=""/>
        <dsp:cNvSpPr/>
      </dsp:nvSpPr>
      <dsp:spPr>
        <a:xfrm>
          <a:off x="0" y="366252"/>
          <a:ext cx="5014984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sp:txBody>
      <dsp:txXfrm>
        <a:off x="0" y="366252"/>
        <a:ext cx="5014984" cy="298080"/>
      </dsp:txXfrm>
    </dsp:sp>
    <dsp:sp modelId="{5CFE2E9E-7979-4F22-B9C3-5CE804E9CC3F}">
      <dsp:nvSpPr>
        <dsp:cNvPr id="0" name=""/>
        <dsp:cNvSpPr/>
      </dsp:nvSpPr>
      <dsp:spPr>
        <a:xfrm>
          <a:off x="0" y="664332"/>
          <a:ext cx="5014984" cy="358020"/>
        </a:xfrm>
        <a:prstGeom prst="roundRect">
          <a:avLst/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sp:txBody>
      <dsp:txXfrm>
        <a:off x="17477" y="681809"/>
        <a:ext cx="4980030" cy="323066"/>
      </dsp:txXfrm>
    </dsp:sp>
    <dsp:sp modelId="{2B67643E-2228-43A4-8DA2-5367E4B32944}">
      <dsp:nvSpPr>
        <dsp:cNvPr id="0" name=""/>
        <dsp:cNvSpPr/>
      </dsp:nvSpPr>
      <dsp:spPr>
        <a:xfrm>
          <a:off x="0" y="1022352"/>
          <a:ext cx="5014984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320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1022352"/>
        <a:ext cx="5014984" cy="298080"/>
      </dsp:txXfrm>
    </dsp:sp>
    <dsp:sp modelId="{470A963B-169F-4F7D-8953-501563AF557C}">
      <dsp:nvSpPr>
        <dsp:cNvPr id="0" name=""/>
        <dsp:cNvSpPr/>
      </dsp:nvSpPr>
      <dsp:spPr>
        <a:xfrm>
          <a:off x="0" y="1320432"/>
          <a:ext cx="5014984" cy="358020"/>
        </a:xfrm>
        <a:prstGeom prst="roundRect">
          <a:avLst/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sp:txBody>
      <dsp:txXfrm>
        <a:off x="17477" y="1337909"/>
        <a:ext cx="4980030" cy="323066"/>
      </dsp:txXfrm>
    </dsp:sp>
    <dsp:sp modelId="{471B2131-8F35-4BEF-A2FB-32083456952E}">
      <dsp:nvSpPr>
        <dsp:cNvPr id="0" name=""/>
        <dsp:cNvSpPr/>
      </dsp:nvSpPr>
      <dsp:spPr>
        <a:xfrm>
          <a:off x="0" y="1678452"/>
          <a:ext cx="5014984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854,55</a:t>
          </a:r>
          <a:r>
            <a:rPr lang="en-US" sz="14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$ </a:t>
          </a: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0" y="1678452"/>
        <a:ext cx="5014984" cy="298080"/>
      </dsp:txXfrm>
    </dsp:sp>
    <dsp:sp modelId="{386B761E-6A33-4247-B3FD-7A5BD35483AB}">
      <dsp:nvSpPr>
        <dsp:cNvPr id="0" name=""/>
        <dsp:cNvSpPr/>
      </dsp:nvSpPr>
      <dsp:spPr>
        <a:xfrm>
          <a:off x="0" y="1976532"/>
          <a:ext cx="5014984" cy="358020"/>
        </a:xfrm>
        <a:prstGeom prst="roundRect">
          <a:avLst/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sp:txBody>
      <dsp:txXfrm>
        <a:off x="17477" y="1994009"/>
        <a:ext cx="4980030" cy="323066"/>
      </dsp:txXfrm>
    </dsp:sp>
    <dsp:sp modelId="{C9EEA465-7320-4CC4-9C29-63702F79C679}">
      <dsp:nvSpPr>
        <dsp:cNvPr id="0" name=""/>
        <dsp:cNvSpPr/>
      </dsp:nvSpPr>
      <dsp:spPr>
        <a:xfrm>
          <a:off x="0" y="2334552"/>
          <a:ext cx="5014984" cy="41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2334552"/>
        <a:ext cx="5014984" cy="419175"/>
      </dsp:txXfrm>
    </dsp:sp>
    <dsp:sp modelId="{EC1731C0-22C3-4E0E-AB92-F63DE97BDD76}">
      <dsp:nvSpPr>
        <dsp:cNvPr id="0" name=""/>
        <dsp:cNvSpPr/>
      </dsp:nvSpPr>
      <dsp:spPr>
        <a:xfrm>
          <a:off x="0" y="2753727"/>
          <a:ext cx="5014984" cy="358020"/>
        </a:xfrm>
        <a:prstGeom prst="roundRect">
          <a:avLst/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sp:txBody>
      <dsp:txXfrm>
        <a:off x="17477" y="2771204"/>
        <a:ext cx="4980030" cy="323066"/>
      </dsp:txXfrm>
    </dsp:sp>
    <dsp:sp modelId="{A4FA729D-6393-4041-BC35-2C93B41317BD}">
      <dsp:nvSpPr>
        <dsp:cNvPr id="0" name=""/>
        <dsp:cNvSpPr/>
      </dsp:nvSpPr>
      <dsp:spPr>
        <a:xfrm>
          <a:off x="0" y="3111747"/>
          <a:ext cx="5014984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sp:txBody>
      <dsp:txXfrm>
        <a:off x="0" y="3111747"/>
        <a:ext cx="5014984" cy="298080"/>
      </dsp:txXfrm>
    </dsp:sp>
    <dsp:sp modelId="{AC6BAF2D-DF7B-4E56-9293-A32970766651}">
      <dsp:nvSpPr>
        <dsp:cNvPr id="0" name=""/>
        <dsp:cNvSpPr/>
      </dsp:nvSpPr>
      <dsp:spPr>
        <a:xfrm>
          <a:off x="0" y="3409827"/>
          <a:ext cx="5014984" cy="358020"/>
        </a:xfrm>
        <a:prstGeom prst="round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6</a:t>
          </a:r>
          <a:endParaRPr lang="ru-RU" sz="14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7477" y="3427304"/>
        <a:ext cx="4980030" cy="323066"/>
      </dsp:txXfrm>
    </dsp:sp>
    <dsp:sp modelId="{122788C2-FD08-46D5-80F7-4CB30F29267D}">
      <dsp:nvSpPr>
        <dsp:cNvPr id="0" name=""/>
        <dsp:cNvSpPr/>
      </dsp:nvSpPr>
      <dsp:spPr>
        <a:xfrm>
          <a:off x="0" y="3767847"/>
          <a:ext cx="5014984" cy="40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Б15 - Требование к авторизации для импортеров (2)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Б31 - Требования к маркировке (4)</a:t>
          </a:r>
        </a:p>
      </dsp:txBody>
      <dsp:txXfrm>
        <a:off x="0" y="3767847"/>
        <a:ext cx="5014984" cy="4005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5B260-7EFC-44E1-B335-FC8B6A9536B3}">
      <dsp:nvSpPr>
        <dsp:cNvPr id="0" name=""/>
        <dsp:cNvSpPr/>
      </dsp:nvSpPr>
      <dsp:spPr>
        <a:xfrm>
          <a:off x="0" y="19223"/>
          <a:ext cx="5014984" cy="355679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sp:txBody>
      <dsp:txXfrm>
        <a:off x="17363" y="36586"/>
        <a:ext cx="4980258" cy="320953"/>
      </dsp:txXfrm>
    </dsp:sp>
    <dsp:sp modelId="{0EA9708C-8447-48F4-927C-46103384097F}">
      <dsp:nvSpPr>
        <dsp:cNvPr id="0" name=""/>
        <dsp:cNvSpPr/>
      </dsp:nvSpPr>
      <dsp:spPr>
        <a:xfrm>
          <a:off x="0" y="374903"/>
          <a:ext cx="5014984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sp:txBody>
      <dsp:txXfrm>
        <a:off x="0" y="374903"/>
        <a:ext cx="5014984" cy="264960"/>
      </dsp:txXfrm>
    </dsp:sp>
    <dsp:sp modelId="{5CFE2E9E-7979-4F22-B9C3-5CE804E9CC3F}">
      <dsp:nvSpPr>
        <dsp:cNvPr id="0" name=""/>
        <dsp:cNvSpPr/>
      </dsp:nvSpPr>
      <dsp:spPr>
        <a:xfrm>
          <a:off x="0" y="639863"/>
          <a:ext cx="5014984" cy="355679"/>
        </a:xfrm>
        <a:prstGeom prst="roundRect">
          <a:avLst/>
        </a:prstGeom>
        <a:solidFill>
          <a:schemeClr val="accent4">
            <a:shade val="50000"/>
            <a:hueOff val="-237682"/>
            <a:satOff val="0"/>
            <a:lumOff val="19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sp:txBody>
      <dsp:txXfrm>
        <a:off x="17363" y="657226"/>
        <a:ext cx="4980258" cy="320953"/>
      </dsp:txXfrm>
    </dsp:sp>
    <dsp:sp modelId="{2B67643E-2228-43A4-8DA2-5367E4B32944}">
      <dsp:nvSpPr>
        <dsp:cNvPr id="0" name=""/>
        <dsp:cNvSpPr/>
      </dsp:nvSpPr>
      <dsp:spPr>
        <a:xfrm>
          <a:off x="0" y="995543"/>
          <a:ext cx="5014984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350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~3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9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995543"/>
        <a:ext cx="5014984" cy="264960"/>
      </dsp:txXfrm>
    </dsp:sp>
    <dsp:sp modelId="{CA5E8147-C695-4DD0-9CDF-17A10BFFB740}">
      <dsp:nvSpPr>
        <dsp:cNvPr id="0" name=""/>
        <dsp:cNvSpPr/>
      </dsp:nvSpPr>
      <dsp:spPr>
        <a:xfrm>
          <a:off x="0" y="1260503"/>
          <a:ext cx="5014984" cy="355679"/>
        </a:xfrm>
        <a:prstGeom prst="roundRect">
          <a:avLst/>
        </a:prstGeom>
        <a:solidFill>
          <a:schemeClr val="accent4">
            <a:shade val="50000"/>
            <a:hueOff val="-475363"/>
            <a:satOff val="0"/>
            <a:lumOff val="38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sp:txBody>
      <dsp:txXfrm>
        <a:off x="17363" y="1277866"/>
        <a:ext cx="4980258" cy="320953"/>
      </dsp:txXfrm>
    </dsp:sp>
    <dsp:sp modelId="{D282D6CB-1F3A-40CE-975B-6A7A81E6DB48}">
      <dsp:nvSpPr>
        <dsp:cNvPr id="0" name=""/>
        <dsp:cNvSpPr/>
      </dsp:nvSpPr>
      <dsp:spPr>
        <a:xfrm>
          <a:off x="0" y="1616183"/>
          <a:ext cx="5014984" cy="422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1616183"/>
        <a:ext cx="5014984" cy="422280"/>
      </dsp:txXfrm>
    </dsp:sp>
    <dsp:sp modelId="{EC1731C0-22C3-4E0E-AB92-F63DE97BDD76}">
      <dsp:nvSpPr>
        <dsp:cNvPr id="0" name=""/>
        <dsp:cNvSpPr/>
      </dsp:nvSpPr>
      <dsp:spPr>
        <a:xfrm>
          <a:off x="0" y="2038463"/>
          <a:ext cx="5014984" cy="355679"/>
        </a:xfrm>
        <a:prstGeom prst="roundRect">
          <a:avLst/>
        </a:prstGeom>
        <a:solidFill>
          <a:schemeClr val="accent4">
            <a:shade val="50000"/>
            <a:hueOff val="-475363"/>
            <a:satOff val="0"/>
            <a:lumOff val="38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sp:txBody>
      <dsp:txXfrm>
        <a:off x="17363" y="2055826"/>
        <a:ext cx="4980258" cy="320953"/>
      </dsp:txXfrm>
    </dsp:sp>
    <dsp:sp modelId="{A4FA729D-6393-4041-BC35-2C93B41317BD}">
      <dsp:nvSpPr>
        <dsp:cNvPr id="0" name=""/>
        <dsp:cNvSpPr/>
      </dsp:nvSpPr>
      <dsp:spPr>
        <a:xfrm>
          <a:off x="0" y="2394142"/>
          <a:ext cx="5014984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5%</a:t>
          </a:r>
        </a:p>
      </dsp:txBody>
      <dsp:txXfrm>
        <a:off x="0" y="2394142"/>
        <a:ext cx="5014984" cy="264960"/>
      </dsp:txXfrm>
    </dsp:sp>
    <dsp:sp modelId="{AC6BAF2D-DF7B-4E56-9293-A32970766651}">
      <dsp:nvSpPr>
        <dsp:cNvPr id="0" name=""/>
        <dsp:cNvSpPr/>
      </dsp:nvSpPr>
      <dsp:spPr>
        <a:xfrm>
          <a:off x="0" y="2659103"/>
          <a:ext cx="5014984" cy="355679"/>
        </a:xfrm>
        <a:prstGeom prst="roundRect">
          <a:avLst/>
        </a:prstGeom>
        <a:solidFill>
          <a:schemeClr val="accent4">
            <a:shade val="50000"/>
            <a:hueOff val="-237682"/>
            <a:satOff val="0"/>
            <a:lumOff val="19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5</a:t>
          </a:r>
        </a:p>
      </dsp:txBody>
      <dsp:txXfrm>
        <a:off x="17363" y="2676466"/>
        <a:ext cx="4980258" cy="320953"/>
      </dsp:txXfrm>
    </dsp:sp>
    <dsp:sp modelId="{122788C2-FD08-46D5-80F7-4CB30F29267D}">
      <dsp:nvSpPr>
        <dsp:cNvPr id="0" name=""/>
        <dsp:cNvSpPr/>
      </dsp:nvSpPr>
      <dsp:spPr>
        <a:xfrm>
          <a:off x="0" y="3014783"/>
          <a:ext cx="5014984" cy="1126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А140 - Требование разрешения по причинам СФС для импорта определенных продуктов (1)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Б890 - Оценка соответствия, связанная с ТБТ, не включенная в другие категории (1)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Е111 - Процедура лицензирования без конкретных критериев (2)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G900 - Финансовые меры, не включенные в другие категории (1)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3014783"/>
        <a:ext cx="5014984" cy="11260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5B260-7EFC-44E1-B335-FC8B6A9536B3}">
      <dsp:nvSpPr>
        <dsp:cNvPr id="0" name=""/>
        <dsp:cNvSpPr/>
      </dsp:nvSpPr>
      <dsp:spPr>
        <a:xfrm>
          <a:off x="0" y="29460"/>
          <a:ext cx="5014984" cy="358020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Минимальный заказ:</a:t>
          </a:r>
        </a:p>
      </dsp:txBody>
      <dsp:txXfrm>
        <a:off x="17477" y="46937"/>
        <a:ext cx="4980030" cy="323066"/>
      </dsp:txXfrm>
    </dsp:sp>
    <dsp:sp modelId="{0EA9708C-8447-48F4-927C-46103384097F}">
      <dsp:nvSpPr>
        <dsp:cNvPr id="0" name=""/>
        <dsp:cNvSpPr/>
      </dsp:nvSpPr>
      <dsp:spPr>
        <a:xfrm>
          <a:off x="0" y="387480"/>
          <a:ext cx="5014984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тыс. тонн</a:t>
          </a:r>
        </a:p>
      </dsp:txBody>
      <dsp:txXfrm>
        <a:off x="0" y="387480"/>
        <a:ext cx="5014984" cy="281520"/>
      </dsp:txXfrm>
    </dsp:sp>
    <dsp:sp modelId="{5CFE2E9E-7979-4F22-B9C3-5CE804E9CC3F}">
      <dsp:nvSpPr>
        <dsp:cNvPr id="0" name=""/>
        <dsp:cNvSpPr/>
      </dsp:nvSpPr>
      <dsp:spPr>
        <a:xfrm>
          <a:off x="0" y="669000"/>
          <a:ext cx="5014984" cy="358020"/>
        </a:xfrm>
        <a:prstGeom prst="roundRect">
          <a:avLst/>
        </a:prstGeom>
        <a:solidFill>
          <a:schemeClr val="accent6">
            <a:shade val="50000"/>
            <a:hueOff val="122808"/>
            <a:satOff val="-5368"/>
            <a:lumOff val="146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FOB:</a:t>
          </a:r>
        </a:p>
      </dsp:txBody>
      <dsp:txXfrm>
        <a:off x="17477" y="686477"/>
        <a:ext cx="4980030" cy="323066"/>
      </dsp:txXfrm>
    </dsp:sp>
    <dsp:sp modelId="{2B67643E-2228-43A4-8DA2-5367E4B32944}">
      <dsp:nvSpPr>
        <dsp:cNvPr id="0" name=""/>
        <dsp:cNvSpPr/>
      </dsp:nvSpPr>
      <dsp:spPr>
        <a:xfrm>
          <a:off x="0" y="1027020"/>
          <a:ext cx="5014984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320,15</a:t>
          </a:r>
          <a:r>
            <a:rPr lang="en-US" sz="1200" b="1" kern="1200" dirty="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$ </a:t>
          </a: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1027020"/>
        <a:ext cx="5014984" cy="281520"/>
      </dsp:txXfrm>
    </dsp:sp>
    <dsp:sp modelId="{CBC19605-D637-4363-955B-21206A804DA7}">
      <dsp:nvSpPr>
        <dsp:cNvPr id="0" name=""/>
        <dsp:cNvSpPr/>
      </dsp:nvSpPr>
      <dsp:spPr>
        <a:xfrm>
          <a:off x="0" y="1308540"/>
          <a:ext cx="5014984" cy="358020"/>
        </a:xfrm>
        <a:prstGeom prst="roundRect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логистики</a:t>
          </a:r>
        </a:p>
      </dsp:txBody>
      <dsp:txXfrm>
        <a:off x="17477" y="1326017"/>
        <a:ext cx="4980030" cy="323066"/>
      </dsp:txXfrm>
    </dsp:sp>
    <dsp:sp modelId="{BBB68008-6FFF-4134-8F2B-8F99F69DCB2B}">
      <dsp:nvSpPr>
        <dsp:cNvPr id="0" name=""/>
        <dsp:cNvSpPr/>
      </dsp:nvSpPr>
      <dsp:spPr>
        <a:xfrm>
          <a:off x="0" y="1666560"/>
          <a:ext cx="5014984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356,15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$ </a:t>
          </a: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0" y="1666560"/>
        <a:ext cx="5014984" cy="281520"/>
      </dsp:txXfrm>
    </dsp:sp>
    <dsp:sp modelId="{386B761E-6A33-4247-B3FD-7A5BD35483AB}">
      <dsp:nvSpPr>
        <dsp:cNvPr id="0" name=""/>
        <dsp:cNvSpPr/>
      </dsp:nvSpPr>
      <dsp:spPr>
        <a:xfrm>
          <a:off x="0" y="1921987"/>
          <a:ext cx="5014984" cy="358020"/>
        </a:xfrm>
        <a:prstGeom prst="roundRect">
          <a:avLst/>
        </a:prstGeom>
        <a:solidFill>
          <a:schemeClr val="accent6">
            <a:shade val="50000"/>
            <a:hueOff val="368424"/>
            <a:satOff val="-16105"/>
            <a:lumOff val="43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Поставка:</a:t>
          </a:r>
        </a:p>
      </dsp:txBody>
      <dsp:txXfrm>
        <a:off x="17477" y="1939464"/>
        <a:ext cx="4980030" cy="323066"/>
      </dsp:txXfrm>
    </dsp:sp>
    <dsp:sp modelId="{C9EEA465-7320-4CC4-9C29-63702F79C679}">
      <dsp:nvSpPr>
        <dsp:cNvPr id="0" name=""/>
        <dsp:cNvSpPr/>
      </dsp:nvSpPr>
      <dsp:spPr>
        <a:xfrm>
          <a:off x="0" y="2306100"/>
          <a:ext cx="5014984" cy="422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В мешках до </a:t>
          </a: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50</a:t>
          </a:r>
          <a:r>
            <a:rPr lang="ru-RU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 кг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Преимущественно небольшие фермеры</a:t>
          </a:r>
          <a:endParaRPr lang="en-US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2306100"/>
        <a:ext cx="5014984" cy="422280"/>
      </dsp:txXfrm>
    </dsp:sp>
    <dsp:sp modelId="{EC1731C0-22C3-4E0E-AB92-F63DE97BDD76}">
      <dsp:nvSpPr>
        <dsp:cNvPr id="0" name=""/>
        <dsp:cNvSpPr/>
      </dsp:nvSpPr>
      <dsp:spPr>
        <a:xfrm>
          <a:off x="0" y="2728380"/>
          <a:ext cx="5014984" cy="358020"/>
        </a:xfrm>
        <a:prstGeom prst="roundRect">
          <a:avLst/>
        </a:prstGeom>
        <a:solidFill>
          <a:schemeClr val="accent6">
            <a:shade val="50000"/>
            <a:hueOff val="245616"/>
            <a:satOff val="-10737"/>
            <a:lumOff val="29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Таможенная пошлина:</a:t>
          </a:r>
        </a:p>
      </dsp:txBody>
      <dsp:txXfrm>
        <a:off x="17477" y="2745857"/>
        <a:ext cx="4980030" cy="323066"/>
      </dsp:txXfrm>
    </dsp:sp>
    <dsp:sp modelId="{A4FA729D-6393-4041-BC35-2C93B41317BD}">
      <dsp:nvSpPr>
        <dsp:cNvPr id="0" name=""/>
        <dsp:cNvSpPr/>
      </dsp:nvSpPr>
      <dsp:spPr>
        <a:xfrm>
          <a:off x="0" y="3086400"/>
          <a:ext cx="5014984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rPr>
            <a:t>0%</a:t>
          </a:r>
          <a:endParaRPr lang="ru-RU" sz="1200" b="1" kern="1200" dirty="0">
            <a:latin typeface="Segoe UI Semilight" panose="020B0402040204020203" pitchFamily="34" charset="0"/>
            <a:ea typeface="+mn-ea"/>
            <a:cs typeface="Segoe UI Semilight" panose="020B0402040204020203" pitchFamily="34" charset="0"/>
          </a:endParaRPr>
        </a:p>
      </dsp:txBody>
      <dsp:txXfrm>
        <a:off x="0" y="3086400"/>
        <a:ext cx="5014984" cy="281520"/>
      </dsp:txXfrm>
    </dsp:sp>
    <dsp:sp modelId="{AC6BAF2D-DF7B-4E56-9293-A32970766651}">
      <dsp:nvSpPr>
        <dsp:cNvPr id="0" name=""/>
        <dsp:cNvSpPr/>
      </dsp:nvSpPr>
      <dsp:spPr>
        <a:xfrm>
          <a:off x="0" y="3367920"/>
          <a:ext cx="5014984" cy="358020"/>
        </a:xfrm>
        <a:prstGeom prst="roundRect">
          <a:avLst/>
        </a:prstGeom>
        <a:solidFill>
          <a:schemeClr val="accent6">
            <a:shade val="50000"/>
            <a:hueOff val="122808"/>
            <a:satOff val="-5368"/>
            <a:lumOff val="146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Нормативные требования: </a:t>
          </a:r>
          <a:r>
            <a:rPr lang="en-US" sz="14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</a:t>
          </a:r>
          <a:endParaRPr lang="ru-RU" sz="14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17477" y="3385397"/>
        <a:ext cx="4980030" cy="323066"/>
      </dsp:txXfrm>
    </dsp:sp>
    <dsp:sp modelId="{122788C2-FD08-46D5-80F7-4CB30F29267D}">
      <dsp:nvSpPr>
        <dsp:cNvPr id="0" name=""/>
        <dsp:cNvSpPr/>
      </dsp:nvSpPr>
      <dsp:spPr>
        <a:xfrm>
          <a:off x="0" y="3725940"/>
          <a:ext cx="5014984" cy="404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26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100" b="0" i="0" kern="1200" dirty="0"/>
            <a:t>А820 - Требование к тестированию</a:t>
          </a: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ru-RU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0" y="3725940"/>
        <a:ext cx="5014984" cy="4046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67207" cy="169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ЮАР</a:t>
          </a:r>
        </a:p>
      </dsp:txBody>
      <dsp:txXfrm>
        <a:off x="0" y="0"/>
        <a:ext cx="967207" cy="1693481"/>
      </dsp:txXfrm>
    </dsp:sp>
    <dsp:sp modelId="{77B5A85F-2AF0-4017-82F7-40161D8CD463}">
      <dsp:nvSpPr>
        <dsp:cNvPr id="0" name=""/>
        <dsp:cNvSpPr/>
      </dsp:nvSpPr>
      <dsp:spPr>
        <a:xfrm>
          <a:off x="1039748" y="26460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680</a:t>
          </a:r>
          <a:r>
            <a:rPr lang="en-US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39748" y="26460"/>
        <a:ext cx="3796290" cy="529212"/>
      </dsp:txXfrm>
    </dsp:sp>
    <dsp:sp modelId="{B18AA6A7-57B4-4205-BCEF-7BABF77777A6}">
      <dsp:nvSpPr>
        <dsp:cNvPr id="0" name=""/>
        <dsp:cNvSpPr/>
      </dsp:nvSpPr>
      <dsp:spPr>
        <a:xfrm>
          <a:off x="967207" y="555673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39748" y="582134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50 тыс. тонн</a:t>
          </a:r>
        </a:p>
      </dsp:txBody>
      <dsp:txXfrm>
        <a:off x="1039748" y="582134"/>
        <a:ext cx="3796290" cy="529212"/>
      </dsp:txXfrm>
    </dsp:sp>
    <dsp:sp modelId="{7A63A03C-99E3-46EA-801A-02955C3FDF56}">
      <dsp:nvSpPr>
        <dsp:cNvPr id="0" name=""/>
        <dsp:cNvSpPr/>
      </dsp:nvSpPr>
      <dsp:spPr>
        <a:xfrm>
          <a:off x="967207" y="1111346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39748" y="1137807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Налаженная логистика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Дальнейшая поставка в страны </a:t>
          </a:r>
          <a:r>
            <a:rPr lang="ru-RU" sz="12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Субсахарской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Африки</a:t>
          </a:r>
        </a:p>
      </dsp:txBody>
      <dsp:txXfrm>
        <a:off x="1039748" y="1137807"/>
        <a:ext cx="3796290" cy="529212"/>
      </dsp:txXfrm>
    </dsp:sp>
    <dsp:sp modelId="{541FA1D5-9F4D-402C-96E9-CCA773812F3C}">
      <dsp:nvSpPr>
        <dsp:cNvPr id="0" name=""/>
        <dsp:cNvSpPr/>
      </dsp:nvSpPr>
      <dsp:spPr>
        <a:xfrm>
          <a:off x="967207" y="1667020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65E3C-F0DF-426F-9247-DAF7094F0DA4}">
      <dsp:nvSpPr>
        <dsp:cNvPr id="0" name=""/>
        <dsp:cNvSpPr/>
      </dsp:nvSpPr>
      <dsp:spPr>
        <a:xfrm>
          <a:off x="0" y="0"/>
          <a:ext cx="483603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967E-E8B1-4914-8672-B48535C88404}">
      <dsp:nvSpPr>
        <dsp:cNvPr id="0" name=""/>
        <dsp:cNvSpPr/>
      </dsp:nvSpPr>
      <dsp:spPr>
        <a:xfrm>
          <a:off x="0" y="0"/>
          <a:ext cx="967207" cy="169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Кения</a:t>
          </a:r>
        </a:p>
      </dsp:txBody>
      <dsp:txXfrm>
        <a:off x="0" y="0"/>
        <a:ext cx="967207" cy="1693481"/>
      </dsp:txXfrm>
    </dsp:sp>
    <dsp:sp modelId="{77B5A85F-2AF0-4017-82F7-40161D8CD463}">
      <dsp:nvSpPr>
        <dsp:cNvPr id="0" name=""/>
        <dsp:cNvSpPr/>
      </dsp:nvSpPr>
      <dsp:spPr>
        <a:xfrm>
          <a:off x="1039748" y="26460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Цена поставки </a:t>
          </a:r>
          <a:r>
            <a:rPr lang="en-US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CIF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: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678</a:t>
          </a:r>
          <a:r>
            <a:rPr lang="en-US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US$ </a:t>
          </a: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за тонну</a:t>
          </a:r>
        </a:p>
      </dsp:txBody>
      <dsp:txXfrm>
        <a:off x="1039748" y="26460"/>
        <a:ext cx="3796290" cy="529212"/>
      </dsp:txXfrm>
    </dsp:sp>
    <dsp:sp modelId="{B18AA6A7-57B4-4205-BCEF-7BABF77777A6}">
      <dsp:nvSpPr>
        <dsp:cNvPr id="0" name=""/>
        <dsp:cNvSpPr/>
      </dsp:nvSpPr>
      <dsp:spPr>
        <a:xfrm>
          <a:off x="967207" y="555673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3A19E-6DD2-4E79-8C20-46CDAD7685FD}">
      <dsp:nvSpPr>
        <dsp:cNvPr id="0" name=""/>
        <dsp:cNvSpPr/>
      </dsp:nvSpPr>
      <dsp:spPr>
        <a:xfrm>
          <a:off x="1039748" y="582134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Объем поставки: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От </a:t>
          </a:r>
          <a:r>
            <a:rPr lang="ru-RU" sz="1200" b="1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10 тыс. тонн</a:t>
          </a:r>
        </a:p>
      </dsp:txBody>
      <dsp:txXfrm>
        <a:off x="1039748" y="582134"/>
        <a:ext cx="3796290" cy="529212"/>
      </dsp:txXfrm>
    </dsp:sp>
    <dsp:sp modelId="{7A63A03C-99E3-46EA-801A-02955C3FDF56}">
      <dsp:nvSpPr>
        <dsp:cNvPr id="0" name=""/>
        <dsp:cNvSpPr/>
      </dsp:nvSpPr>
      <dsp:spPr>
        <a:xfrm>
          <a:off x="967207" y="1111346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E21C1-279F-44D6-B61C-1C8DB3EC87A0}">
      <dsp:nvSpPr>
        <dsp:cNvPr id="0" name=""/>
        <dsp:cNvSpPr/>
      </dsp:nvSpPr>
      <dsp:spPr>
        <a:xfrm>
          <a:off x="1039748" y="1137807"/>
          <a:ext cx="3796290" cy="529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Растущий рынок мочевины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Низкая конкуренция и требования к товару</a:t>
          </a:r>
        </a:p>
      </dsp:txBody>
      <dsp:txXfrm>
        <a:off x="1039748" y="1137807"/>
        <a:ext cx="3796290" cy="529212"/>
      </dsp:txXfrm>
    </dsp:sp>
    <dsp:sp modelId="{541FA1D5-9F4D-402C-96E9-CCA773812F3C}">
      <dsp:nvSpPr>
        <dsp:cNvPr id="0" name=""/>
        <dsp:cNvSpPr/>
      </dsp:nvSpPr>
      <dsp:spPr>
        <a:xfrm>
          <a:off x="967207" y="1667020"/>
          <a:ext cx="38688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0.24652</cdr:y>
    </cdr:from>
    <cdr:to>
      <cdr:x>0.30808</cdr:x>
      <cdr:y>0.36634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9628CBBB-0C88-27C0-77D0-231FB16E6A56}"/>
            </a:ext>
          </a:extLst>
        </cdr:cNvPr>
        <cdr:cNvSpPr txBox="1"/>
      </cdr:nvSpPr>
      <cdr:spPr>
        <a:xfrm xmlns:a="http://schemas.openxmlformats.org/drawingml/2006/main">
          <a:off x="0" y="506605"/>
          <a:ext cx="103868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l"/>
          <a:endParaRPr lang="ru-RU" sz="10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07/29/2024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ТБТ - </a:t>
            </a:r>
            <a:r>
              <a:rPr lang="ru-RU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Технические барьеры в торговле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dirty="0"/>
              <a:t>СФС - </a:t>
            </a:r>
            <a:r>
              <a:rPr lang="ru-RU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Санитарные и фитосанитарные меры (СФС)</a:t>
            </a:r>
            <a:br>
              <a:rPr lang="ru-RU" dirty="0"/>
            </a:br>
            <a:br>
              <a:rPr lang="ru-RU" dirty="0"/>
            </a:br>
            <a:r>
              <a:rPr lang="ru-RU" dirty="0"/>
              <a:t>https://export34.ru/upload/iblock/b19/63djjc67zu9xhlkaqr6mozoltmblj0eg/Daidzhest_vneshtorgprom_IUAR.pdf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https://agro.club/tpost/ct1sgajs61-strategicheskoe-partnerstvo-rossii-i-yua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75311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2022 году на рынок вышли </a:t>
            </a:r>
          </a:p>
          <a:p>
            <a:r>
              <a:rPr lang="ru-RU" dirty="0"/>
              <a:t>Китай (1012 </a:t>
            </a:r>
            <a:r>
              <a:rPr lang="ru-RU" dirty="0" err="1"/>
              <a:t>долл</a:t>
            </a:r>
            <a:r>
              <a:rPr lang="ru-RU" dirty="0"/>
              <a:t> за т.) = 29,4 тыс. тонн</a:t>
            </a:r>
          </a:p>
          <a:p>
            <a:r>
              <a:rPr lang="ru-RU" dirty="0"/>
              <a:t>Экваториальная Гвинея (998 </a:t>
            </a:r>
            <a:r>
              <a:rPr lang="ru-RU" dirty="0" err="1"/>
              <a:t>долл</a:t>
            </a:r>
            <a:r>
              <a:rPr lang="ru-RU" dirty="0"/>
              <a:t> за т.) = 67,8 тыс. тонн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7436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2022 году на рынок вышли </a:t>
            </a:r>
          </a:p>
          <a:p>
            <a:r>
              <a:rPr lang="ru-RU" dirty="0"/>
              <a:t>Китай (1012 </a:t>
            </a:r>
            <a:r>
              <a:rPr lang="ru-RU" dirty="0" err="1"/>
              <a:t>долл</a:t>
            </a:r>
            <a:r>
              <a:rPr lang="ru-RU" dirty="0"/>
              <a:t> за т.) = 29,4 тыс. тонн</a:t>
            </a:r>
          </a:p>
          <a:p>
            <a:r>
              <a:rPr lang="ru-RU" dirty="0"/>
              <a:t>Экваториальная Гвинея (998 </a:t>
            </a:r>
            <a:r>
              <a:rPr lang="ru-RU" dirty="0" err="1"/>
              <a:t>долл</a:t>
            </a:r>
            <a:r>
              <a:rPr lang="ru-RU" dirty="0"/>
              <a:t> за т.) = 67,8 тыс. тонн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7227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2022 году на рынок вышли </a:t>
            </a:r>
          </a:p>
          <a:p>
            <a:r>
              <a:rPr lang="ru-RU" dirty="0"/>
              <a:t>Китай (1012 </a:t>
            </a:r>
            <a:r>
              <a:rPr lang="ru-RU" dirty="0" err="1"/>
              <a:t>долл</a:t>
            </a:r>
            <a:r>
              <a:rPr lang="ru-RU" dirty="0"/>
              <a:t> за т.) = 29,4 тыс. тонн</a:t>
            </a:r>
          </a:p>
          <a:p>
            <a:r>
              <a:rPr lang="ru-RU" dirty="0"/>
              <a:t>Экваториальная Гвинея (998 </a:t>
            </a:r>
            <a:r>
              <a:rPr lang="ru-RU" dirty="0" err="1"/>
              <a:t>долл</a:t>
            </a:r>
            <a:r>
              <a:rPr lang="ru-RU" dirty="0"/>
              <a:t> за т.) = 67,8 тыс. тонн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2149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2022 году на рынок вышли </a:t>
            </a:r>
          </a:p>
          <a:p>
            <a:r>
              <a:rPr lang="ru-RU" dirty="0"/>
              <a:t>Китай (1012 </a:t>
            </a:r>
            <a:r>
              <a:rPr lang="ru-RU" dirty="0" err="1"/>
              <a:t>долл</a:t>
            </a:r>
            <a:r>
              <a:rPr lang="ru-RU" dirty="0"/>
              <a:t> за т.) = 29,4 тыс. тонн</a:t>
            </a:r>
          </a:p>
          <a:p>
            <a:r>
              <a:rPr lang="ru-RU" dirty="0"/>
              <a:t>Экваториальная Гвинея (998 </a:t>
            </a:r>
            <a:r>
              <a:rPr lang="ru-RU" dirty="0" err="1"/>
              <a:t>долл</a:t>
            </a:r>
            <a:r>
              <a:rPr lang="ru-RU" dirty="0"/>
              <a:t> за т.) = 67,8 тыс. тонн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5874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2022 году на рынок вышли </a:t>
            </a:r>
          </a:p>
          <a:p>
            <a:r>
              <a:rPr lang="ru-RU" dirty="0"/>
              <a:t>Китай (1012 </a:t>
            </a:r>
            <a:r>
              <a:rPr lang="ru-RU" dirty="0" err="1"/>
              <a:t>долл</a:t>
            </a:r>
            <a:r>
              <a:rPr lang="ru-RU" dirty="0"/>
              <a:t> за т.) = 29,4 тыс. тонн</a:t>
            </a:r>
          </a:p>
          <a:p>
            <a:r>
              <a:rPr lang="ru-RU" dirty="0"/>
              <a:t>Экваториальная Гвинея (998 </a:t>
            </a:r>
            <a:r>
              <a:rPr lang="ru-RU" dirty="0" err="1"/>
              <a:t>долл</a:t>
            </a:r>
            <a:r>
              <a:rPr lang="ru-RU" dirty="0"/>
              <a:t> за т.) = 67,8 тыс. тонн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480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2022 году на рынок вышли </a:t>
            </a:r>
          </a:p>
          <a:p>
            <a:r>
              <a:rPr lang="ru-RU" dirty="0"/>
              <a:t>Китай (1012 </a:t>
            </a:r>
            <a:r>
              <a:rPr lang="ru-RU" dirty="0" err="1"/>
              <a:t>долл</a:t>
            </a:r>
            <a:r>
              <a:rPr lang="ru-RU" dirty="0"/>
              <a:t> за т.) = 29,4 тыс. тонн</a:t>
            </a:r>
          </a:p>
          <a:p>
            <a:r>
              <a:rPr lang="ru-RU" dirty="0"/>
              <a:t>Экваториальная Гвинея (998 </a:t>
            </a:r>
            <a:r>
              <a:rPr lang="ru-RU" dirty="0" err="1"/>
              <a:t>долл</a:t>
            </a:r>
            <a:r>
              <a:rPr lang="ru-RU" dirty="0"/>
              <a:t> за т.) = 67,8 тыс. тонн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1532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2022 году на рынок вышли </a:t>
            </a:r>
          </a:p>
          <a:p>
            <a:r>
              <a:rPr lang="ru-RU" dirty="0"/>
              <a:t>Китай (1012 </a:t>
            </a:r>
            <a:r>
              <a:rPr lang="ru-RU" dirty="0" err="1"/>
              <a:t>долл</a:t>
            </a:r>
            <a:r>
              <a:rPr lang="ru-RU" dirty="0"/>
              <a:t> за т.) = 29,4 тыс. тонн</a:t>
            </a:r>
          </a:p>
          <a:p>
            <a:r>
              <a:rPr lang="ru-RU" dirty="0"/>
              <a:t>Экваториальная Гвинея (998 </a:t>
            </a:r>
            <a:r>
              <a:rPr lang="ru-RU" dirty="0" err="1"/>
              <a:t>долл</a:t>
            </a:r>
            <a:r>
              <a:rPr lang="ru-RU" dirty="0"/>
              <a:t> за т.) = 67,8 тыс. тонн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09033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2022 году на рынок вышли </a:t>
            </a:r>
          </a:p>
          <a:p>
            <a:r>
              <a:rPr lang="ru-RU" dirty="0"/>
              <a:t>Китай (1012 </a:t>
            </a:r>
            <a:r>
              <a:rPr lang="ru-RU" dirty="0" err="1"/>
              <a:t>долл</a:t>
            </a:r>
            <a:r>
              <a:rPr lang="ru-RU" dirty="0"/>
              <a:t> за т.) = 29,4 тыс. тонн</a:t>
            </a:r>
          </a:p>
          <a:p>
            <a:r>
              <a:rPr lang="ru-RU" dirty="0"/>
              <a:t>Экваториальная Гвинея (998 </a:t>
            </a:r>
            <a:r>
              <a:rPr lang="ru-RU" dirty="0" err="1"/>
              <a:t>долл</a:t>
            </a:r>
            <a:r>
              <a:rPr lang="ru-RU" dirty="0"/>
              <a:t> за т.) = 67,8 тыс. тонн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6640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07/29/2024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tps://www.ifastat.org/databases/plant-nutrition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fao.org/faostat/en/#data/RFB" TargetMode="External"/><Relationship Id="rId2" Type="http://schemas.openxmlformats.org/officeDocument/2006/relationships/image" Target="../media/image11.png"/><Relationship Id="rId16" Type="http://schemas.openxmlformats.org/officeDocument/2006/relationships/chart" Target="../charts/chart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unctadstat.unctad.org/CountryProfile/GeneralProfile/en-GB/710/index.html" TargetMode="External"/><Relationship Id="rId5" Type="http://schemas.openxmlformats.org/officeDocument/2006/relationships/image" Target="../media/image16.png"/><Relationship Id="rId15" Type="http://schemas.openxmlformats.org/officeDocument/2006/relationships/chart" Target="../charts/chart9.xml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13" Type="http://schemas.microsoft.com/office/2007/relationships/diagramDrawing" Target="../diagrams/drawing5.xml"/><Relationship Id="rId3" Type="http://schemas.openxmlformats.org/officeDocument/2006/relationships/hyperlink" Target="https://www.trademap.org/Country_SelProductCountry_TS.aspx?nvpm=1%7c710%7c%7c%7c%7c310210%7c%7c%7c6%7c1%7c1%7c1%7c2%7c1%7c2%7c3%7c1%7c1" TargetMode="External"/><Relationship Id="rId7" Type="http://schemas.openxmlformats.org/officeDocument/2006/relationships/chart" Target="../charts/chart11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cmap.org/en/query/results?reporter=231&amp;partner=643&amp;product=310210&amp;level=6" TargetMode="External"/><Relationship Id="rId11" Type="http://schemas.openxmlformats.org/officeDocument/2006/relationships/diagramQuickStyle" Target="../diagrams/quickStyle5.xml"/><Relationship Id="rId5" Type="http://schemas.openxmlformats.org/officeDocument/2006/relationships/hyperlink" Target="https://russia.tradekey.com/urea-46.htm" TargetMode="External"/><Relationship Id="rId10" Type="http://schemas.openxmlformats.org/officeDocument/2006/relationships/diagramLayout" Target="../diagrams/layout5.xml"/><Relationship Id="rId4" Type="http://schemas.openxmlformats.org/officeDocument/2006/relationships/hyperlink" Target="https://www.macmap.org/en/query/compare-competitor?reporter=710&amp;partner=All&amp;product=310210" TargetMode="External"/><Relationship Id="rId9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tps://www.ifastat.org/databases/plant-nutrition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fao.org/faostat/en/#data/RFB" TargetMode="External"/><Relationship Id="rId17" Type="http://schemas.openxmlformats.org/officeDocument/2006/relationships/chart" Target="../charts/chart14.xml"/><Relationship Id="rId2" Type="http://schemas.openxmlformats.org/officeDocument/2006/relationships/image" Target="../media/image13.png"/><Relationship Id="rId16" Type="http://schemas.openxmlformats.org/officeDocument/2006/relationships/chart" Target="../charts/chart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unctadstat.unctad.org/CountryProfile/GeneralProfile/en-GB/710/index.html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hyperlink" Target="https://data.worldbank.org/indicator/NV.AGR.TOTL.ZS?locations=ZW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13" Type="http://schemas.microsoft.com/office/2007/relationships/diagramDrawing" Target="../diagrams/drawing6.xml"/><Relationship Id="rId3" Type="http://schemas.openxmlformats.org/officeDocument/2006/relationships/hyperlink" Target="https://www.trademap.org/Country_SelProductCountry_TS.aspx?nvpm=1%7c710%7c%7c%7c%7c310210%7c%7c%7c6%7c1%7c1%7c1%7c2%7c1%7c2%7c3%7c1%7c1" TargetMode="External"/><Relationship Id="rId7" Type="http://schemas.openxmlformats.org/officeDocument/2006/relationships/chart" Target="../charts/chart1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cmap.org/en/query/results?reporter=231&amp;partner=643&amp;product=310210&amp;level=6" TargetMode="External"/><Relationship Id="rId11" Type="http://schemas.openxmlformats.org/officeDocument/2006/relationships/diagramQuickStyle" Target="../diagrams/quickStyle6.xml"/><Relationship Id="rId5" Type="http://schemas.openxmlformats.org/officeDocument/2006/relationships/hyperlink" Target="https://russia.tradekey.com/urea-46.htm" TargetMode="External"/><Relationship Id="rId10" Type="http://schemas.openxmlformats.org/officeDocument/2006/relationships/diagramLayout" Target="../diagrams/layout6.xml"/><Relationship Id="rId4" Type="http://schemas.openxmlformats.org/officeDocument/2006/relationships/hyperlink" Target="https://www.macmap.org/en/query/compare-competitor?reporter=710&amp;partner=All&amp;product=310210" TargetMode="External"/><Relationship Id="rId9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tps://www.ifastat.org/databases/plant-nutrition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fao.org/faostat/en/#data/RFB" TargetMode="External"/><Relationship Id="rId17" Type="http://schemas.openxmlformats.org/officeDocument/2006/relationships/chart" Target="../charts/chart18.xml"/><Relationship Id="rId2" Type="http://schemas.openxmlformats.org/officeDocument/2006/relationships/image" Target="../media/image12.png"/><Relationship Id="rId16" Type="http://schemas.openxmlformats.org/officeDocument/2006/relationships/chart" Target="../charts/chart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unctadstat.unctad.org/CountryProfile/GeneralProfile/en-GB/404/index.html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hyperlink" Target="https://data.worldbank.org/indicator/NV.AGR.TOTL.ZS?locations=ZW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13" Type="http://schemas.microsoft.com/office/2007/relationships/diagramDrawing" Target="../diagrams/drawing7.xml"/><Relationship Id="rId3" Type="http://schemas.openxmlformats.org/officeDocument/2006/relationships/hyperlink" Target="https://www.trademap.org/Country_SelProductCountry_TS.aspx?nvpm=1%7c710%7c%7c%7c%7c310210%7c%7c%7c6%7c1%7c1%7c1%7c2%7c1%7c2%7c3%7c1%7c1" TargetMode="External"/><Relationship Id="rId7" Type="http://schemas.openxmlformats.org/officeDocument/2006/relationships/chart" Target="../charts/chart19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cmap.org/en/query/results?reporter=231&amp;partner=643&amp;product=310210&amp;level=6" TargetMode="External"/><Relationship Id="rId11" Type="http://schemas.openxmlformats.org/officeDocument/2006/relationships/diagramQuickStyle" Target="../diagrams/quickStyle7.xml"/><Relationship Id="rId5" Type="http://schemas.openxmlformats.org/officeDocument/2006/relationships/hyperlink" Target="https://russia.tradekey.com/urea-46.htm" TargetMode="External"/><Relationship Id="rId10" Type="http://schemas.openxmlformats.org/officeDocument/2006/relationships/diagramLayout" Target="../diagrams/layout7.xml"/><Relationship Id="rId4" Type="http://schemas.openxmlformats.org/officeDocument/2006/relationships/hyperlink" Target="https://www.macmap.org/en/query/compare-competitor?reporter=710&amp;partner=All&amp;product=310210" TargetMode="External"/><Relationship Id="rId9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24.png"/><Relationship Id="rId3" Type="http://schemas.openxmlformats.org/officeDocument/2006/relationships/hyperlink" Target="https://www.fao.org/faostat/en/#data/RFB" TargetMode="External"/><Relationship Id="rId7" Type="http://schemas.openxmlformats.org/officeDocument/2006/relationships/diagramData" Target="../diagrams/data10.xml"/><Relationship Id="rId12" Type="http://schemas.openxmlformats.org/officeDocument/2006/relationships/image" Target="../media/image23.jpeg"/><Relationship Id="rId2" Type="http://schemas.openxmlformats.org/officeDocument/2006/relationships/hyperlink" Target="https://unctadstat.unctad.org/CountryProfile/GeneralProfile/en-GB/710/index.html" TargetMode="Externa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news24.com/news24/bi-archive/12000-hectare-farms-are-a-tiny-fraction-in-sa-but-big-agriculture-produce-all-the-food-2018-8" TargetMode="External"/><Relationship Id="rId11" Type="http://schemas.microsoft.com/office/2007/relationships/diagramDrawing" Target="../diagrams/drawing10.xml"/><Relationship Id="rId5" Type="http://schemas.openxmlformats.org/officeDocument/2006/relationships/hyperlink" Target="https://www.statista.com/statistics/371233/south-africa-gdp-distribution-across-economic-sectors/#:~:text=In%202022%2C%20agriculture%20had%20contributed,the%20total%20value%20added%2C%20respectively." TargetMode="External"/><Relationship Id="rId15" Type="http://schemas.openxmlformats.org/officeDocument/2006/relationships/image" Target="../media/image26.png"/><Relationship Id="rId10" Type="http://schemas.openxmlformats.org/officeDocument/2006/relationships/diagramColors" Target="../diagrams/colors10.xml"/><Relationship Id="rId4" Type="http://schemas.openxmlformats.org/officeDocument/2006/relationships/hyperlink" Target="tps://www.ifastat.org/databases/plant-nutrition" TargetMode="External"/><Relationship Id="rId9" Type="http://schemas.openxmlformats.org/officeDocument/2006/relationships/diagramQuickStyle" Target="../diagrams/quickStyle10.xml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astat.org/market-outlooks" TargetMode="External"/><Relationship Id="rId2" Type="http://schemas.openxmlformats.org/officeDocument/2006/relationships/hyperlink" Target="https://www.trademap.org/Country_SelProduct_TS.aspx?nvpm=1%7c%7c7%7c%7c%7c310210%7c%7c%7c6%7c1%7c1%7c1%7c2%7c1%7c3%7c2%7c1%7c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o.org/faostat/en/#data/RFB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tps://www.ifastat.org/databases/plant-nutrition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fao.org/faostat/en/#data/RFB" TargetMode="External"/><Relationship Id="rId17" Type="http://schemas.openxmlformats.org/officeDocument/2006/relationships/chart" Target="../charts/chart22.xml"/><Relationship Id="rId2" Type="http://schemas.openxmlformats.org/officeDocument/2006/relationships/image" Target="../media/image11.png"/><Relationship Id="rId16" Type="http://schemas.openxmlformats.org/officeDocument/2006/relationships/chart" Target="../charts/chart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unctadstat.unctad.org/CountryProfile/GeneralProfile/en-GB/710/index.html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23.jpe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chart" Target="../charts/chart24.xml"/><Relationship Id="rId3" Type="http://schemas.openxmlformats.org/officeDocument/2006/relationships/hyperlink" Target="https://www.trademap.org/Country_SelProductCountry_TS.aspx?nvpm=1%7c710%7c%7c%7c%7c310210%7c%7c%7c6%7c1%7c1%7c1%7c2%7c1%7c2%7c3%7c1%7c1" TargetMode="External"/><Relationship Id="rId7" Type="http://schemas.openxmlformats.org/officeDocument/2006/relationships/diagramData" Target="../diagrams/data11.xml"/><Relationship Id="rId12" Type="http://schemas.openxmlformats.org/officeDocument/2006/relationships/chart" Target="../charts/chart2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cmap.org/en/query/results?reporter=231&amp;partner=643&amp;product=310210&amp;level=6" TargetMode="External"/><Relationship Id="rId11" Type="http://schemas.microsoft.com/office/2007/relationships/diagramDrawing" Target="../diagrams/drawing11.xml"/><Relationship Id="rId5" Type="http://schemas.openxmlformats.org/officeDocument/2006/relationships/hyperlink" Target="https://russia.tradekey.com/urea-46.htm" TargetMode="External"/><Relationship Id="rId10" Type="http://schemas.openxmlformats.org/officeDocument/2006/relationships/diagramColors" Target="../diagrams/colors11.xml"/><Relationship Id="rId4" Type="http://schemas.openxmlformats.org/officeDocument/2006/relationships/hyperlink" Target="https://www.macmap.org/en/query/compare-competitor?reporter=710&amp;partner=All&amp;product=310210" TargetMode="External"/><Relationship Id="rId9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tps://www.ifastat.org/databases/plant-nutrition" TargetMode="External"/><Relationship Id="rId18" Type="http://schemas.openxmlformats.org/officeDocument/2006/relationships/image" Target="../media/image28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fao.org/faostat/en/#data/RFB" TargetMode="External"/><Relationship Id="rId17" Type="http://schemas.openxmlformats.org/officeDocument/2006/relationships/chart" Target="../charts/chart26.xml"/><Relationship Id="rId2" Type="http://schemas.openxmlformats.org/officeDocument/2006/relationships/image" Target="../media/image11.png"/><Relationship Id="rId16" Type="http://schemas.openxmlformats.org/officeDocument/2006/relationships/chart" Target="../charts/chart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unctadstat.unctad.org/CountryProfile/GeneralProfile/en-GB/710/index.html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chart" Target="../charts/chart28.xml"/><Relationship Id="rId3" Type="http://schemas.openxmlformats.org/officeDocument/2006/relationships/hyperlink" Target="https://www.trademap.org/Country_SelProductCountry_TS.aspx?nvpm=1%7c710%7c%7c%7c%7c310210%7c%7c%7c6%7c1%7c1%7c1%7c2%7c1%7c2%7c3%7c1%7c1" TargetMode="External"/><Relationship Id="rId7" Type="http://schemas.openxmlformats.org/officeDocument/2006/relationships/diagramData" Target="../diagrams/data12.xml"/><Relationship Id="rId12" Type="http://schemas.openxmlformats.org/officeDocument/2006/relationships/chart" Target="../charts/chart2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cmap.org/en/query/results?reporter=231&amp;partner=643&amp;product=310210&amp;level=6" TargetMode="External"/><Relationship Id="rId11" Type="http://schemas.microsoft.com/office/2007/relationships/diagramDrawing" Target="../diagrams/drawing12.xml"/><Relationship Id="rId5" Type="http://schemas.openxmlformats.org/officeDocument/2006/relationships/hyperlink" Target="https://russia.tradekey.com/urea-46.htm" TargetMode="External"/><Relationship Id="rId10" Type="http://schemas.openxmlformats.org/officeDocument/2006/relationships/diagramColors" Target="../diagrams/colors12.xml"/><Relationship Id="rId4" Type="http://schemas.openxmlformats.org/officeDocument/2006/relationships/hyperlink" Target="https://www.macmap.org/en/query/compare-competitor?reporter=710&amp;partner=All&amp;product=310210" TargetMode="External"/><Relationship Id="rId9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tps://www.ifastat.org/databases/plant-nutrition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fao.org/faostat/en/#data/RFB" TargetMode="External"/><Relationship Id="rId17" Type="http://schemas.openxmlformats.org/officeDocument/2006/relationships/chart" Target="../charts/chart30.xml"/><Relationship Id="rId2" Type="http://schemas.openxmlformats.org/officeDocument/2006/relationships/image" Target="../media/image11.png"/><Relationship Id="rId16" Type="http://schemas.openxmlformats.org/officeDocument/2006/relationships/chart" Target="../charts/chart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unctadstat.unctad.org/CountryProfile/GeneralProfile/en-GB/710/index.html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chart" Target="../charts/chart32.xml"/><Relationship Id="rId3" Type="http://schemas.openxmlformats.org/officeDocument/2006/relationships/hyperlink" Target="https://www.trademap.org/Country_SelProductCountry_TS.aspx?nvpm=1%7c710%7c%7c%7c%7c310210%7c%7c%7c6%7c1%7c1%7c1%7c2%7c1%7c2%7c3%7c1%7c1" TargetMode="External"/><Relationship Id="rId7" Type="http://schemas.openxmlformats.org/officeDocument/2006/relationships/diagramData" Target="../diagrams/data13.xml"/><Relationship Id="rId12" Type="http://schemas.openxmlformats.org/officeDocument/2006/relationships/chart" Target="../charts/chart3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cmap.org/en/query/results?reporter=231&amp;partner=643&amp;product=310210&amp;level=6" TargetMode="External"/><Relationship Id="rId11" Type="http://schemas.microsoft.com/office/2007/relationships/diagramDrawing" Target="../diagrams/drawing13.xml"/><Relationship Id="rId5" Type="http://schemas.openxmlformats.org/officeDocument/2006/relationships/hyperlink" Target="https://russia.tradekey.com/urea-46.htm" TargetMode="External"/><Relationship Id="rId10" Type="http://schemas.openxmlformats.org/officeDocument/2006/relationships/diagramColors" Target="../diagrams/colors13.xml"/><Relationship Id="rId4" Type="http://schemas.openxmlformats.org/officeDocument/2006/relationships/hyperlink" Target="https://www.macmap.org/en/query/compare-competitor?reporter=710&amp;partner=All&amp;product=310210" TargetMode="External"/><Relationship Id="rId9" Type="http://schemas.openxmlformats.org/officeDocument/2006/relationships/diagramQuickStyle" Target="../diagrams/quickStyle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tps://www.ifastat.org/databases/plant-nutrition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fao.org/faostat/en/#data/RFB" TargetMode="External"/><Relationship Id="rId17" Type="http://schemas.openxmlformats.org/officeDocument/2006/relationships/chart" Target="../charts/chart34.xml"/><Relationship Id="rId2" Type="http://schemas.openxmlformats.org/officeDocument/2006/relationships/image" Target="../media/image11.png"/><Relationship Id="rId16" Type="http://schemas.openxmlformats.org/officeDocument/2006/relationships/chart" Target="../charts/chart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unctadstat.unctad.org/CountryProfile/GeneralProfile/en-GB/710/index.html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chart" Target="../charts/chart36.xml"/><Relationship Id="rId3" Type="http://schemas.openxmlformats.org/officeDocument/2006/relationships/hyperlink" Target="https://www.trademap.org/Country_SelProductCountry_TS.aspx?nvpm=1%7c710%7c%7c%7c%7c310210%7c%7c%7c6%7c1%7c1%7c1%7c2%7c1%7c2%7c3%7c1%7c1" TargetMode="External"/><Relationship Id="rId7" Type="http://schemas.openxmlformats.org/officeDocument/2006/relationships/diagramData" Target="../diagrams/data14.xml"/><Relationship Id="rId12" Type="http://schemas.openxmlformats.org/officeDocument/2006/relationships/chart" Target="../charts/chart3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cmap.org/en/query/results?reporter=231&amp;partner=643&amp;product=310210&amp;level=6" TargetMode="External"/><Relationship Id="rId11" Type="http://schemas.microsoft.com/office/2007/relationships/diagramDrawing" Target="../diagrams/drawing14.xml"/><Relationship Id="rId5" Type="http://schemas.openxmlformats.org/officeDocument/2006/relationships/hyperlink" Target="https://russia.tradekey.com/urea-46.htm" TargetMode="External"/><Relationship Id="rId10" Type="http://schemas.openxmlformats.org/officeDocument/2006/relationships/diagramColors" Target="../diagrams/colors14.xml"/><Relationship Id="rId4" Type="http://schemas.openxmlformats.org/officeDocument/2006/relationships/hyperlink" Target="https://www.macmap.org/en/query/compare-competitor?reporter=710&amp;partner=All&amp;product=310210" TargetMode="External"/><Relationship Id="rId9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tps://www.ifastat.org/databases/plant-nutrition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fao.org/faostat/en/#data/RFB" TargetMode="External"/><Relationship Id="rId17" Type="http://schemas.openxmlformats.org/officeDocument/2006/relationships/chart" Target="../charts/chart38.xml"/><Relationship Id="rId2" Type="http://schemas.openxmlformats.org/officeDocument/2006/relationships/image" Target="../media/image11.png"/><Relationship Id="rId16" Type="http://schemas.openxmlformats.org/officeDocument/2006/relationships/chart" Target="../charts/chart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unctadstat.unctad.org/CountryProfile/GeneralProfile/en-GB/710/index.html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chart" Target="../charts/chart40.xml"/><Relationship Id="rId3" Type="http://schemas.openxmlformats.org/officeDocument/2006/relationships/hyperlink" Target="https://www.trademap.org/Country_SelProductCountry_TS.aspx?nvpm=1%7c710%7c%7c%7c%7c310210%7c%7c%7c6%7c1%7c1%7c1%7c2%7c1%7c2%7c3%7c1%7c1" TargetMode="External"/><Relationship Id="rId7" Type="http://schemas.openxmlformats.org/officeDocument/2006/relationships/diagramData" Target="../diagrams/data15.xml"/><Relationship Id="rId12" Type="http://schemas.openxmlformats.org/officeDocument/2006/relationships/chart" Target="../charts/chart3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cmap.org/en/query/results?reporter=231&amp;partner=643&amp;product=310210&amp;level=6" TargetMode="External"/><Relationship Id="rId11" Type="http://schemas.microsoft.com/office/2007/relationships/diagramDrawing" Target="../diagrams/drawing15.xml"/><Relationship Id="rId5" Type="http://schemas.openxmlformats.org/officeDocument/2006/relationships/hyperlink" Target="https://russia.tradekey.com/urea-46.htm" TargetMode="External"/><Relationship Id="rId10" Type="http://schemas.openxmlformats.org/officeDocument/2006/relationships/diagramColors" Target="../diagrams/colors15.xml"/><Relationship Id="rId4" Type="http://schemas.openxmlformats.org/officeDocument/2006/relationships/hyperlink" Target="https://www.macmap.org/en/query/compare-competitor?reporter=710&amp;partner=All&amp;product=310210" TargetMode="External"/><Relationship Id="rId9" Type="http://schemas.openxmlformats.org/officeDocument/2006/relationships/diagramQuickStyle" Target="../diagrams/quickStyle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diagramLayout" Target="../diagrams/layout18.xml"/><Relationship Id="rId18" Type="http://schemas.openxmlformats.org/officeDocument/2006/relationships/diagramLayout" Target="../diagrams/layout19.xml"/><Relationship Id="rId26" Type="http://schemas.microsoft.com/office/2007/relationships/diagramDrawing" Target="../diagrams/drawing20.xml"/><Relationship Id="rId3" Type="http://schemas.openxmlformats.org/officeDocument/2006/relationships/diagramLayout" Target="../diagrams/layout16.xml"/><Relationship Id="rId21" Type="http://schemas.microsoft.com/office/2007/relationships/diagramDrawing" Target="../diagrams/drawing19.xml"/><Relationship Id="rId7" Type="http://schemas.openxmlformats.org/officeDocument/2006/relationships/diagramData" Target="../diagrams/data17.xml"/><Relationship Id="rId12" Type="http://schemas.openxmlformats.org/officeDocument/2006/relationships/diagramData" Target="../diagrams/data18.xml"/><Relationship Id="rId17" Type="http://schemas.openxmlformats.org/officeDocument/2006/relationships/diagramData" Target="../diagrams/data19.xml"/><Relationship Id="rId25" Type="http://schemas.openxmlformats.org/officeDocument/2006/relationships/diagramColors" Target="../diagrams/colors20.xml"/><Relationship Id="rId2" Type="http://schemas.openxmlformats.org/officeDocument/2006/relationships/diagramData" Target="../diagrams/data16.xml"/><Relationship Id="rId16" Type="http://schemas.microsoft.com/office/2007/relationships/diagramDrawing" Target="../diagrams/drawing18.xml"/><Relationship Id="rId20" Type="http://schemas.openxmlformats.org/officeDocument/2006/relationships/diagramColors" Target="../diagrams/colors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24" Type="http://schemas.openxmlformats.org/officeDocument/2006/relationships/diagramQuickStyle" Target="../diagrams/quickStyle20.xml"/><Relationship Id="rId5" Type="http://schemas.openxmlformats.org/officeDocument/2006/relationships/diagramColors" Target="../diagrams/colors16.xml"/><Relationship Id="rId15" Type="http://schemas.openxmlformats.org/officeDocument/2006/relationships/diagramColors" Target="../diagrams/colors18.xml"/><Relationship Id="rId23" Type="http://schemas.openxmlformats.org/officeDocument/2006/relationships/diagramLayout" Target="../diagrams/layout20.xml"/><Relationship Id="rId10" Type="http://schemas.openxmlformats.org/officeDocument/2006/relationships/diagramColors" Target="../diagrams/colors17.xml"/><Relationship Id="rId19" Type="http://schemas.openxmlformats.org/officeDocument/2006/relationships/diagramQuickStyle" Target="../diagrams/quickStyle19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Relationship Id="rId14" Type="http://schemas.openxmlformats.org/officeDocument/2006/relationships/diagramQuickStyle" Target="../diagrams/quickStyle18.xml"/><Relationship Id="rId22" Type="http://schemas.openxmlformats.org/officeDocument/2006/relationships/diagramData" Target="../diagrams/data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hyperlink" Target="https://www.ifastat.org/market-outlooks" TargetMode="External"/><Relationship Id="rId10" Type="http://schemas.microsoft.com/office/2007/relationships/diagramDrawing" Target="../diagrams/drawing1.xml"/><Relationship Id="rId4" Type="http://schemas.openxmlformats.org/officeDocument/2006/relationships/hyperlink" Target="https://www.trademap.org/Country_SelProduct_TS.aspx?nvpm=1%7c%7c7%7c%7c%7c310210%7c%7c%7c6%7c1%7c1%7c1%7c2%7c1%7c3%7c2%7c1%7c1" TargetMode="External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13" Type="http://schemas.openxmlformats.org/officeDocument/2006/relationships/diagramLayout" Target="../diagrams/layout23.xml"/><Relationship Id="rId18" Type="http://schemas.openxmlformats.org/officeDocument/2006/relationships/diagramLayout" Target="../diagrams/layout24.xml"/><Relationship Id="rId26" Type="http://schemas.microsoft.com/office/2007/relationships/diagramDrawing" Target="../diagrams/drawing25.xml"/><Relationship Id="rId3" Type="http://schemas.openxmlformats.org/officeDocument/2006/relationships/diagramLayout" Target="../diagrams/layout21.xml"/><Relationship Id="rId21" Type="http://schemas.microsoft.com/office/2007/relationships/diagramDrawing" Target="../diagrams/drawing24.xml"/><Relationship Id="rId7" Type="http://schemas.openxmlformats.org/officeDocument/2006/relationships/diagramData" Target="../diagrams/data22.xml"/><Relationship Id="rId12" Type="http://schemas.openxmlformats.org/officeDocument/2006/relationships/diagramData" Target="../diagrams/data23.xml"/><Relationship Id="rId17" Type="http://schemas.openxmlformats.org/officeDocument/2006/relationships/diagramData" Target="../diagrams/data24.xml"/><Relationship Id="rId25" Type="http://schemas.openxmlformats.org/officeDocument/2006/relationships/diagramColors" Target="../diagrams/colors25.xml"/><Relationship Id="rId2" Type="http://schemas.openxmlformats.org/officeDocument/2006/relationships/diagramData" Target="../diagrams/data21.xml"/><Relationship Id="rId16" Type="http://schemas.microsoft.com/office/2007/relationships/diagramDrawing" Target="../diagrams/drawing23.xml"/><Relationship Id="rId20" Type="http://schemas.openxmlformats.org/officeDocument/2006/relationships/diagramColors" Target="../diagrams/colors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24" Type="http://schemas.openxmlformats.org/officeDocument/2006/relationships/diagramQuickStyle" Target="../diagrams/quickStyle25.xml"/><Relationship Id="rId5" Type="http://schemas.openxmlformats.org/officeDocument/2006/relationships/diagramColors" Target="../diagrams/colors21.xml"/><Relationship Id="rId15" Type="http://schemas.openxmlformats.org/officeDocument/2006/relationships/diagramColors" Target="../diagrams/colors23.xml"/><Relationship Id="rId23" Type="http://schemas.openxmlformats.org/officeDocument/2006/relationships/diagramLayout" Target="../diagrams/layout25.xml"/><Relationship Id="rId10" Type="http://schemas.openxmlformats.org/officeDocument/2006/relationships/diagramColors" Target="../diagrams/colors22.xml"/><Relationship Id="rId19" Type="http://schemas.openxmlformats.org/officeDocument/2006/relationships/diagramQuickStyle" Target="../diagrams/quickStyle24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Relationship Id="rId14" Type="http://schemas.openxmlformats.org/officeDocument/2006/relationships/diagramQuickStyle" Target="../diagrams/quickStyle23.xml"/><Relationship Id="rId22" Type="http://schemas.openxmlformats.org/officeDocument/2006/relationships/diagramData" Target="../diagrams/data25.xml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fricafertilizer.org/international-prices/#/en/price-statistic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o.org/faostat/en/#data/RFB" TargetMode="External"/><Relationship Id="rId13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hyperlink" Target="https://unctadstat.unctad.org/CountryProfile/GeneralProfile/en-GB/710/index.html" TargetMode="External"/><Relationship Id="rId12" Type="http://schemas.openxmlformats.org/officeDocument/2006/relationships/image" Target="../media/image9.png"/><Relationship Id="rId2" Type="http://schemas.openxmlformats.org/officeDocument/2006/relationships/diagramData" Target="../diagrams/data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11" Type="http://schemas.openxmlformats.org/officeDocument/2006/relationships/hyperlink" Target="https://www.news24.com/news24/bi-archive/12000-hectare-farms-are-a-tiny-fraction-in-sa-but-big-agriculture-produce-all-the-food-2018-8" TargetMode="Externa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2.png"/><Relationship Id="rId10" Type="http://schemas.openxmlformats.org/officeDocument/2006/relationships/hyperlink" Target="https://www.statista.com/statistics/371233/south-africa-gdp-distribution-across-economic-sectors/#:~:text=In%202022%2C%20agriculture%20had%20contributed,the%20total%20value%20added%2C%20respectively." TargetMode="External"/><Relationship Id="rId4" Type="http://schemas.openxmlformats.org/officeDocument/2006/relationships/diagramQuickStyle" Target="../diagrams/quickStyle2.xml"/><Relationship Id="rId9" Type="http://schemas.openxmlformats.org/officeDocument/2006/relationships/hyperlink" Target="tps://www.ifastat.org/databases/plant-nutrition" TargetMode="Externa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tps://www.ifastat.org/databases/plant-nutrition" TargetMode="External"/><Relationship Id="rId18" Type="http://schemas.openxmlformats.org/officeDocument/2006/relationships/chart" Target="../charts/chart2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fao.org/faostat/en/#data/RFB" TargetMode="External"/><Relationship Id="rId17" Type="http://schemas.openxmlformats.org/officeDocument/2006/relationships/chart" Target="../charts/chart1.xml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unctadstat.unctad.org/CountryProfile/GeneralProfile/en-GB/710/index.html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www.news24.com/news24/bi-archive/12000-hectare-farms-are-a-tiny-fraction-in-sa-but-big-agriculture-produce-all-the-food-2018-8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hyperlink" Target="https://www.statista.com/statistics/371233/south-africa-gdp-distribution-across-economic-sectors/#:~:text=In%202022%2C%20agriculture%20had%20contributed,the%20total%20value%20added%2C%20respectively.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microsoft.com/office/2007/relationships/diagramDrawing" Target="../diagrams/drawing3.xml"/><Relationship Id="rId3" Type="http://schemas.openxmlformats.org/officeDocument/2006/relationships/hyperlink" Target="https://www.trademap.org/Country_SelProductCountry_TS.aspx?nvpm=1%7c710%7c%7c%7c%7c310210%7c%7c%7c6%7c1%7c1%7c1%7c2%7c1%7c2%7c3%7c1%7c1" TargetMode="External"/><Relationship Id="rId7" Type="http://schemas.openxmlformats.org/officeDocument/2006/relationships/chart" Target="../charts/chart3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cmap.org/en/query/results?reporter=231&amp;partner=643&amp;product=310210&amp;level=6" TargetMode="External"/><Relationship Id="rId11" Type="http://schemas.openxmlformats.org/officeDocument/2006/relationships/diagramQuickStyle" Target="../diagrams/quickStyle3.xml"/><Relationship Id="rId5" Type="http://schemas.openxmlformats.org/officeDocument/2006/relationships/hyperlink" Target="https://www.macmap.org/en/query/compare-competitor?reporter=710&amp;partner=All&amp;product=310210" TargetMode="External"/><Relationship Id="rId10" Type="http://schemas.openxmlformats.org/officeDocument/2006/relationships/diagramLayout" Target="../diagrams/layout3.xml"/><Relationship Id="rId4" Type="http://schemas.openxmlformats.org/officeDocument/2006/relationships/hyperlink" Target="https://russia.tradekey.com/urea-46.htm" TargetMode="External"/><Relationship Id="rId9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tps://www.ifastat.org/databases/plant-nutrition" TargetMode="External"/><Relationship Id="rId18" Type="http://schemas.openxmlformats.org/officeDocument/2006/relationships/chart" Target="../charts/chart6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fao.org/faostat/en/#data/RFB" TargetMode="External"/><Relationship Id="rId17" Type="http://schemas.openxmlformats.org/officeDocument/2006/relationships/chart" Target="../charts/chart5.xml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unctadstat.unctad.org/CountryProfile/GeneralProfile/en-GB/710/index.html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www.news24.com/news24/bi-archive/12000-hectare-farms-are-a-tiny-fraction-in-sa-but-big-agriculture-produce-all-the-food-2018-8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hyperlink" Target="https://www.statista.com/statistics/371233/south-africa-gdp-distribution-across-economic-sectors/#:~:text=In%202022%2C%20agriculture%20had%20contributed,the%20total%20value%20added%2C%20respectively.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hyperlink" Target="https://www.macmap.org/en/query/compare-competitor?reporter=710&amp;partner=All&amp;product=310210" TargetMode="External"/><Relationship Id="rId7" Type="http://schemas.openxmlformats.org/officeDocument/2006/relationships/chart" Target="../charts/chart8.xml"/><Relationship Id="rId12" Type="http://schemas.microsoft.com/office/2007/relationships/diagramDrawing" Target="../diagrams/drawing4.xml"/><Relationship Id="rId2" Type="http://schemas.openxmlformats.org/officeDocument/2006/relationships/hyperlink" Target="https://www.trademap.org/Country_SelProductCountry_TS.aspx?nvpm=1%7c710%7c%7c%7c%7c310210%7c%7c%7c6%7c1%7c1%7c1%7c2%7c1%7c2%7c3%7c1%7c1" TargetMode="Externa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7.xml"/><Relationship Id="rId11" Type="http://schemas.openxmlformats.org/officeDocument/2006/relationships/diagramColors" Target="../diagrams/colors4.xml"/><Relationship Id="rId5" Type="http://schemas.openxmlformats.org/officeDocument/2006/relationships/hyperlink" Target="https://www.macmap.org/en/query/results?reporter=231&amp;partner=643&amp;product=310210&amp;level=6" TargetMode="External"/><Relationship Id="rId10" Type="http://schemas.openxmlformats.org/officeDocument/2006/relationships/diagramQuickStyle" Target="../diagrams/quickStyle4.xml"/><Relationship Id="rId4" Type="http://schemas.openxmlformats.org/officeDocument/2006/relationships/hyperlink" Target="https://russia.tradekey.com/urea-46.htm" TargetMode="External"/><Relationship Id="rId9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</a:t>
            </a:r>
          </a:p>
          <a:p>
            <a:r>
              <a:rPr lang="ru-RU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6A2957F3-C5B6-0ED4-0B19-A3D54178E863}"/>
              </a:ext>
            </a:extLst>
          </p:cNvPr>
          <p:cNvSpPr/>
          <p:nvPr/>
        </p:nvSpPr>
        <p:spPr>
          <a:xfrm>
            <a:off x="119946" y="3650519"/>
            <a:ext cx="11925670" cy="3105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A9894F2-F9D1-12A1-5C41-282276411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93010B-2353-B3F7-C35D-683A99E81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D57802-66C6-AE74-DB65-096EF9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209904"/>
            <a:ext cx="3668347" cy="621258"/>
          </a:xfrm>
        </p:spPr>
        <p:txBody>
          <a:bodyPr>
            <a:normAutofit fontScale="90000"/>
          </a:bodyPr>
          <a:lstStyle/>
          <a:p>
            <a:r>
              <a:rPr lang="ru-RU" dirty="0"/>
              <a:t>Замбия </a:t>
            </a:r>
            <a:br>
              <a:rPr lang="fr-FR" dirty="0"/>
            </a:br>
            <a:r>
              <a:rPr lang="ru-RU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Общая характеристика, 2022г.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EC55CC7-9F8B-434E-8957-FC32931A1D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58B30D-C2F4-9167-67EC-4CC74A4F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3037" y="1259785"/>
            <a:ext cx="445763" cy="297770"/>
          </a:xfrm>
          <a:prstGeom prst="rect">
            <a:avLst/>
          </a:prstGeom>
        </p:spPr>
      </p:pic>
      <p:pic>
        <p:nvPicPr>
          <p:cNvPr id="27" name="Рисунок 26" descr="Фермер мужской со сплошной заливкой">
            <a:extLst>
              <a:ext uri="{FF2B5EF4-FFF2-40B4-BE49-F238E27FC236}">
                <a16:creationId xmlns:a16="http://schemas.microsoft.com/office/drawing/2014/main" id="{54F2FEB3-9896-AC2C-97E8-E8CBFC5C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6729" y="2734075"/>
            <a:ext cx="304762" cy="30476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A20B95-0954-442E-C8B7-384BA64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09" y="1908423"/>
            <a:ext cx="304762" cy="3047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D19C63-7298-0D27-6947-422569DC0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929" y="2772820"/>
            <a:ext cx="304762" cy="30476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BB37C78-430D-B549-4759-13DEFD36C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99" y="1860677"/>
            <a:ext cx="415926" cy="4159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E2F086-DFFD-6A30-AF37-32A46338AB27}"/>
              </a:ext>
            </a:extLst>
          </p:cNvPr>
          <p:cNvSpPr txBox="1"/>
          <p:nvPr/>
        </p:nvSpPr>
        <p:spPr>
          <a:xfrm>
            <a:off x="3343196" y="1901253"/>
            <a:ext cx="1468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Население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85EFFE-A210-A1C4-919D-84A6A1F012B2}"/>
              </a:ext>
            </a:extLst>
          </p:cNvPr>
          <p:cNvSpPr txBox="1"/>
          <p:nvPr/>
        </p:nvSpPr>
        <p:spPr>
          <a:xfrm>
            <a:off x="6347660" y="1866269"/>
            <a:ext cx="684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ВВП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2399A2-2DD2-AF44-0F99-F66536ADAAA7}"/>
              </a:ext>
            </a:extLst>
          </p:cNvPr>
          <p:cNvSpPr txBox="1"/>
          <p:nvPr/>
        </p:nvSpPr>
        <p:spPr>
          <a:xfrm>
            <a:off x="6319236" y="2784132"/>
            <a:ext cx="127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Рост ВВП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2D22D-D385-254B-158F-B5BF99F8BB59}"/>
              </a:ext>
            </a:extLst>
          </p:cNvPr>
          <p:cNvSpPr txBox="1"/>
          <p:nvPr/>
        </p:nvSpPr>
        <p:spPr>
          <a:xfrm>
            <a:off x="3343195" y="2101798"/>
            <a:ext cx="233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20 018 млн 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54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сельское население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C7BD583-2DA8-27E2-C994-701C784E89D8}"/>
              </a:ext>
            </a:extLst>
          </p:cNvPr>
          <p:cNvGrpSpPr/>
          <p:nvPr/>
        </p:nvGrpSpPr>
        <p:grpSpPr>
          <a:xfrm>
            <a:off x="8744520" y="1824861"/>
            <a:ext cx="2006888" cy="805556"/>
            <a:chOff x="3080401" y="2736833"/>
            <a:chExt cx="2006888" cy="805556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9591A9F-E592-8A13-F7BD-D0D8CEA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0401" y="2807802"/>
              <a:ext cx="304762" cy="30476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C99E46-91E7-4F06-1D46-B73C5BE23B16}"/>
                </a:ext>
              </a:extLst>
            </p:cNvPr>
            <p:cNvSpPr txBox="1"/>
            <p:nvPr/>
          </p:nvSpPr>
          <p:spPr>
            <a:xfrm>
              <a:off x="3383313" y="2736833"/>
              <a:ext cx="1066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Площадь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855285-026A-2238-0382-E8AF1239FAA5}"/>
                </a:ext>
              </a:extLst>
            </p:cNvPr>
            <p:cNvSpPr txBox="1"/>
            <p:nvPr/>
          </p:nvSpPr>
          <p:spPr>
            <a:xfrm>
              <a:off x="3393013" y="2957614"/>
              <a:ext cx="16942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"/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743,4 тыс. км²</a:t>
              </a:r>
            </a:p>
            <a:p>
              <a:pPr marL="285750" indent="-285750" algn="l" fontAlgn="b">
                <a:buFont typeface="Arial" panose="020B0604020202020204" pitchFamily="34" charset="0"/>
                <a:buChar char="•"/>
              </a:pP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32% </a:t>
              </a:r>
              <a:r>
                <a:rPr lang="ru-RU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с/х земли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EF3A66-6F50-F0E0-8460-B98AEC28F61C}"/>
              </a:ext>
            </a:extLst>
          </p:cNvPr>
          <p:cNvSpPr txBox="1"/>
          <p:nvPr/>
        </p:nvSpPr>
        <p:spPr>
          <a:xfrm>
            <a:off x="6286570" y="2097622"/>
            <a:ext cx="2302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27 212 млн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3,1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с/х сектор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8F998-A02B-3403-9462-3A6FF1F1A164}"/>
              </a:ext>
            </a:extLst>
          </p:cNvPr>
          <p:cNvSpPr txBox="1"/>
          <p:nvPr/>
        </p:nvSpPr>
        <p:spPr>
          <a:xfrm>
            <a:off x="6343691" y="3011529"/>
            <a:ext cx="18484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2,49 % </a:t>
            </a:r>
          </a:p>
          <a:p>
            <a:pPr algn="l" fontAlgn="b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 30,5%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с 2015-2022гг.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6A0242-FB3D-B5FC-8A4E-D454D25B5C12}"/>
              </a:ext>
            </a:extLst>
          </p:cNvPr>
          <p:cNvSpPr txBox="1"/>
          <p:nvPr/>
        </p:nvSpPr>
        <p:spPr>
          <a:xfrm>
            <a:off x="9109110" y="2960667"/>
            <a:ext cx="2553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3 309,9 тыс. человек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1,5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га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avg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площадь фермы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D03CD5-F2E4-88D3-B61F-3188DD374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2" y="2814532"/>
            <a:ext cx="304762" cy="30476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B64184B-EFFF-1C36-2C84-44CB99246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37" y="1943405"/>
            <a:ext cx="304762" cy="3047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D7E0F3-DA6E-80EE-AB5A-EFCBECEDA1D6}"/>
              </a:ext>
            </a:extLst>
          </p:cNvPr>
          <p:cNvSpPr txBox="1"/>
          <p:nvPr/>
        </p:nvSpPr>
        <p:spPr>
          <a:xfrm>
            <a:off x="952769" y="1889538"/>
            <a:ext cx="1559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E918F9-A962-F8DD-B943-EC6E5A55B928}"/>
              </a:ext>
            </a:extLst>
          </p:cNvPr>
          <p:cNvSpPr txBox="1"/>
          <p:nvPr/>
        </p:nvSpPr>
        <p:spPr>
          <a:xfrm>
            <a:off x="962469" y="2110319"/>
            <a:ext cx="16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894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44D848-7503-5807-089D-E7A2EE5BA1E5}"/>
              </a:ext>
            </a:extLst>
          </p:cNvPr>
          <p:cNvSpPr txBox="1"/>
          <p:nvPr/>
        </p:nvSpPr>
        <p:spPr>
          <a:xfrm>
            <a:off x="1017754" y="2736832"/>
            <a:ext cx="1066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Валюта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D6B0CE-D9B1-8C45-BC5A-72F41A724C1D}"/>
              </a:ext>
            </a:extLst>
          </p:cNvPr>
          <p:cNvSpPr txBox="1"/>
          <p:nvPr/>
        </p:nvSpPr>
        <p:spPr>
          <a:xfrm>
            <a:off x="1019667" y="2933359"/>
            <a:ext cx="1694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Квача (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ZMK)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52,010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ZMK/US$ </a:t>
            </a:r>
          </a:p>
          <a:p>
            <a:pPr algn="l" fontAlgn="b"/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27AACD0-A895-A1CD-34B5-02B01E8727CB}"/>
              </a:ext>
            </a:extLst>
          </p:cNvPr>
          <p:cNvCxnSpPr>
            <a:cxnSpLocks/>
          </p:cNvCxnSpPr>
          <p:nvPr/>
        </p:nvCxnSpPr>
        <p:spPr>
          <a:xfrm flipV="1">
            <a:off x="6457088" y="3279997"/>
            <a:ext cx="0" cy="2377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BC9279-5540-5669-977E-C1D7D5FD3FAE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665EA0E9-76FD-18B8-C18B-CA458A4F762D}"/>
              </a:ext>
            </a:extLst>
          </p:cNvPr>
          <p:cNvGrpSpPr/>
          <p:nvPr/>
        </p:nvGrpSpPr>
        <p:grpSpPr>
          <a:xfrm>
            <a:off x="3024799" y="2811180"/>
            <a:ext cx="2210872" cy="565146"/>
            <a:chOff x="8012770" y="1946595"/>
            <a:chExt cx="2210872" cy="565146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CBFDD75-C5DF-26A6-9D81-EC8C2A0C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12770" y="1946595"/>
              <a:ext cx="304762" cy="30476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A83742-4359-0EC7-515D-42C036A729C9}"/>
                </a:ext>
              </a:extLst>
            </p:cNvPr>
            <p:cNvSpPr txBox="1"/>
            <p:nvPr/>
          </p:nvSpPr>
          <p:spPr>
            <a:xfrm>
              <a:off x="8369816" y="1946595"/>
              <a:ext cx="1694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Рост ИПЦ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135A44-EF96-68E4-470B-3F17BF9FCA87}"/>
                </a:ext>
              </a:extLst>
            </p:cNvPr>
            <p:cNvSpPr txBox="1"/>
            <p:nvPr/>
          </p:nvSpPr>
          <p:spPr>
            <a:xfrm>
              <a:off x="8375152" y="2173187"/>
              <a:ext cx="18484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"/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10,9 %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D67C53A-2277-7B46-01D3-5D6D1D852F73}"/>
              </a:ext>
            </a:extLst>
          </p:cNvPr>
          <p:cNvSpPr txBox="1"/>
          <p:nvPr/>
        </p:nvSpPr>
        <p:spPr>
          <a:xfrm>
            <a:off x="9083405" y="2697309"/>
            <a:ext cx="173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Занятость в АПК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336F4F-E8D5-6915-96B2-A5A80BB62259}"/>
              </a:ext>
            </a:extLst>
          </p:cNvPr>
          <p:cNvSpPr txBox="1"/>
          <p:nvPr/>
        </p:nvSpPr>
        <p:spPr>
          <a:xfrm>
            <a:off x="2996260" y="37334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  <a:ea typeface="+mj-ea"/>
                <a:cs typeface="+mj-cs"/>
              </a:rPr>
              <a:t>Сельскохозяйственный сектор</a:t>
            </a:r>
          </a:p>
        </p:txBody>
      </p: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8535D1D8-A76E-B3AA-0006-497F80DBDE24}"/>
              </a:ext>
            </a:extLst>
          </p:cNvPr>
          <p:cNvGrpSpPr/>
          <p:nvPr/>
        </p:nvGrpSpPr>
        <p:grpSpPr>
          <a:xfrm>
            <a:off x="5812790" y="4941711"/>
            <a:ext cx="1292832" cy="1249064"/>
            <a:chOff x="5812790" y="4870946"/>
            <a:chExt cx="1292832" cy="124906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37F688-E895-842A-DCCD-250C1E98724B}"/>
                </a:ext>
              </a:extLst>
            </p:cNvPr>
            <p:cNvSpPr txBox="1"/>
            <p:nvPr/>
          </p:nvSpPr>
          <p:spPr>
            <a:xfrm>
              <a:off x="5812790" y="4870946"/>
              <a:ext cx="12872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AAGR </a:t>
              </a:r>
              <a:r>
                <a:rPr lang="ru-RU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-</a:t>
              </a:r>
              <a:r>
                <a:rPr lang="en-US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6,2%</a:t>
              </a:r>
              <a:endParaRPr lang="ru-RU" sz="105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54DD6A8-B76E-A054-8CE2-DACD1C007CB7}"/>
                </a:ext>
              </a:extLst>
            </p:cNvPr>
            <p:cNvSpPr txBox="1"/>
            <p:nvPr/>
          </p:nvSpPr>
          <p:spPr>
            <a:xfrm>
              <a:off x="5818360" y="5866094"/>
              <a:ext cx="12872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AAGR </a:t>
              </a:r>
              <a:r>
                <a:rPr lang="en-US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5,6%</a:t>
              </a:r>
              <a:endParaRPr lang="ru-RU" sz="105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ED14293-3465-5036-C71A-ECAE738D00CB}"/>
              </a:ext>
            </a:extLst>
          </p:cNvPr>
          <p:cNvSpPr txBox="1"/>
          <p:nvPr/>
        </p:nvSpPr>
        <p:spPr>
          <a:xfrm>
            <a:off x="962469" y="4079639"/>
            <a:ext cx="4860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Динамика объема производства, </a:t>
            </a:r>
            <a:r>
              <a:rPr lang="en-US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2015-</a:t>
            </a:r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2022гг.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60718F11-671F-46FF-76A0-0D1480987FE9}"/>
              </a:ext>
            </a:extLst>
          </p:cNvPr>
          <p:cNvCxnSpPr/>
          <p:nvPr/>
        </p:nvCxnSpPr>
        <p:spPr>
          <a:xfrm>
            <a:off x="2873741" y="2000804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F4E46983-F00E-1943-CB48-CB81C803D570}"/>
              </a:ext>
            </a:extLst>
          </p:cNvPr>
          <p:cNvCxnSpPr/>
          <p:nvPr/>
        </p:nvCxnSpPr>
        <p:spPr>
          <a:xfrm>
            <a:off x="5811646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29627846-CA10-7E68-A576-A253ECC707A2}"/>
              </a:ext>
            </a:extLst>
          </p:cNvPr>
          <p:cNvCxnSpPr/>
          <p:nvPr/>
        </p:nvCxnSpPr>
        <p:spPr>
          <a:xfrm>
            <a:off x="8423764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D58EBB8-8117-523D-1A46-25ADAB417493}"/>
              </a:ext>
            </a:extLst>
          </p:cNvPr>
          <p:cNvSpPr txBox="1"/>
          <p:nvPr/>
        </p:nvSpPr>
        <p:spPr>
          <a:xfrm>
            <a:off x="10366083" y="4814837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1633,3 тыс. га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C9D3ED-225F-1492-FC45-F926AEFF4578}"/>
              </a:ext>
            </a:extLst>
          </p:cNvPr>
          <p:cNvSpPr txBox="1"/>
          <p:nvPr/>
        </p:nvSpPr>
        <p:spPr>
          <a:xfrm>
            <a:off x="10363196" y="5320836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1 243,8 тыс. га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225AC4-3C6F-C5F8-C3DA-DB70A3F8EACB}"/>
              </a:ext>
            </a:extLst>
          </p:cNvPr>
          <p:cNvSpPr txBox="1"/>
          <p:nvPr/>
        </p:nvSpPr>
        <p:spPr>
          <a:xfrm>
            <a:off x="10366083" y="5811858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341,5 тыс. га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28EEF3-16EC-EA77-BD9A-2D00EA5B3F26}"/>
              </a:ext>
            </a:extLst>
          </p:cNvPr>
          <p:cNvSpPr txBox="1"/>
          <p:nvPr/>
        </p:nvSpPr>
        <p:spPr>
          <a:xfrm>
            <a:off x="10368018" y="6266384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337,3 тыс. га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2087F-F953-0AB1-4E4F-5B413234BDC5}"/>
              </a:ext>
            </a:extLst>
          </p:cNvPr>
          <p:cNvSpPr txBox="1"/>
          <p:nvPr/>
        </p:nvSpPr>
        <p:spPr>
          <a:xfrm>
            <a:off x="6198150" y="4190875"/>
            <a:ext cx="60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Структура посевных площадей, 2022г.</a:t>
            </a:r>
          </a:p>
        </p:txBody>
      </p:sp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96215BB9-9231-9E7B-9883-92E43D47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021868"/>
              </p:ext>
            </p:extLst>
          </p:nvPr>
        </p:nvGraphicFramePr>
        <p:xfrm>
          <a:off x="6868545" y="4348059"/>
          <a:ext cx="4860000" cy="240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97D1BD9C-52EA-3BD9-3EE9-F3A3F849E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0043898"/>
              </p:ext>
            </p:extLst>
          </p:nvPr>
        </p:nvGraphicFramePr>
        <p:xfrm>
          <a:off x="597977" y="4367104"/>
          <a:ext cx="6840000" cy="2020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5C0B9A72-4881-414B-ADAF-7692492B63B0}"/>
              </a:ext>
            </a:extLst>
          </p:cNvPr>
          <p:cNvSpPr txBox="1"/>
          <p:nvPr/>
        </p:nvSpPr>
        <p:spPr>
          <a:xfrm>
            <a:off x="952767" y="1889538"/>
            <a:ext cx="192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 </a:t>
            </a:r>
            <a:r>
              <a:rPr lang="ru-RU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1200" dirty="0"/>
              <a:t>ISO 3166-1</a:t>
            </a:r>
            <a:r>
              <a:rPr lang="ru-RU" sz="1100" dirty="0"/>
              <a:t>)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095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8C3ED-EB3D-B470-4085-DA96B7657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7D76DB-5F86-3F37-0E12-E07B70352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B1471C-D6E8-2256-15F2-1F9E39C6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148054"/>
            <a:ext cx="11057955" cy="408109"/>
          </a:xfrm>
        </p:spPr>
        <p:txBody>
          <a:bodyPr/>
          <a:lstStyle/>
          <a:p>
            <a:r>
              <a:rPr lang="ru-RU" dirty="0"/>
              <a:t>Внешний рынок мочевины (</a:t>
            </a:r>
            <a:r>
              <a:rPr lang="en-US" dirty="0"/>
              <a:t>N)</a:t>
            </a:r>
            <a:r>
              <a:rPr lang="ru-RU" dirty="0"/>
              <a:t> в Замбии</a:t>
            </a:r>
            <a:r>
              <a:rPr lang="en-US" dirty="0"/>
              <a:t>, 2015-2022</a:t>
            </a:r>
            <a:r>
              <a:rPr lang="ru-RU" dirty="0"/>
              <a:t>гг.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B6BBBB-D255-1102-7F69-A8197BE5D0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B7BF4C-4F87-96D3-255B-57AC2CAF4DAE}"/>
              </a:ext>
            </a:extLst>
          </p:cNvPr>
          <p:cNvSpPr/>
          <p:nvPr/>
        </p:nvSpPr>
        <p:spPr>
          <a:xfrm>
            <a:off x="133164" y="1556163"/>
            <a:ext cx="5962835" cy="517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3956CC-0858-50E8-AA02-31E52AFE288E}"/>
              </a:ext>
            </a:extLst>
          </p:cNvPr>
          <p:cNvCxnSpPr/>
          <p:nvPr/>
        </p:nvCxnSpPr>
        <p:spPr>
          <a:xfrm>
            <a:off x="133165" y="1556163"/>
            <a:ext cx="11963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D50B15-3FE4-8BA2-B208-B75BE6ADF656}"/>
              </a:ext>
            </a:extLst>
          </p:cNvPr>
          <p:cNvSpPr txBox="1"/>
          <p:nvPr/>
        </p:nvSpPr>
        <p:spPr>
          <a:xfrm>
            <a:off x="6114874" y="648460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TradeMap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,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TradeKey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449313A-841A-9107-2ADB-0155306E6344}"/>
              </a:ext>
            </a:extLst>
          </p:cNvPr>
          <p:cNvGrpSpPr/>
          <p:nvPr/>
        </p:nvGrpSpPr>
        <p:grpSpPr>
          <a:xfrm>
            <a:off x="397107" y="1701780"/>
            <a:ext cx="3062056" cy="338554"/>
            <a:chOff x="397107" y="1701780"/>
            <a:chExt cx="3062056" cy="3385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D2216C-F2DB-DED3-0B47-3E8642291966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EFB93-97FA-6DC9-9BC6-4C158FDC4D02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Динамика импорта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0555A1-80A2-9668-45FA-1D7EE52367EA}"/>
              </a:ext>
            </a:extLst>
          </p:cNvPr>
          <p:cNvGrpSpPr/>
          <p:nvPr/>
        </p:nvGrpSpPr>
        <p:grpSpPr>
          <a:xfrm>
            <a:off x="417403" y="4119237"/>
            <a:ext cx="5842489" cy="338554"/>
            <a:chOff x="397107" y="1701780"/>
            <a:chExt cx="5842489" cy="3385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B522AA5-B415-AF12-B426-DE0FBA80BCFB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F33EC-0BF2-D717-1241-123731CD50D9}"/>
                </a:ext>
              </a:extLst>
            </p:cNvPr>
            <p:cNvSpPr txBox="1"/>
            <p:nvPr/>
          </p:nvSpPr>
          <p:spPr>
            <a:xfrm>
              <a:off x="585896" y="1701780"/>
              <a:ext cx="565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Структура ТОП-5 экспортеров по объему, тыс. тонн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057F2A-40EC-5789-AD0C-1305BD8ACFAF}"/>
              </a:ext>
            </a:extLst>
          </p:cNvPr>
          <p:cNvSpPr txBox="1"/>
          <p:nvPr/>
        </p:nvSpPr>
        <p:spPr>
          <a:xfrm>
            <a:off x="1962542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650*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7B53B-0AF5-ACD7-095F-BA79E74F01CA}"/>
              </a:ext>
            </a:extLst>
          </p:cNvPr>
          <p:cNvSpPr txBox="1"/>
          <p:nvPr/>
        </p:nvSpPr>
        <p:spPr>
          <a:xfrm>
            <a:off x="4014850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966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1E8397-5507-801A-CEB1-1C46548B0C7C}"/>
              </a:ext>
            </a:extLst>
          </p:cNvPr>
          <p:cNvSpPr txBox="1"/>
          <p:nvPr/>
        </p:nvSpPr>
        <p:spPr>
          <a:xfrm>
            <a:off x="1143689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715*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107F07-ACE2-18F7-1802-DA466AD4AB59}"/>
              </a:ext>
            </a:extLst>
          </p:cNvPr>
          <p:cNvSpPr txBox="1"/>
          <p:nvPr/>
        </p:nvSpPr>
        <p:spPr>
          <a:xfrm>
            <a:off x="2615128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626*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DA644-931E-AA07-465B-3B377E843FF5}"/>
              </a:ext>
            </a:extLst>
          </p:cNvPr>
          <p:cNvSpPr txBox="1"/>
          <p:nvPr/>
        </p:nvSpPr>
        <p:spPr>
          <a:xfrm>
            <a:off x="3356014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516*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998F78-6CEC-9427-4137-131F1A886D7F}"/>
              </a:ext>
            </a:extLst>
          </p:cNvPr>
          <p:cNvSpPr txBox="1"/>
          <p:nvPr/>
        </p:nvSpPr>
        <p:spPr>
          <a:xfrm>
            <a:off x="81153" y="6294330"/>
            <a:ext cx="116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Средняя цена </a:t>
            </a:r>
          </a:p>
          <a:p>
            <a:pPr algn="l"/>
            <a:r>
              <a:rPr lang="en-US" sz="1000" dirty="0">
                <a:latin typeface="HSE Sans" panose="02000000000000000000" pitchFamily="2" charset="0"/>
              </a:rPr>
              <a:t>CIF </a:t>
            </a:r>
            <a:r>
              <a:rPr lang="ru-RU" sz="1000" dirty="0">
                <a:latin typeface="HSE Sans" panose="02000000000000000000" pitchFamily="2" charset="0"/>
              </a:rPr>
              <a:t>за тонну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9EDD809-61B0-9B36-A3D8-5DB348E0768A}"/>
              </a:ext>
            </a:extLst>
          </p:cNvPr>
          <p:cNvGrpSpPr/>
          <p:nvPr/>
        </p:nvGrpSpPr>
        <p:grpSpPr>
          <a:xfrm>
            <a:off x="6282436" y="1707764"/>
            <a:ext cx="3062056" cy="338554"/>
            <a:chOff x="397107" y="1701780"/>
            <a:chExt cx="3062056" cy="338554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58B16AF-28B3-C8FF-01B2-2252CD6574C2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B331D6-0872-3818-6DE4-F50661DCE729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Стоимость и логистика</a:t>
              </a:r>
            </a:p>
          </p:txBody>
        </p:sp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D634346A-C7C6-0070-9653-34710BC6B642}"/>
              </a:ext>
            </a:extLst>
          </p:cNvPr>
          <p:cNvSpPr/>
          <p:nvPr/>
        </p:nvSpPr>
        <p:spPr>
          <a:xfrm>
            <a:off x="1159864" y="6389152"/>
            <a:ext cx="4290202" cy="259904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B799891-2402-95D8-0B9B-2F6D3748D5AC}"/>
              </a:ext>
            </a:extLst>
          </p:cNvPr>
          <p:cNvCxnSpPr>
            <a:cxnSpLocks/>
          </p:cNvCxnSpPr>
          <p:nvPr/>
        </p:nvCxnSpPr>
        <p:spPr>
          <a:xfrm>
            <a:off x="6532363" y="2040334"/>
            <a:ext cx="49323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3AA0B062-6A69-4808-3575-BAE6AD9357D9}"/>
              </a:ext>
            </a:extLst>
          </p:cNvPr>
          <p:cNvSpPr/>
          <p:nvPr/>
        </p:nvSpPr>
        <p:spPr>
          <a:xfrm>
            <a:off x="3458014" y="2121455"/>
            <a:ext cx="559294" cy="40011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F6F88-BD96-9FBB-C289-1E5770663623}"/>
              </a:ext>
            </a:extLst>
          </p:cNvPr>
          <p:cNvSpPr txBox="1"/>
          <p:nvPr/>
        </p:nvSpPr>
        <p:spPr>
          <a:xfrm>
            <a:off x="3386993" y="2136725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4,8</a:t>
            </a:r>
            <a:r>
              <a:rPr lang="en-US" sz="1000" dirty="0">
                <a:latin typeface="HSE Sans" panose="02000000000000000000" pitchFamily="2" charset="0"/>
              </a:rPr>
              <a:t>%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B93624A-635D-DED5-B1D8-DE51E32151FD}"/>
              </a:ext>
            </a:extLst>
          </p:cNvPr>
          <p:cNvSpPr/>
          <p:nvPr/>
        </p:nvSpPr>
        <p:spPr>
          <a:xfrm>
            <a:off x="4381434" y="1961570"/>
            <a:ext cx="559294" cy="40011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97A389-67B4-2F71-C64F-DF7BDD85BB76}"/>
              </a:ext>
            </a:extLst>
          </p:cNvPr>
          <p:cNvSpPr txBox="1"/>
          <p:nvPr/>
        </p:nvSpPr>
        <p:spPr>
          <a:xfrm>
            <a:off x="4310413" y="1970727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10,2</a:t>
            </a:r>
            <a:r>
              <a:rPr lang="en-US" sz="1000" dirty="0">
                <a:latin typeface="HSE Sans" panose="02000000000000000000" pitchFamily="2" charset="0"/>
              </a:rPr>
              <a:t>%</a:t>
            </a:r>
            <a:endParaRPr lang="ru-RU" sz="1000" dirty="0">
              <a:latin typeface="HSE Sans" panose="02000000000000000000" pitchFamily="2" charset="0"/>
            </a:endParaRP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128DF166-FF41-7324-2F80-149408B102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016106"/>
              </p:ext>
            </p:extLst>
          </p:nvPr>
        </p:nvGraphicFramePr>
        <p:xfrm>
          <a:off x="511798" y="2001660"/>
          <a:ext cx="54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id="{A623E7CF-4F3D-29BC-AA5C-A6DA4329D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72276"/>
              </p:ext>
            </p:extLst>
          </p:nvPr>
        </p:nvGraphicFramePr>
        <p:xfrm>
          <a:off x="708341" y="4324609"/>
          <a:ext cx="54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229E44B-16C0-770B-2CA8-938CA068BD2E}"/>
              </a:ext>
            </a:extLst>
          </p:cNvPr>
          <p:cNvSpPr txBox="1"/>
          <p:nvPr/>
        </p:nvSpPr>
        <p:spPr>
          <a:xfrm>
            <a:off x="4673282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890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5DC781C-A7AC-86FF-4211-FFD0F1F2B5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351538"/>
              </p:ext>
            </p:extLst>
          </p:nvPr>
        </p:nvGraphicFramePr>
        <p:xfrm>
          <a:off x="6532363" y="2194651"/>
          <a:ext cx="5014984" cy="417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51492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6A2957F3-C5B6-0ED4-0B19-A3D54178E863}"/>
              </a:ext>
            </a:extLst>
          </p:cNvPr>
          <p:cNvSpPr/>
          <p:nvPr/>
        </p:nvSpPr>
        <p:spPr>
          <a:xfrm>
            <a:off x="119946" y="3650519"/>
            <a:ext cx="11925670" cy="3105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A9894F2-F9D1-12A1-5C41-282276411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93010B-2353-B3F7-C35D-683A99E81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D57802-66C6-AE74-DB65-096EF9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209904"/>
            <a:ext cx="3668347" cy="621258"/>
          </a:xfrm>
        </p:spPr>
        <p:txBody>
          <a:bodyPr>
            <a:normAutofit fontScale="90000"/>
          </a:bodyPr>
          <a:lstStyle/>
          <a:p>
            <a:r>
              <a:rPr lang="ru-RU" dirty="0"/>
              <a:t>Зимбабве </a:t>
            </a:r>
            <a:br>
              <a:rPr lang="fr-FR" dirty="0"/>
            </a:br>
            <a:r>
              <a:rPr lang="ru-RU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Общая характеристика, 2022г.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EC55CC7-9F8B-434E-8957-FC32931A1D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58B30D-C2F4-9167-67EC-4CC74A4F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3037" y="1297229"/>
            <a:ext cx="445763" cy="222881"/>
          </a:xfrm>
          <a:prstGeom prst="rect">
            <a:avLst/>
          </a:prstGeom>
        </p:spPr>
      </p:pic>
      <p:pic>
        <p:nvPicPr>
          <p:cNvPr id="27" name="Рисунок 26" descr="Фермер мужской со сплошной заливкой">
            <a:extLst>
              <a:ext uri="{FF2B5EF4-FFF2-40B4-BE49-F238E27FC236}">
                <a16:creationId xmlns:a16="http://schemas.microsoft.com/office/drawing/2014/main" id="{54F2FEB3-9896-AC2C-97E8-E8CBFC5C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6729" y="2734075"/>
            <a:ext cx="304762" cy="30476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A20B95-0954-442E-C8B7-384BA64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09" y="1908423"/>
            <a:ext cx="304762" cy="3047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D19C63-7298-0D27-6947-422569DC0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929" y="2772820"/>
            <a:ext cx="304762" cy="30476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BB37C78-430D-B549-4759-13DEFD36C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99" y="1860677"/>
            <a:ext cx="415926" cy="4159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E2F086-DFFD-6A30-AF37-32A46338AB27}"/>
              </a:ext>
            </a:extLst>
          </p:cNvPr>
          <p:cNvSpPr txBox="1"/>
          <p:nvPr/>
        </p:nvSpPr>
        <p:spPr>
          <a:xfrm>
            <a:off x="3343196" y="1901253"/>
            <a:ext cx="1468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Население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85EFFE-A210-A1C4-919D-84A6A1F012B2}"/>
              </a:ext>
            </a:extLst>
          </p:cNvPr>
          <p:cNvSpPr txBox="1"/>
          <p:nvPr/>
        </p:nvSpPr>
        <p:spPr>
          <a:xfrm>
            <a:off x="6347660" y="1866269"/>
            <a:ext cx="684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ВВП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2399A2-2DD2-AF44-0F99-F66536ADAAA7}"/>
              </a:ext>
            </a:extLst>
          </p:cNvPr>
          <p:cNvSpPr txBox="1"/>
          <p:nvPr/>
        </p:nvSpPr>
        <p:spPr>
          <a:xfrm>
            <a:off x="6319236" y="2784132"/>
            <a:ext cx="127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Рост ВВП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2D22D-D385-254B-158F-B5BF99F8BB59}"/>
              </a:ext>
            </a:extLst>
          </p:cNvPr>
          <p:cNvSpPr txBox="1"/>
          <p:nvPr/>
        </p:nvSpPr>
        <p:spPr>
          <a:xfrm>
            <a:off x="3343195" y="2101798"/>
            <a:ext cx="233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16,321 млн 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68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сельское население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C7BD583-2DA8-27E2-C994-701C784E89D8}"/>
              </a:ext>
            </a:extLst>
          </p:cNvPr>
          <p:cNvGrpSpPr/>
          <p:nvPr/>
        </p:nvGrpSpPr>
        <p:grpSpPr>
          <a:xfrm>
            <a:off x="8744520" y="1824861"/>
            <a:ext cx="2006888" cy="805556"/>
            <a:chOff x="3080401" y="2736833"/>
            <a:chExt cx="2006888" cy="805556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9591A9F-E592-8A13-F7BD-D0D8CEA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0401" y="2807802"/>
              <a:ext cx="304762" cy="30476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C99E46-91E7-4F06-1D46-B73C5BE23B16}"/>
                </a:ext>
              </a:extLst>
            </p:cNvPr>
            <p:cNvSpPr txBox="1"/>
            <p:nvPr/>
          </p:nvSpPr>
          <p:spPr>
            <a:xfrm>
              <a:off x="3383313" y="2736833"/>
              <a:ext cx="1066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Площадь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855285-026A-2238-0382-E8AF1239FAA5}"/>
                </a:ext>
              </a:extLst>
            </p:cNvPr>
            <p:cNvSpPr txBox="1"/>
            <p:nvPr/>
          </p:nvSpPr>
          <p:spPr>
            <a:xfrm>
              <a:off x="3393013" y="2957614"/>
              <a:ext cx="16942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"/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386,8 тыс. км²</a:t>
              </a:r>
            </a:p>
            <a:p>
              <a:pPr marL="285750" indent="-285750" algn="l" fontAlgn="b">
                <a:buFont typeface="Arial" panose="020B0604020202020204" pitchFamily="34" charset="0"/>
                <a:buChar char="•"/>
              </a:pP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42% </a:t>
              </a:r>
              <a:r>
                <a:rPr lang="ru-RU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с/х земли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EF3A66-6F50-F0E0-8460-B98AEC28F61C}"/>
              </a:ext>
            </a:extLst>
          </p:cNvPr>
          <p:cNvSpPr txBox="1"/>
          <p:nvPr/>
        </p:nvSpPr>
        <p:spPr>
          <a:xfrm>
            <a:off x="6286570" y="2097622"/>
            <a:ext cx="2302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20 678 млн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7,2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с/х сектор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8F998-A02B-3403-9462-3A6FF1F1A164}"/>
              </a:ext>
            </a:extLst>
          </p:cNvPr>
          <p:cNvSpPr txBox="1"/>
          <p:nvPr/>
        </p:nvSpPr>
        <p:spPr>
          <a:xfrm>
            <a:off x="6343691" y="3011529"/>
            <a:ext cx="18484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2,87 % </a:t>
            </a:r>
          </a:p>
          <a:p>
            <a:pPr algn="l" fontAlgn="b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3,6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%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с 2015-2022гг.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6A0242-FB3D-B5FC-8A4E-D454D25B5C12}"/>
              </a:ext>
            </a:extLst>
          </p:cNvPr>
          <p:cNvSpPr txBox="1"/>
          <p:nvPr/>
        </p:nvSpPr>
        <p:spPr>
          <a:xfrm>
            <a:off x="9109110" y="2960667"/>
            <a:ext cx="2553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3 079* тыс. человек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148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га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avg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площадь фермы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D03CD5-F2E4-88D3-B61F-3188DD374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2" y="2814532"/>
            <a:ext cx="304762" cy="30476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B64184B-EFFF-1C36-2C84-44CB99246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37" y="1943405"/>
            <a:ext cx="304762" cy="3047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D7E0F3-DA6E-80EE-AB5A-EFCBECEDA1D6}"/>
              </a:ext>
            </a:extLst>
          </p:cNvPr>
          <p:cNvSpPr txBox="1"/>
          <p:nvPr/>
        </p:nvSpPr>
        <p:spPr>
          <a:xfrm>
            <a:off x="952769" y="1889538"/>
            <a:ext cx="1559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E918F9-A962-F8DD-B943-EC6E5A55B928}"/>
              </a:ext>
            </a:extLst>
          </p:cNvPr>
          <p:cNvSpPr txBox="1"/>
          <p:nvPr/>
        </p:nvSpPr>
        <p:spPr>
          <a:xfrm>
            <a:off x="962469" y="2110319"/>
            <a:ext cx="16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44D848-7503-5807-089D-E7A2EE5BA1E5}"/>
              </a:ext>
            </a:extLst>
          </p:cNvPr>
          <p:cNvSpPr txBox="1"/>
          <p:nvPr/>
        </p:nvSpPr>
        <p:spPr>
          <a:xfrm>
            <a:off x="1017754" y="2736832"/>
            <a:ext cx="1066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Валюта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D6B0CE-D9B1-8C45-BC5A-72F41A724C1D}"/>
              </a:ext>
            </a:extLst>
          </p:cNvPr>
          <p:cNvSpPr txBox="1"/>
          <p:nvPr/>
        </p:nvSpPr>
        <p:spPr>
          <a:xfrm>
            <a:off x="1019666" y="2933359"/>
            <a:ext cx="1839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Доллар (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ZWD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374.700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ZMK/US$ </a:t>
            </a:r>
          </a:p>
          <a:p>
            <a:pPr algn="l" fontAlgn="b"/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27AACD0-A895-A1CD-34B5-02B01E8727CB}"/>
              </a:ext>
            </a:extLst>
          </p:cNvPr>
          <p:cNvCxnSpPr>
            <a:cxnSpLocks/>
          </p:cNvCxnSpPr>
          <p:nvPr/>
        </p:nvCxnSpPr>
        <p:spPr>
          <a:xfrm flipV="1">
            <a:off x="6457088" y="3279997"/>
            <a:ext cx="0" cy="2377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BC9279-5540-5669-977E-C1D7D5FD3FAE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665EA0E9-76FD-18B8-C18B-CA458A4F762D}"/>
              </a:ext>
            </a:extLst>
          </p:cNvPr>
          <p:cNvGrpSpPr/>
          <p:nvPr/>
        </p:nvGrpSpPr>
        <p:grpSpPr>
          <a:xfrm>
            <a:off x="3024799" y="2811180"/>
            <a:ext cx="2210872" cy="565146"/>
            <a:chOff x="8012770" y="1946595"/>
            <a:chExt cx="2210872" cy="565146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CBFDD75-C5DF-26A6-9D81-EC8C2A0C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12770" y="1946595"/>
              <a:ext cx="304762" cy="30476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A83742-4359-0EC7-515D-42C036A729C9}"/>
                </a:ext>
              </a:extLst>
            </p:cNvPr>
            <p:cNvSpPr txBox="1"/>
            <p:nvPr/>
          </p:nvSpPr>
          <p:spPr>
            <a:xfrm>
              <a:off x="8369816" y="1946595"/>
              <a:ext cx="1694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Рост ИПЦ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135A44-EF96-68E4-470B-3F17BF9FCA87}"/>
                </a:ext>
              </a:extLst>
            </p:cNvPr>
            <p:cNvSpPr txBox="1"/>
            <p:nvPr/>
          </p:nvSpPr>
          <p:spPr>
            <a:xfrm>
              <a:off x="8375152" y="2173187"/>
              <a:ext cx="18484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"/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193,4 %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D67C53A-2277-7B46-01D3-5D6D1D852F73}"/>
              </a:ext>
            </a:extLst>
          </p:cNvPr>
          <p:cNvSpPr txBox="1"/>
          <p:nvPr/>
        </p:nvSpPr>
        <p:spPr>
          <a:xfrm>
            <a:off x="9083405" y="2697309"/>
            <a:ext cx="173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Занятость в АПК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336F4F-E8D5-6915-96B2-A5A80BB62259}"/>
              </a:ext>
            </a:extLst>
          </p:cNvPr>
          <p:cNvSpPr txBox="1"/>
          <p:nvPr/>
        </p:nvSpPr>
        <p:spPr>
          <a:xfrm>
            <a:off x="2996260" y="37334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  <a:ea typeface="+mj-ea"/>
                <a:cs typeface="+mj-cs"/>
              </a:rPr>
              <a:t>Сельскохозяйственный сектор</a:t>
            </a:r>
          </a:p>
        </p:txBody>
      </p: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8535D1D8-A76E-B3AA-0006-497F80DBDE24}"/>
              </a:ext>
            </a:extLst>
          </p:cNvPr>
          <p:cNvGrpSpPr/>
          <p:nvPr/>
        </p:nvGrpSpPr>
        <p:grpSpPr>
          <a:xfrm>
            <a:off x="5812790" y="4941711"/>
            <a:ext cx="1292832" cy="1249064"/>
            <a:chOff x="5812790" y="4870946"/>
            <a:chExt cx="1292832" cy="124906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37F688-E895-842A-DCCD-250C1E98724B}"/>
                </a:ext>
              </a:extLst>
            </p:cNvPr>
            <p:cNvSpPr txBox="1"/>
            <p:nvPr/>
          </p:nvSpPr>
          <p:spPr>
            <a:xfrm>
              <a:off x="5812790" y="4870946"/>
              <a:ext cx="12872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AAGR </a:t>
              </a:r>
              <a:r>
                <a:rPr lang="ru-RU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-</a:t>
              </a:r>
              <a:r>
                <a:rPr lang="en-US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0,1%</a:t>
              </a:r>
              <a:endParaRPr lang="ru-RU" sz="105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54DD6A8-B76E-A054-8CE2-DACD1C007CB7}"/>
                </a:ext>
              </a:extLst>
            </p:cNvPr>
            <p:cNvSpPr txBox="1"/>
            <p:nvPr/>
          </p:nvSpPr>
          <p:spPr>
            <a:xfrm>
              <a:off x="5818360" y="5866094"/>
              <a:ext cx="12872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AAGR </a:t>
              </a:r>
              <a:r>
                <a:rPr lang="en-US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3,7%</a:t>
              </a:r>
              <a:endParaRPr lang="ru-RU" sz="105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ED14293-3465-5036-C71A-ECAE738D00CB}"/>
              </a:ext>
            </a:extLst>
          </p:cNvPr>
          <p:cNvSpPr txBox="1"/>
          <p:nvPr/>
        </p:nvSpPr>
        <p:spPr>
          <a:xfrm>
            <a:off x="962469" y="4079639"/>
            <a:ext cx="4860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Динамика объема производства, </a:t>
            </a:r>
            <a:r>
              <a:rPr lang="en-US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2015-</a:t>
            </a:r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2022гг.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60718F11-671F-46FF-76A0-0D1480987FE9}"/>
              </a:ext>
            </a:extLst>
          </p:cNvPr>
          <p:cNvCxnSpPr/>
          <p:nvPr/>
        </p:nvCxnSpPr>
        <p:spPr>
          <a:xfrm>
            <a:off x="2873741" y="2000804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F4E46983-F00E-1943-CB48-CB81C803D570}"/>
              </a:ext>
            </a:extLst>
          </p:cNvPr>
          <p:cNvCxnSpPr/>
          <p:nvPr/>
        </p:nvCxnSpPr>
        <p:spPr>
          <a:xfrm>
            <a:off x="5811646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29627846-CA10-7E68-A576-A253ECC707A2}"/>
              </a:ext>
            </a:extLst>
          </p:cNvPr>
          <p:cNvCxnSpPr/>
          <p:nvPr/>
        </p:nvCxnSpPr>
        <p:spPr>
          <a:xfrm>
            <a:off x="8423764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D58EBB8-8117-523D-1A46-25ADAB417493}"/>
              </a:ext>
            </a:extLst>
          </p:cNvPr>
          <p:cNvSpPr txBox="1"/>
          <p:nvPr/>
        </p:nvSpPr>
        <p:spPr>
          <a:xfrm>
            <a:off x="10478399" y="4653526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1 337,2 тыс. га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C9D3ED-225F-1492-FC45-F926AEFF4578}"/>
              </a:ext>
            </a:extLst>
          </p:cNvPr>
          <p:cNvSpPr txBox="1"/>
          <p:nvPr/>
        </p:nvSpPr>
        <p:spPr>
          <a:xfrm>
            <a:off x="10475512" y="5159525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749,7 тыс. га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225AC4-3C6F-C5F8-C3DA-DB70A3F8EACB}"/>
              </a:ext>
            </a:extLst>
          </p:cNvPr>
          <p:cNvSpPr txBox="1"/>
          <p:nvPr/>
        </p:nvSpPr>
        <p:spPr>
          <a:xfrm>
            <a:off x="10478399" y="5650547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125,6 тыс. га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28EEF3-16EC-EA77-BD9A-2D00EA5B3F26}"/>
              </a:ext>
            </a:extLst>
          </p:cNvPr>
          <p:cNvSpPr txBox="1"/>
          <p:nvPr/>
        </p:nvSpPr>
        <p:spPr>
          <a:xfrm>
            <a:off x="10480334" y="6105073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114,8 тыс. га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2087F-F953-0AB1-4E4F-5B413234BDC5}"/>
              </a:ext>
            </a:extLst>
          </p:cNvPr>
          <p:cNvSpPr txBox="1"/>
          <p:nvPr/>
        </p:nvSpPr>
        <p:spPr>
          <a:xfrm>
            <a:off x="6198150" y="4190875"/>
            <a:ext cx="60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Структура посевных площадей, 2022г.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B671C5F3-F8F7-A9C0-2AD2-C29C6F56DE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052536"/>
              </p:ext>
            </p:extLst>
          </p:nvPr>
        </p:nvGraphicFramePr>
        <p:xfrm>
          <a:off x="401606" y="4364444"/>
          <a:ext cx="6840000" cy="202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B192B846-82AA-0C79-DA37-B0677BDB5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7337426"/>
              </p:ext>
            </p:extLst>
          </p:nvPr>
        </p:nvGraphicFramePr>
        <p:xfrm>
          <a:off x="6930394" y="4334107"/>
          <a:ext cx="4860000" cy="24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19AC4F3-2E6B-E816-EE94-5CEB8A447376}"/>
              </a:ext>
            </a:extLst>
          </p:cNvPr>
          <p:cNvSpPr txBox="1"/>
          <p:nvPr/>
        </p:nvSpPr>
        <p:spPr>
          <a:xfrm>
            <a:off x="10480334" y="6500819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226,2 тыс. га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8DFCA4-AB2D-4D46-A344-3E4823E87462}"/>
              </a:ext>
            </a:extLst>
          </p:cNvPr>
          <p:cNvSpPr txBox="1"/>
          <p:nvPr/>
        </p:nvSpPr>
        <p:spPr>
          <a:xfrm>
            <a:off x="952767" y="1889538"/>
            <a:ext cx="192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 </a:t>
            </a:r>
            <a:r>
              <a:rPr lang="ru-RU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1200" dirty="0"/>
              <a:t>ISO 3166-1</a:t>
            </a:r>
            <a:r>
              <a:rPr lang="ru-RU" sz="1100" dirty="0"/>
              <a:t>)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98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8C3ED-EB3D-B470-4085-DA96B7657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7D76DB-5F86-3F37-0E12-E07B70352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B1471C-D6E8-2256-15F2-1F9E39C6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148054"/>
            <a:ext cx="11057955" cy="408109"/>
          </a:xfrm>
        </p:spPr>
        <p:txBody>
          <a:bodyPr/>
          <a:lstStyle/>
          <a:p>
            <a:r>
              <a:rPr lang="ru-RU" dirty="0"/>
              <a:t>Внешний рынок мочевины (</a:t>
            </a:r>
            <a:r>
              <a:rPr lang="en-US" dirty="0"/>
              <a:t>N)</a:t>
            </a:r>
            <a:r>
              <a:rPr lang="ru-RU" dirty="0"/>
              <a:t> в Зимбабве</a:t>
            </a:r>
            <a:r>
              <a:rPr lang="en-US" dirty="0"/>
              <a:t>, 2015-2022</a:t>
            </a:r>
            <a:r>
              <a:rPr lang="ru-RU" dirty="0"/>
              <a:t>гг.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B6BBBB-D255-1102-7F69-A8197BE5D0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B7BF4C-4F87-96D3-255B-57AC2CAF4DAE}"/>
              </a:ext>
            </a:extLst>
          </p:cNvPr>
          <p:cNvSpPr/>
          <p:nvPr/>
        </p:nvSpPr>
        <p:spPr>
          <a:xfrm>
            <a:off x="133164" y="1556163"/>
            <a:ext cx="5962835" cy="517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3956CC-0858-50E8-AA02-31E52AFE288E}"/>
              </a:ext>
            </a:extLst>
          </p:cNvPr>
          <p:cNvCxnSpPr/>
          <p:nvPr/>
        </p:nvCxnSpPr>
        <p:spPr>
          <a:xfrm>
            <a:off x="133165" y="1556163"/>
            <a:ext cx="11963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D50B15-3FE4-8BA2-B208-B75BE6ADF656}"/>
              </a:ext>
            </a:extLst>
          </p:cNvPr>
          <p:cNvSpPr txBox="1"/>
          <p:nvPr/>
        </p:nvSpPr>
        <p:spPr>
          <a:xfrm>
            <a:off x="6114874" y="648460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TradeMap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 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TradeKey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449313A-841A-9107-2ADB-0155306E6344}"/>
              </a:ext>
            </a:extLst>
          </p:cNvPr>
          <p:cNvGrpSpPr/>
          <p:nvPr/>
        </p:nvGrpSpPr>
        <p:grpSpPr>
          <a:xfrm>
            <a:off x="397107" y="1701780"/>
            <a:ext cx="3062056" cy="338554"/>
            <a:chOff x="397107" y="1701780"/>
            <a:chExt cx="3062056" cy="3385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D2216C-F2DB-DED3-0B47-3E8642291966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EFB93-97FA-6DC9-9BC6-4C158FDC4D02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Динамика импорта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0555A1-80A2-9668-45FA-1D7EE52367EA}"/>
              </a:ext>
            </a:extLst>
          </p:cNvPr>
          <p:cNvGrpSpPr/>
          <p:nvPr/>
        </p:nvGrpSpPr>
        <p:grpSpPr>
          <a:xfrm>
            <a:off x="417403" y="4119237"/>
            <a:ext cx="5842489" cy="338554"/>
            <a:chOff x="397107" y="1701780"/>
            <a:chExt cx="5842489" cy="3385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B522AA5-B415-AF12-B426-DE0FBA80BCFB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F33EC-0BF2-D717-1241-123731CD50D9}"/>
                </a:ext>
              </a:extLst>
            </p:cNvPr>
            <p:cNvSpPr txBox="1"/>
            <p:nvPr/>
          </p:nvSpPr>
          <p:spPr>
            <a:xfrm>
              <a:off x="585896" y="1701780"/>
              <a:ext cx="565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Структура ТОП-5 экспортеров по объему, тыс. тонн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D998F78-6CEC-9427-4137-131F1A886D7F}"/>
              </a:ext>
            </a:extLst>
          </p:cNvPr>
          <p:cNvSpPr txBox="1"/>
          <p:nvPr/>
        </p:nvSpPr>
        <p:spPr>
          <a:xfrm>
            <a:off x="81153" y="6294330"/>
            <a:ext cx="116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Средняя цена </a:t>
            </a:r>
          </a:p>
          <a:p>
            <a:pPr algn="l"/>
            <a:r>
              <a:rPr lang="en-US" sz="1000" dirty="0">
                <a:latin typeface="HSE Sans" panose="02000000000000000000" pitchFamily="2" charset="0"/>
              </a:rPr>
              <a:t>CIF </a:t>
            </a:r>
            <a:r>
              <a:rPr lang="ru-RU" sz="1000" dirty="0">
                <a:latin typeface="HSE Sans" panose="02000000000000000000" pitchFamily="2" charset="0"/>
              </a:rPr>
              <a:t>за тонну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9EDD809-61B0-9B36-A3D8-5DB348E0768A}"/>
              </a:ext>
            </a:extLst>
          </p:cNvPr>
          <p:cNvGrpSpPr/>
          <p:nvPr/>
        </p:nvGrpSpPr>
        <p:grpSpPr>
          <a:xfrm>
            <a:off x="6282436" y="1707764"/>
            <a:ext cx="3062056" cy="338554"/>
            <a:chOff x="397107" y="1701780"/>
            <a:chExt cx="3062056" cy="338554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58B16AF-28B3-C8FF-01B2-2252CD6574C2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B331D6-0872-3818-6DE4-F50661DCE729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Стоимость и логистика</a:t>
              </a:r>
            </a:p>
          </p:txBody>
        </p:sp>
      </p:grp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B799891-2402-95D8-0B9B-2F6D3748D5AC}"/>
              </a:ext>
            </a:extLst>
          </p:cNvPr>
          <p:cNvCxnSpPr>
            <a:cxnSpLocks/>
          </p:cNvCxnSpPr>
          <p:nvPr/>
        </p:nvCxnSpPr>
        <p:spPr>
          <a:xfrm>
            <a:off x="6532363" y="2040334"/>
            <a:ext cx="49323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3AA0B062-6A69-4808-3575-BAE6AD9357D9}"/>
              </a:ext>
            </a:extLst>
          </p:cNvPr>
          <p:cNvSpPr/>
          <p:nvPr/>
        </p:nvSpPr>
        <p:spPr>
          <a:xfrm>
            <a:off x="3458014" y="2121455"/>
            <a:ext cx="559294" cy="40011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F6F88-BD96-9FBB-C289-1E5770663623}"/>
              </a:ext>
            </a:extLst>
          </p:cNvPr>
          <p:cNvSpPr txBox="1"/>
          <p:nvPr/>
        </p:nvSpPr>
        <p:spPr>
          <a:xfrm>
            <a:off x="3386993" y="2136725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27,9</a:t>
            </a:r>
            <a:r>
              <a:rPr lang="en-US" sz="1000" dirty="0">
                <a:latin typeface="HSE Sans" panose="02000000000000000000" pitchFamily="2" charset="0"/>
              </a:rPr>
              <a:t>%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B93624A-635D-DED5-B1D8-DE51E32151FD}"/>
              </a:ext>
            </a:extLst>
          </p:cNvPr>
          <p:cNvSpPr/>
          <p:nvPr/>
        </p:nvSpPr>
        <p:spPr>
          <a:xfrm>
            <a:off x="4381434" y="1961570"/>
            <a:ext cx="559294" cy="40011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97A389-67B4-2F71-C64F-DF7BDD85BB76}"/>
              </a:ext>
            </a:extLst>
          </p:cNvPr>
          <p:cNvSpPr txBox="1"/>
          <p:nvPr/>
        </p:nvSpPr>
        <p:spPr>
          <a:xfrm>
            <a:off x="4310413" y="1970727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14,2</a:t>
            </a:r>
            <a:r>
              <a:rPr lang="en-US" sz="1000" dirty="0">
                <a:latin typeface="HSE Sans" panose="02000000000000000000" pitchFamily="2" charset="0"/>
              </a:rPr>
              <a:t>%</a:t>
            </a:r>
            <a:endParaRPr lang="ru-RU" sz="1000" dirty="0">
              <a:latin typeface="HSE Sans" panose="02000000000000000000" pitchFamily="2" charset="0"/>
            </a:endParaRP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B19C6C02-F84E-CE2A-27B0-4F96CA495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533155"/>
              </p:ext>
            </p:extLst>
          </p:nvPr>
        </p:nvGraphicFramePr>
        <p:xfrm>
          <a:off x="511798" y="2049571"/>
          <a:ext cx="54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ADABF4E8-0040-2E33-BDAE-B0CADEB583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802475"/>
              </p:ext>
            </p:extLst>
          </p:nvPr>
        </p:nvGraphicFramePr>
        <p:xfrm>
          <a:off x="558996" y="4309956"/>
          <a:ext cx="54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5CA59C8-638A-1A18-CBB9-003639EE7522}"/>
              </a:ext>
            </a:extLst>
          </p:cNvPr>
          <p:cNvSpPr txBox="1"/>
          <p:nvPr/>
        </p:nvSpPr>
        <p:spPr>
          <a:xfrm>
            <a:off x="4436133" y="6354737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1037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8F041-E040-2EA1-F9B7-7D6AB77B3B4D}"/>
              </a:ext>
            </a:extLst>
          </p:cNvPr>
          <p:cNvSpPr txBox="1"/>
          <p:nvPr/>
        </p:nvSpPr>
        <p:spPr>
          <a:xfrm>
            <a:off x="1191352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1080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8392CE-A8AD-A974-ED5D-A938E7C5E296}"/>
              </a:ext>
            </a:extLst>
          </p:cNvPr>
          <p:cNvSpPr txBox="1"/>
          <p:nvPr/>
        </p:nvSpPr>
        <p:spPr>
          <a:xfrm>
            <a:off x="2244562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891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CC831F-FEB0-E08C-C00A-037112AD3926}"/>
              </a:ext>
            </a:extLst>
          </p:cNvPr>
          <p:cNvSpPr txBox="1"/>
          <p:nvPr/>
        </p:nvSpPr>
        <p:spPr>
          <a:xfrm>
            <a:off x="3335260" y="6389152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1204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44CC2B21-B91E-8E14-DB6A-49EAC92C61EA}"/>
              </a:ext>
            </a:extLst>
          </p:cNvPr>
          <p:cNvSpPr/>
          <p:nvPr/>
        </p:nvSpPr>
        <p:spPr>
          <a:xfrm>
            <a:off x="1142140" y="6389152"/>
            <a:ext cx="4100043" cy="22371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EA6EEB39-0D59-754C-0866-BC6A4BB628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903429"/>
              </p:ext>
            </p:extLst>
          </p:nvPr>
        </p:nvGraphicFramePr>
        <p:xfrm>
          <a:off x="6532363" y="2194651"/>
          <a:ext cx="5014984" cy="4160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37285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6A2957F3-C5B6-0ED4-0B19-A3D54178E863}"/>
              </a:ext>
            </a:extLst>
          </p:cNvPr>
          <p:cNvSpPr/>
          <p:nvPr/>
        </p:nvSpPr>
        <p:spPr>
          <a:xfrm>
            <a:off x="119946" y="3650519"/>
            <a:ext cx="11925670" cy="3105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A9894F2-F9D1-12A1-5C41-282276411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93010B-2353-B3F7-C35D-683A99E81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D57802-66C6-AE74-DB65-096EF9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209904"/>
            <a:ext cx="3668347" cy="621258"/>
          </a:xfrm>
        </p:spPr>
        <p:txBody>
          <a:bodyPr>
            <a:normAutofit fontScale="90000"/>
          </a:bodyPr>
          <a:lstStyle/>
          <a:p>
            <a:r>
              <a:rPr lang="ru-RU" dirty="0"/>
              <a:t>Кения </a:t>
            </a:r>
            <a:br>
              <a:rPr lang="fr-FR" dirty="0"/>
            </a:br>
            <a:r>
              <a:rPr lang="ru-RU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Общая характеристика, 2022г.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EC55CC7-9F8B-434E-8957-FC32931A1D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58B30D-C2F4-9167-67EC-4CC74A4F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9091" y="1297229"/>
            <a:ext cx="333654" cy="222881"/>
          </a:xfrm>
          <a:prstGeom prst="rect">
            <a:avLst/>
          </a:prstGeom>
        </p:spPr>
      </p:pic>
      <p:pic>
        <p:nvPicPr>
          <p:cNvPr id="27" name="Рисунок 26" descr="Фермер мужской со сплошной заливкой">
            <a:extLst>
              <a:ext uri="{FF2B5EF4-FFF2-40B4-BE49-F238E27FC236}">
                <a16:creationId xmlns:a16="http://schemas.microsoft.com/office/drawing/2014/main" id="{54F2FEB3-9896-AC2C-97E8-E8CBFC5C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6729" y="2734075"/>
            <a:ext cx="304762" cy="30476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A20B95-0954-442E-C8B7-384BA64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09" y="1908423"/>
            <a:ext cx="304762" cy="3047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D19C63-7298-0D27-6947-422569DC0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929" y="2772820"/>
            <a:ext cx="304762" cy="30476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BB37C78-430D-B549-4759-13DEFD36C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99" y="1860677"/>
            <a:ext cx="415926" cy="4159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E2F086-DFFD-6A30-AF37-32A46338AB27}"/>
              </a:ext>
            </a:extLst>
          </p:cNvPr>
          <p:cNvSpPr txBox="1"/>
          <p:nvPr/>
        </p:nvSpPr>
        <p:spPr>
          <a:xfrm>
            <a:off x="3343196" y="1901253"/>
            <a:ext cx="1468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Население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85EFFE-A210-A1C4-919D-84A6A1F012B2}"/>
              </a:ext>
            </a:extLst>
          </p:cNvPr>
          <p:cNvSpPr txBox="1"/>
          <p:nvPr/>
        </p:nvSpPr>
        <p:spPr>
          <a:xfrm>
            <a:off x="6347660" y="1866269"/>
            <a:ext cx="684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ВВП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2399A2-2DD2-AF44-0F99-F66536ADAAA7}"/>
              </a:ext>
            </a:extLst>
          </p:cNvPr>
          <p:cNvSpPr txBox="1"/>
          <p:nvPr/>
        </p:nvSpPr>
        <p:spPr>
          <a:xfrm>
            <a:off x="6319236" y="2784132"/>
            <a:ext cx="127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Рост ВВП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2D22D-D385-254B-158F-B5BF99F8BB59}"/>
              </a:ext>
            </a:extLst>
          </p:cNvPr>
          <p:cNvSpPr txBox="1"/>
          <p:nvPr/>
        </p:nvSpPr>
        <p:spPr>
          <a:xfrm>
            <a:off x="3343195" y="2101798"/>
            <a:ext cx="233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54,027 млн 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71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сельское население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C7BD583-2DA8-27E2-C994-701C784E89D8}"/>
              </a:ext>
            </a:extLst>
          </p:cNvPr>
          <p:cNvGrpSpPr/>
          <p:nvPr/>
        </p:nvGrpSpPr>
        <p:grpSpPr>
          <a:xfrm>
            <a:off x="8744520" y="1824861"/>
            <a:ext cx="2006888" cy="805556"/>
            <a:chOff x="3080401" y="2736833"/>
            <a:chExt cx="2006888" cy="805556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9591A9F-E592-8A13-F7BD-D0D8CEA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0401" y="2807802"/>
              <a:ext cx="304762" cy="30476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C99E46-91E7-4F06-1D46-B73C5BE23B16}"/>
                </a:ext>
              </a:extLst>
            </p:cNvPr>
            <p:cNvSpPr txBox="1"/>
            <p:nvPr/>
          </p:nvSpPr>
          <p:spPr>
            <a:xfrm>
              <a:off x="3383313" y="2736833"/>
              <a:ext cx="1066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Площадь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855285-026A-2238-0382-E8AF1239FAA5}"/>
                </a:ext>
              </a:extLst>
            </p:cNvPr>
            <p:cNvSpPr txBox="1"/>
            <p:nvPr/>
          </p:nvSpPr>
          <p:spPr>
            <a:xfrm>
              <a:off x="3393013" y="2957614"/>
              <a:ext cx="16942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"/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569,1 тыс. км²</a:t>
              </a:r>
            </a:p>
            <a:p>
              <a:pPr marL="285750" indent="-285750" algn="l" fontAlgn="b">
                <a:buFont typeface="Arial" panose="020B0604020202020204" pitchFamily="34" charset="0"/>
                <a:buChar char="•"/>
              </a:pP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48,7% </a:t>
              </a:r>
              <a:r>
                <a:rPr lang="ru-RU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с/х земли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EF3A66-6F50-F0E0-8460-B98AEC28F61C}"/>
              </a:ext>
            </a:extLst>
          </p:cNvPr>
          <p:cNvSpPr txBox="1"/>
          <p:nvPr/>
        </p:nvSpPr>
        <p:spPr>
          <a:xfrm>
            <a:off x="6286570" y="2097622"/>
            <a:ext cx="2302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116 007 млн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33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с/х сектор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8F998-A02B-3403-9462-3A6FF1F1A164}"/>
              </a:ext>
            </a:extLst>
          </p:cNvPr>
          <p:cNvSpPr txBox="1"/>
          <p:nvPr/>
        </p:nvSpPr>
        <p:spPr>
          <a:xfrm>
            <a:off x="6343691" y="3011529"/>
            <a:ext cx="18484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5,38 % </a:t>
            </a:r>
          </a:p>
          <a:p>
            <a:pPr algn="l" fontAlgn="b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 65,4%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с 2015-2022гг.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6A0242-FB3D-B5FC-8A4E-D454D25B5C12}"/>
              </a:ext>
            </a:extLst>
          </p:cNvPr>
          <p:cNvSpPr txBox="1"/>
          <p:nvPr/>
        </p:nvSpPr>
        <p:spPr>
          <a:xfrm>
            <a:off x="9109110" y="2960667"/>
            <a:ext cx="2553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6 288* тыс. человек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0,86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га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avg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площадь фермы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D03CD5-F2E4-88D3-B61F-3188DD374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2" y="2814532"/>
            <a:ext cx="304762" cy="30476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B64184B-EFFF-1C36-2C84-44CB99246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37" y="1943405"/>
            <a:ext cx="304762" cy="3047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D7E0F3-DA6E-80EE-AB5A-EFCBECEDA1D6}"/>
              </a:ext>
            </a:extLst>
          </p:cNvPr>
          <p:cNvSpPr txBox="1"/>
          <p:nvPr/>
        </p:nvSpPr>
        <p:spPr>
          <a:xfrm>
            <a:off x="952769" y="1889538"/>
            <a:ext cx="1559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E918F9-A962-F8DD-B943-EC6E5A55B928}"/>
              </a:ext>
            </a:extLst>
          </p:cNvPr>
          <p:cNvSpPr txBox="1"/>
          <p:nvPr/>
        </p:nvSpPr>
        <p:spPr>
          <a:xfrm>
            <a:off x="962469" y="2110319"/>
            <a:ext cx="16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404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44D848-7503-5807-089D-E7A2EE5BA1E5}"/>
              </a:ext>
            </a:extLst>
          </p:cNvPr>
          <p:cNvSpPr txBox="1"/>
          <p:nvPr/>
        </p:nvSpPr>
        <p:spPr>
          <a:xfrm>
            <a:off x="1017754" y="2736832"/>
            <a:ext cx="1066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Валюта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D6B0CE-D9B1-8C45-BC5A-72F41A724C1D}"/>
              </a:ext>
            </a:extLst>
          </p:cNvPr>
          <p:cNvSpPr txBox="1"/>
          <p:nvPr/>
        </p:nvSpPr>
        <p:spPr>
          <a:xfrm>
            <a:off x="1019666" y="2933359"/>
            <a:ext cx="1839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Шиллинг (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KES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117.866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KES/US$ </a:t>
            </a:r>
          </a:p>
          <a:p>
            <a:pPr algn="l" fontAlgn="b"/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27AACD0-A895-A1CD-34B5-02B01E8727CB}"/>
              </a:ext>
            </a:extLst>
          </p:cNvPr>
          <p:cNvCxnSpPr>
            <a:cxnSpLocks/>
          </p:cNvCxnSpPr>
          <p:nvPr/>
        </p:nvCxnSpPr>
        <p:spPr>
          <a:xfrm flipV="1">
            <a:off x="6457088" y="3279997"/>
            <a:ext cx="0" cy="2377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BC9279-5540-5669-977E-C1D7D5FD3FAE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665EA0E9-76FD-18B8-C18B-CA458A4F762D}"/>
              </a:ext>
            </a:extLst>
          </p:cNvPr>
          <p:cNvGrpSpPr/>
          <p:nvPr/>
        </p:nvGrpSpPr>
        <p:grpSpPr>
          <a:xfrm>
            <a:off x="3024799" y="2811180"/>
            <a:ext cx="2210872" cy="565146"/>
            <a:chOff x="8012770" y="1946595"/>
            <a:chExt cx="2210872" cy="565146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CBFDD75-C5DF-26A6-9D81-EC8C2A0C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12770" y="1946595"/>
              <a:ext cx="304762" cy="30476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A83742-4359-0EC7-515D-42C036A729C9}"/>
                </a:ext>
              </a:extLst>
            </p:cNvPr>
            <p:cNvSpPr txBox="1"/>
            <p:nvPr/>
          </p:nvSpPr>
          <p:spPr>
            <a:xfrm>
              <a:off x="8369816" y="1946595"/>
              <a:ext cx="1694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Рост ИПЦ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135A44-EF96-68E4-470B-3F17BF9FCA87}"/>
                </a:ext>
              </a:extLst>
            </p:cNvPr>
            <p:cNvSpPr txBox="1"/>
            <p:nvPr/>
          </p:nvSpPr>
          <p:spPr>
            <a:xfrm>
              <a:off x="8375152" y="2173187"/>
              <a:ext cx="18484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"/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7,65 %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D67C53A-2277-7B46-01D3-5D6D1D852F73}"/>
              </a:ext>
            </a:extLst>
          </p:cNvPr>
          <p:cNvSpPr txBox="1"/>
          <p:nvPr/>
        </p:nvSpPr>
        <p:spPr>
          <a:xfrm>
            <a:off x="9083405" y="2697309"/>
            <a:ext cx="173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Занятость в АПК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336F4F-E8D5-6915-96B2-A5A80BB62259}"/>
              </a:ext>
            </a:extLst>
          </p:cNvPr>
          <p:cNvSpPr txBox="1"/>
          <p:nvPr/>
        </p:nvSpPr>
        <p:spPr>
          <a:xfrm>
            <a:off x="2996260" y="37334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  <a:ea typeface="+mj-ea"/>
                <a:cs typeface="+mj-cs"/>
              </a:rPr>
              <a:t>Сельскохозяйственный сектор</a:t>
            </a:r>
          </a:p>
        </p:txBody>
      </p: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8535D1D8-A76E-B3AA-0006-497F80DBDE24}"/>
              </a:ext>
            </a:extLst>
          </p:cNvPr>
          <p:cNvGrpSpPr/>
          <p:nvPr/>
        </p:nvGrpSpPr>
        <p:grpSpPr>
          <a:xfrm>
            <a:off x="5812790" y="4941711"/>
            <a:ext cx="1292832" cy="1249064"/>
            <a:chOff x="5812790" y="4870946"/>
            <a:chExt cx="1292832" cy="124906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37F688-E895-842A-DCCD-250C1E98724B}"/>
                </a:ext>
              </a:extLst>
            </p:cNvPr>
            <p:cNvSpPr txBox="1"/>
            <p:nvPr/>
          </p:nvSpPr>
          <p:spPr>
            <a:xfrm>
              <a:off x="5812790" y="4870946"/>
              <a:ext cx="12872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AAGR </a:t>
              </a:r>
              <a:r>
                <a:rPr lang="ru-RU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0,23</a:t>
              </a:r>
              <a:r>
                <a:rPr lang="en-US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%</a:t>
              </a:r>
              <a:endParaRPr lang="ru-RU" sz="105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54DD6A8-B76E-A054-8CE2-DACD1C007CB7}"/>
                </a:ext>
              </a:extLst>
            </p:cNvPr>
            <p:cNvSpPr txBox="1"/>
            <p:nvPr/>
          </p:nvSpPr>
          <p:spPr>
            <a:xfrm>
              <a:off x="5818360" y="5866094"/>
              <a:ext cx="12872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AAGR </a:t>
              </a:r>
              <a:r>
                <a:rPr lang="ru-RU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1,75</a:t>
              </a:r>
              <a:r>
                <a:rPr lang="en-US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%</a:t>
              </a:r>
              <a:endParaRPr lang="ru-RU" sz="105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ED14293-3465-5036-C71A-ECAE738D00CB}"/>
              </a:ext>
            </a:extLst>
          </p:cNvPr>
          <p:cNvSpPr txBox="1"/>
          <p:nvPr/>
        </p:nvSpPr>
        <p:spPr>
          <a:xfrm>
            <a:off x="962469" y="4079639"/>
            <a:ext cx="4860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Динамика объема производства, </a:t>
            </a:r>
            <a:r>
              <a:rPr lang="en-US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2015-</a:t>
            </a:r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2022гг.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60718F11-671F-46FF-76A0-0D1480987FE9}"/>
              </a:ext>
            </a:extLst>
          </p:cNvPr>
          <p:cNvCxnSpPr/>
          <p:nvPr/>
        </p:nvCxnSpPr>
        <p:spPr>
          <a:xfrm>
            <a:off x="2873741" y="2000804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F4E46983-F00E-1943-CB48-CB81C803D570}"/>
              </a:ext>
            </a:extLst>
          </p:cNvPr>
          <p:cNvCxnSpPr/>
          <p:nvPr/>
        </p:nvCxnSpPr>
        <p:spPr>
          <a:xfrm>
            <a:off x="5811646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29627846-CA10-7E68-A576-A253ECC707A2}"/>
              </a:ext>
            </a:extLst>
          </p:cNvPr>
          <p:cNvCxnSpPr/>
          <p:nvPr/>
        </p:nvCxnSpPr>
        <p:spPr>
          <a:xfrm>
            <a:off x="8423764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D58EBB8-8117-523D-1A46-25ADAB417493}"/>
              </a:ext>
            </a:extLst>
          </p:cNvPr>
          <p:cNvSpPr txBox="1"/>
          <p:nvPr/>
        </p:nvSpPr>
        <p:spPr>
          <a:xfrm>
            <a:off x="10368018" y="4728337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2 591 тыс. га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C9D3ED-225F-1492-FC45-F926AEFF4578}"/>
              </a:ext>
            </a:extLst>
          </p:cNvPr>
          <p:cNvSpPr txBox="1"/>
          <p:nvPr/>
        </p:nvSpPr>
        <p:spPr>
          <a:xfrm>
            <a:off x="10371480" y="5097510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1 620 тыс. га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225AC4-3C6F-C5F8-C3DA-DB70A3F8EACB}"/>
              </a:ext>
            </a:extLst>
          </p:cNvPr>
          <p:cNvSpPr txBox="1"/>
          <p:nvPr/>
        </p:nvSpPr>
        <p:spPr>
          <a:xfrm>
            <a:off x="10368018" y="5521391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451 тыс. га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28EEF3-16EC-EA77-BD9A-2D00EA5B3F26}"/>
              </a:ext>
            </a:extLst>
          </p:cNvPr>
          <p:cNvSpPr txBox="1"/>
          <p:nvPr/>
        </p:nvSpPr>
        <p:spPr>
          <a:xfrm>
            <a:off x="10368018" y="5878308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326 тыс. га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2087F-F953-0AB1-4E4F-5B413234BDC5}"/>
              </a:ext>
            </a:extLst>
          </p:cNvPr>
          <p:cNvSpPr txBox="1"/>
          <p:nvPr/>
        </p:nvSpPr>
        <p:spPr>
          <a:xfrm>
            <a:off x="6198150" y="4190875"/>
            <a:ext cx="60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Структура посевных площадей, 2022г.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9AC4F3-2E6B-E816-EE94-5CEB8A447376}"/>
              </a:ext>
            </a:extLst>
          </p:cNvPr>
          <p:cNvSpPr txBox="1"/>
          <p:nvPr/>
        </p:nvSpPr>
        <p:spPr>
          <a:xfrm>
            <a:off x="10336330" y="6269295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294 тыс. га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E7A5C327-3C9C-269E-D03C-E5C97ED31F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7874992"/>
              </p:ext>
            </p:extLst>
          </p:nvPr>
        </p:nvGraphicFramePr>
        <p:xfrm>
          <a:off x="6855796" y="4488764"/>
          <a:ext cx="4860000" cy="24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5DEB1D12-45C9-46A3-5494-9E281CB825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513503"/>
              </p:ext>
            </p:extLst>
          </p:nvPr>
        </p:nvGraphicFramePr>
        <p:xfrm>
          <a:off x="554225" y="4357924"/>
          <a:ext cx="6840000" cy="202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0729174-EFAE-46CB-95AC-CBEE8A450670}"/>
              </a:ext>
            </a:extLst>
          </p:cNvPr>
          <p:cNvSpPr txBox="1"/>
          <p:nvPr/>
        </p:nvSpPr>
        <p:spPr>
          <a:xfrm>
            <a:off x="952767" y="1889538"/>
            <a:ext cx="192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 </a:t>
            </a:r>
            <a:r>
              <a:rPr lang="ru-RU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1200" dirty="0"/>
              <a:t>ISO 3166-1</a:t>
            </a:r>
            <a:r>
              <a:rPr lang="ru-RU" sz="1100" dirty="0"/>
              <a:t>)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3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8C3ED-EB3D-B470-4085-DA96B7657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7D76DB-5F86-3F37-0E12-E07B70352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B1471C-D6E8-2256-15F2-1F9E39C6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148054"/>
            <a:ext cx="11057955" cy="408109"/>
          </a:xfrm>
        </p:spPr>
        <p:txBody>
          <a:bodyPr/>
          <a:lstStyle/>
          <a:p>
            <a:r>
              <a:rPr lang="ru-RU" dirty="0"/>
              <a:t>Внешний рынок мочевины (</a:t>
            </a:r>
            <a:r>
              <a:rPr lang="en-US" dirty="0"/>
              <a:t>N)</a:t>
            </a:r>
            <a:r>
              <a:rPr lang="ru-RU" dirty="0"/>
              <a:t> в Кении</a:t>
            </a:r>
            <a:r>
              <a:rPr lang="en-US" dirty="0"/>
              <a:t>, 2015-2022</a:t>
            </a:r>
            <a:r>
              <a:rPr lang="ru-RU" dirty="0"/>
              <a:t>гг.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B6BBBB-D255-1102-7F69-A8197BE5D0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B7BF4C-4F87-96D3-255B-57AC2CAF4DAE}"/>
              </a:ext>
            </a:extLst>
          </p:cNvPr>
          <p:cNvSpPr/>
          <p:nvPr/>
        </p:nvSpPr>
        <p:spPr>
          <a:xfrm>
            <a:off x="133164" y="1556163"/>
            <a:ext cx="5962835" cy="517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3956CC-0858-50E8-AA02-31E52AFE288E}"/>
              </a:ext>
            </a:extLst>
          </p:cNvPr>
          <p:cNvCxnSpPr/>
          <p:nvPr/>
        </p:nvCxnSpPr>
        <p:spPr>
          <a:xfrm>
            <a:off x="133165" y="1556163"/>
            <a:ext cx="11963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D50B15-3FE4-8BA2-B208-B75BE6ADF656}"/>
              </a:ext>
            </a:extLst>
          </p:cNvPr>
          <p:cNvSpPr txBox="1"/>
          <p:nvPr/>
        </p:nvSpPr>
        <p:spPr>
          <a:xfrm>
            <a:off x="6114874" y="648460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TradeMap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 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TradeKey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449313A-841A-9107-2ADB-0155306E6344}"/>
              </a:ext>
            </a:extLst>
          </p:cNvPr>
          <p:cNvGrpSpPr/>
          <p:nvPr/>
        </p:nvGrpSpPr>
        <p:grpSpPr>
          <a:xfrm>
            <a:off x="397107" y="1701780"/>
            <a:ext cx="3062056" cy="338554"/>
            <a:chOff x="397107" y="1701780"/>
            <a:chExt cx="3062056" cy="3385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D2216C-F2DB-DED3-0B47-3E8642291966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EFB93-97FA-6DC9-9BC6-4C158FDC4D02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Динамика импорта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0555A1-80A2-9668-45FA-1D7EE52367EA}"/>
              </a:ext>
            </a:extLst>
          </p:cNvPr>
          <p:cNvGrpSpPr/>
          <p:nvPr/>
        </p:nvGrpSpPr>
        <p:grpSpPr>
          <a:xfrm>
            <a:off x="417403" y="4119237"/>
            <a:ext cx="5842489" cy="338554"/>
            <a:chOff x="397107" y="1701780"/>
            <a:chExt cx="5842489" cy="3385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B522AA5-B415-AF12-B426-DE0FBA80BCFB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F33EC-0BF2-D717-1241-123731CD50D9}"/>
                </a:ext>
              </a:extLst>
            </p:cNvPr>
            <p:cNvSpPr txBox="1"/>
            <p:nvPr/>
          </p:nvSpPr>
          <p:spPr>
            <a:xfrm>
              <a:off x="585896" y="1701780"/>
              <a:ext cx="565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Структура ТОП-5 экспортеров по объему, тыс. тонн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D998F78-6CEC-9427-4137-131F1A886D7F}"/>
              </a:ext>
            </a:extLst>
          </p:cNvPr>
          <p:cNvSpPr txBox="1"/>
          <p:nvPr/>
        </p:nvSpPr>
        <p:spPr>
          <a:xfrm>
            <a:off x="81153" y="6294330"/>
            <a:ext cx="116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Средняя цена </a:t>
            </a:r>
          </a:p>
          <a:p>
            <a:pPr algn="l"/>
            <a:r>
              <a:rPr lang="en-US" sz="1000" dirty="0">
                <a:latin typeface="HSE Sans" panose="02000000000000000000" pitchFamily="2" charset="0"/>
              </a:rPr>
              <a:t>CIF </a:t>
            </a:r>
            <a:r>
              <a:rPr lang="ru-RU" sz="1000" dirty="0">
                <a:latin typeface="HSE Sans" panose="02000000000000000000" pitchFamily="2" charset="0"/>
              </a:rPr>
              <a:t>за тонну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9EDD809-61B0-9B36-A3D8-5DB348E0768A}"/>
              </a:ext>
            </a:extLst>
          </p:cNvPr>
          <p:cNvGrpSpPr/>
          <p:nvPr/>
        </p:nvGrpSpPr>
        <p:grpSpPr>
          <a:xfrm>
            <a:off x="6282436" y="1707764"/>
            <a:ext cx="3062056" cy="338554"/>
            <a:chOff x="397107" y="1701780"/>
            <a:chExt cx="3062056" cy="338554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58B16AF-28B3-C8FF-01B2-2252CD6574C2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B331D6-0872-3818-6DE4-F50661DCE729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Стоимость и логистика</a:t>
              </a:r>
            </a:p>
          </p:txBody>
        </p:sp>
      </p:grp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B799891-2402-95D8-0B9B-2F6D3748D5AC}"/>
              </a:ext>
            </a:extLst>
          </p:cNvPr>
          <p:cNvCxnSpPr>
            <a:cxnSpLocks/>
          </p:cNvCxnSpPr>
          <p:nvPr/>
        </p:nvCxnSpPr>
        <p:spPr>
          <a:xfrm>
            <a:off x="6532363" y="2040334"/>
            <a:ext cx="49323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CA59C8-638A-1A18-CBB9-003639EE7522}"/>
              </a:ext>
            </a:extLst>
          </p:cNvPr>
          <p:cNvSpPr txBox="1"/>
          <p:nvPr/>
        </p:nvSpPr>
        <p:spPr>
          <a:xfrm>
            <a:off x="4436133" y="6354737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500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8F041-E040-2EA1-F9B7-7D6AB77B3B4D}"/>
              </a:ext>
            </a:extLst>
          </p:cNvPr>
          <p:cNvSpPr txBox="1"/>
          <p:nvPr/>
        </p:nvSpPr>
        <p:spPr>
          <a:xfrm>
            <a:off x="1191352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702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8392CE-A8AD-A974-ED5D-A938E7C5E296}"/>
              </a:ext>
            </a:extLst>
          </p:cNvPr>
          <p:cNvSpPr txBox="1"/>
          <p:nvPr/>
        </p:nvSpPr>
        <p:spPr>
          <a:xfrm>
            <a:off x="1984843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924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CC831F-FEB0-E08C-C00A-037112AD3926}"/>
              </a:ext>
            </a:extLst>
          </p:cNvPr>
          <p:cNvSpPr txBox="1"/>
          <p:nvPr/>
        </p:nvSpPr>
        <p:spPr>
          <a:xfrm>
            <a:off x="2813743" y="6377897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770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44CC2B21-B91E-8E14-DB6A-49EAC92C61EA}"/>
              </a:ext>
            </a:extLst>
          </p:cNvPr>
          <p:cNvSpPr/>
          <p:nvPr/>
        </p:nvSpPr>
        <p:spPr>
          <a:xfrm>
            <a:off x="1142140" y="6389152"/>
            <a:ext cx="4100043" cy="22371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65DA2CCA-7C85-9D40-926B-B45AA59663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748613"/>
              </p:ext>
            </p:extLst>
          </p:nvPr>
        </p:nvGraphicFramePr>
        <p:xfrm>
          <a:off x="448354" y="2027360"/>
          <a:ext cx="54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Овал 18">
            <a:extLst>
              <a:ext uri="{FF2B5EF4-FFF2-40B4-BE49-F238E27FC236}">
                <a16:creationId xmlns:a16="http://schemas.microsoft.com/office/drawing/2014/main" id="{3AA0B062-6A69-4808-3575-BAE6AD9357D9}"/>
              </a:ext>
            </a:extLst>
          </p:cNvPr>
          <p:cNvSpPr/>
          <p:nvPr/>
        </p:nvSpPr>
        <p:spPr>
          <a:xfrm>
            <a:off x="3235930" y="2219384"/>
            <a:ext cx="559294" cy="40011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F6F88-BD96-9FBB-C289-1E5770663623}"/>
              </a:ext>
            </a:extLst>
          </p:cNvPr>
          <p:cNvSpPr txBox="1"/>
          <p:nvPr/>
        </p:nvSpPr>
        <p:spPr>
          <a:xfrm>
            <a:off x="3164909" y="2234654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17,3</a:t>
            </a:r>
            <a:r>
              <a:rPr lang="en-US" sz="1000" dirty="0">
                <a:latin typeface="HSE Sans" panose="02000000000000000000" pitchFamily="2" charset="0"/>
              </a:rPr>
              <a:t>%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B93624A-635D-DED5-B1D8-DE51E32151FD}"/>
              </a:ext>
            </a:extLst>
          </p:cNvPr>
          <p:cNvSpPr/>
          <p:nvPr/>
        </p:nvSpPr>
        <p:spPr>
          <a:xfrm>
            <a:off x="4159350" y="2059499"/>
            <a:ext cx="559294" cy="40011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97A389-67B4-2F71-C64F-DF7BDD85BB76}"/>
              </a:ext>
            </a:extLst>
          </p:cNvPr>
          <p:cNvSpPr txBox="1"/>
          <p:nvPr/>
        </p:nvSpPr>
        <p:spPr>
          <a:xfrm>
            <a:off x="4088329" y="2068656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16,3</a:t>
            </a:r>
            <a:r>
              <a:rPr lang="en-US" sz="1000" dirty="0">
                <a:latin typeface="HSE Sans" panose="02000000000000000000" pitchFamily="2" charset="0"/>
              </a:rPr>
              <a:t>%</a:t>
            </a:r>
            <a:endParaRPr lang="ru-RU" sz="1000" dirty="0">
              <a:latin typeface="HSE Sans" panose="02000000000000000000" pitchFamily="2" charset="0"/>
            </a:endParaRP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85EED631-36B9-D289-431D-4922A50964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496921"/>
              </p:ext>
            </p:extLst>
          </p:nvPr>
        </p:nvGraphicFramePr>
        <p:xfrm>
          <a:off x="535930" y="4319311"/>
          <a:ext cx="54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6CD1E21-39AE-833F-607F-25812FCEEB8B}"/>
              </a:ext>
            </a:extLst>
          </p:cNvPr>
          <p:cNvSpPr txBox="1"/>
          <p:nvPr/>
        </p:nvSpPr>
        <p:spPr>
          <a:xfrm>
            <a:off x="3633185" y="6389152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676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C69371A5-BFDA-8909-4512-BF6E88DF33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484910"/>
              </p:ext>
            </p:extLst>
          </p:nvPr>
        </p:nvGraphicFramePr>
        <p:xfrm>
          <a:off x="6532363" y="2194651"/>
          <a:ext cx="5014984" cy="4160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82841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EB4F820-4F16-454B-7972-696970A3C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0A86EF-51C5-4802-5C8F-1608B39BD6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DE99BF3-BCE5-8C8E-BEC7-984BD60D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057955" cy="40810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Выводы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7C2FEB6-4476-D84D-37CB-D032D6420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A8188-938A-6C78-B7B9-0E612893E440}"/>
              </a:ext>
            </a:extLst>
          </p:cNvPr>
          <p:cNvSpPr txBox="1"/>
          <p:nvPr/>
        </p:nvSpPr>
        <p:spPr>
          <a:xfrm>
            <a:off x="787094" y="1876450"/>
            <a:ext cx="4384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Сценарий 1. Рынки со стабильно высоким спросом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7EEDF84-C6AA-C8DF-DF64-F5ACFABCA064}"/>
              </a:ext>
            </a:extLst>
          </p:cNvPr>
          <p:cNvCxnSpPr>
            <a:stCxn id="4" idx="2"/>
          </p:cNvCxnSpPr>
          <p:nvPr/>
        </p:nvCxnSpPr>
        <p:spPr>
          <a:xfrm flipH="1">
            <a:off x="6114874" y="1855899"/>
            <a:ext cx="1" cy="446119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EACD43B-B634-08FD-BBB5-265DE1F1359E}"/>
              </a:ext>
            </a:extLst>
          </p:cNvPr>
          <p:cNvSpPr/>
          <p:nvPr/>
        </p:nvSpPr>
        <p:spPr>
          <a:xfrm>
            <a:off x="485298" y="2238998"/>
            <a:ext cx="5471121" cy="193135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1970F3E-F325-E262-9844-2F3DA22A1725}"/>
              </a:ext>
            </a:extLst>
          </p:cNvPr>
          <p:cNvSpPr/>
          <p:nvPr/>
        </p:nvSpPr>
        <p:spPr>
          <a:xfrm>
            <a:off x="485298" y="4322748"/>
            <a:ext cx="5471121" cy="193135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EDDF2789-A7C0-77AB-DBAA-2E4966247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3280715"/>
              </p:ext>
            </p:extLst>
          </p:nvPr>
        </p:nvGraphicFramePr>
        <p:xfrm>
          <a:off x="787094" y="2348680"/>
          <a:ext cx="4836039" cy="1693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C4343DC2-1CED-83B5-9118-85DC0E901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595016"/>
              </p:ext>
            </p:extLst>
          </p:nvPr>
        </p:nvGraphicFramePr>
        <p:xfrm>
          <a:off x="802838" y="4553447"/>
          <a:ext cx="4836039" cy="1693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07486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5089129-5111-BC7C-8EF6-DF6AE459A1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1CB08D-7B63-2084-87DF-6A98D8DCB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AEF321-EE0C-52EE-FED4-375A05D4C7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  <a:p>
            <a:endParaRPr lang="ru-RU" dirty="0"/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BE735055-9FF6-1CBD-4F84-38098CF1C0DA}"/>
              </a:ext>
            </a:extLst>
          </p:cNvPr>
          <p:cNvSpPr txBox="1">
            <a:spLocks/>
          </p:cNvSpPr>
          <p:nvPr/>
        </p:nvSpPr>
        <p:spPr>
          <a:xfrm>
            <a:off x="4261082" y="1273909"/>
            <a:ext cx="3668347" cy="62125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HSE Sans" panose="02000000000000000000" pitchFamily="50" charset="-52"/>
                <a:ea typeface="+mn-ea"/>
                <a:cs typeface="+mn-cs"/>
              </a:rPr>
              <a:t>Сценарный анализ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1394F76-49F7-46D5-30C9-004ED2604F58}"/>
              </a:ext>
            </a:extLst>
          </p:cNvPr>
          <p:cNvCxnSpPr>
            <a:cxnSpLocks/>
          </p:cNvCxnSpPr>
          <p:nvPr/>
        </p:nvCxnSpPr>
        <p:spPr>
          <a:xfrm>
            <a:off x="6095256" y="2112885"/>
            <a:ext cx="0" cy="440332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2B439F-3D4A-6F07-42AC-5E489E86421A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Statista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News24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1B357F2-96D9-4F8E-8A3B-DC47701D733B}"/>
              </a:ext>
            </a:extLst>
          </p:cNvPr>
          <p:cNvSpPr/>
          <p:nvPr/>
        </p:nvSpPr>
        <p:spPr>
          <a:xfrm>
            <a:off x="6343691" y="1769204"/>
            <a:ext cx="5175978" cy="97715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ADBE6D-FC8F-4CD0-B31B-4A13A4A34833}"/>
              </a:ext>
            </a:extLst>
          </p:cNvPr>
          <p:cNvSpPr txBox="1"/>
          <p:nvPr/>
        </p:nvSpPr>
        <p:spPr>
          <a:xfrm>
            <a:off x="6415109" y="1774331"/>
            <a:ext cx="503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Сценарий 2. Рынки с динамично растущим спросом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C9AE8-AF86-407A-A329-CE87F5D3339A}"/>
              </a:ext>
            </a:extLst>
          </p:cNvPr>
          <p:cNvSpPr txBox="1"/>
          <p:nvPr/>
        </p:nvSpPr>
        <p:spPr>
          <a:xfrm>
            <a:off x="6415109" y="2227635"/>
            <a:ext cx="401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>
                <a:latin typeface="HSE Sans" panose="02000000000000000000" pitchFamily="2" charset="0"/>
              </a:rPr>
              <a:t>По динамике импорта мочевины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HSE Sans" panose="02000000000000000000" pitchFamily="2" charset="0"/>
              </a:rPr>
              <a:t>Прочие показатели</a:t>
            </a:r>
          </a:p>
        </p:txBody>
      </p:sp>
      <p:graphicFrame>
        <p:nvGraphicFramePr>
          <p:cNvPr id="25" name="Схема 24">
            <a:extLst>
              <a:ext uri="{FF2B5EF4-FFF2-40B4-BE49-F238E27FC236}">
                <a16:creationId xmlns:a16="http://schemas.microsoft.com/office/drawing/2014/main" id="{B37B1BDA-8E0C-4E8A-92F6-FFEC6CCB6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704063"/>
              </p:ext>
            </p:extLst>
          </p:nvPr>
        </p:nvGraphicFramePr>
        <p:xfrm>
          <a:off x="7148495" y="2781955"/>
          <a:ext cx="4371174" cy="367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6" name="Picture 2" descr="Танзания — Википедия">
            <a:extLst>
              <a:ext uri="{FF2B5EF4-FFF2-40B4-BE49-F238E27FC236}">
                <a16:creationId xmlns:a16="http://schemas.microsoft.com/office/drawing/2014/main" id="{FDC0EA26-C774-459D-A977-3FF8458E8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109" y="2861109"/>
            <a:ext cx="610438" cy="41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D97AC80E-D40D-4B0B-B18E-8EBFAEE1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91" y="3661938"/>
            <a:ext cx="677476" cy="44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Сенегал — Википедия">
            <a:extLst>
              <a:ext uri="{FF2B5EF4-FFF2-40B4-BE49-F238E27FC236}">
                <a16:creationId xmlns:a16="http://schemas.microsoft.com/office/drawing/2014/main" id="{5A693130-DEB3-48BB-9E41-815CF28B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310" y="4314547"/>
            <a:ext cx="686237" cy="4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vory Coast - Wikipedia">
            <a:extLst>
              <a:ext uri="{FF2B5EF4-FFF2-40B4-BE49-F238E27FC236}">
                <a16:creationId xmlns:a16="http://schemas.microsoft.com/office/drawing/2014/main" id="{34FF8D08-851B-4312-B5D3-DC570D55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930" y="4993941"/>
            <a:ext cx="686237" cy="4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Флаг Туниса — Википедия">
            <a:extLst>
              <a:ext uri="{FF2B5EF4-FFF2-40B4-BE49-F238E27FC236}">
                <a16:creationId xmlns:a16="http://schemas.microsoft.com/office/drawing/2014/main" id="{0439DC20-0239-4A6B-87D3-FA876C501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3" y="5691914"/>
            <a:ext cx="683743" cy="4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16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  <a:p>
            <a:endParaRPr lang="ru-RU" dirty="0"/>
          </a:p>
        </p:txBody>
      </p:sp>
      <p:graphicFrame>
        <p:nvGraphicFramePr>
          <p:cNvPr id="14" name="Таблица 14">
            <a:extLst>
              <a:ext uri="{FF2B5EF4-FFF2-40B4-BE49-F238E27FC236}">
                <a16:creationId xmlns:a16="http://schemas.microsoft.com/office/drawing/2014/main" id="{E687385A-4FEE-4875-815A-B454D1223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43469"/>
              </p:ext>
            </p:extLst>
          </p:nvPr>
        </p:nvGraphicFramePr>
        <p:xfrm>
          <a:off x="452761" y="1953662"/>
          <a:ext cx="10972800" cy="44915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5636673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23569867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7562797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5300103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10209286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7027633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2068144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12829419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68215725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95258085"/>
                    </a:ext>
                  </a:extLst>
                </a:gridCol>
              </a:tblGrid>
              <a:tr h="108587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Страна</a:t>
                      </a:r>
                      <a:endParaRPr lang="en-US" sz="1100" b="0" i="0" u="none" strike="noStrike" baseline="0" dirty="0">
                        <a:solidFill>
                          <a:schemeClr val="bg1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Темп роста импорта по кол-ву,</a:t>
                      </a:r>
                    </a:p>
                    <a:p>
                      <a:pPr algn="ctr" fontAlgn="b"/>
                      <a:r>
                        <a:rPr lang="ru-RU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2019-2022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Темп роста импорта по стоимости,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2019-2022</a:t>
                      </a:r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ru-RU" sz="1100" b="0" i="0" u="none" strike="noStrike" baseline="0" dirty="0">
                        <a:solidFill>
                          <a:schemeClr val="bg1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Цена, 1000</a:t>
                      </a:r>
                      <a:r>
                        <a:rPr lang="en-US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$/</a:t>
                      </a:r>
                      <a:r>
                        <a:rPr lang="ru-RU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тонна</a:t>
                      </a:r>
                      <a:br>
                        <a:rPr lang="ru-RU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</a:br>
                      <a:r>
                        <a:rPr lang="ru-RU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2022 год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Стандартное отклонение цены, </a:t>
                      </a:r>
                      <a:r>
                        <a:rPr lang="ru-RU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1000</a:t>
                      </a:r>
                      <a:r>
                        <a:rPr lang="en-US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$/</a:t>
                      </a:r>
                      <a:r>
                        <a:rPr lang="ru-RU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тонна</a:t>
                      </a:r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ru-RU" sz="1100" b="0" i="0" u="none" strike="noStrike" baseline="0" dirty="0">
                        <a:solidFill>
                          <a:schemeClr val="bg1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Место по стоимостным объемам торговли с РФ</a:t>
                      </a:r>
                      <a:endParaRPr lang="ru-RU" sz="1100" b="0" i="0" u="none" strike="noStrike" baseline="0" dirty="0">
                        <a:solidFill>
                          <a:schemeClr val="bg1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Место по стоимостным объемам торговли </a:t>
                      </a:r>
                      <a:r>
                        <a:rPr lang="ru-RU" sz="1100" b="0" i="1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мочевиной</a:t>
                      </a:r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 с РФ</a:t>
                      </a:r>
                      <a:endParaRPr lang="ru-RU" sz="1100" b="0" i="0" u="none" strike="noStrike" baseline="0" dirty="0">
                        <a:solidFill>
                          <a:schemeClr val="bg1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Цена,</a:t>
                      </a:r>
                      <a:r>
                        <a:rPr lang="ru-RU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 1000</a:t>
                      </a:r>
                      <a:r>
                        <a:rPr lang="en-US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$/</a:t>
                      </a:r>
                      <a:r>
                        <a:rPr lang="ru-RU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тонна</a:t>
                      </a:r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 2020</a:t>
                      </a:r>
                      <a:b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</a:br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Торговля с РФ</a:t>
                      </a:r>
                      <a:endParaRPr lang="ru-RU" sz="1100" b="0" i="0" u="none" strike="noStrike" baseline="0" dirty="0">
                        <a:solidFill>
                          <a:schemeClr val="bg1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Цена, </a:t>
                      </a:r>
                      <a:r>
                        <a:rPr lang="ru-RU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1000</a:t>
                      </a:r>
                      <a:r>
                        <a:rPr lang="en-US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$/</a:t>
                      </a:r>
                      <a:r>
                        <a:rPr lang="ru-RU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тонна</a:t>
                      </a:r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 2021</a:t>
                      </a:r>
                      <a:b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</a:br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Торговля с РФ</a:t>
                      </a:r>
                      <a:endParaRPr lang="ru-RU" sz="1100" b="0" i="0" u="none" strike="noStrike" baseline="0" dirty="0">
                        <a:solidFill>
                          <a:schemeClr val="bg1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Площадь пашни, га</a:t>
                      </a:r>
                      <a:endParaRPr lang="ru-RU" sz="1100" b="0" i="0" u="none" strike="noStrike" baseline="0" dirty="0">
                        <a:solidFill>
                          <a:schemeClr val="bg1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9997162"/>
                  </a:ext>
                </a:extLst>
              </a:tr>
              <a:tr h="103720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2B54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Танзания</a:t>
                      </a:r>
                      <a:endParaRPr lang="en-US" sz="1400" b="0" i="0" u="none" strike="noStrike" dirty="0">
                        <a:solidFill>
                          <a:srgbClr val="002B54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167%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622,84%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0,829148475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0,261422742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21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-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0,298429911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13502500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8945216"/>
                  </a:ext>
                </a:extLst>
              </a:tr>
              <a:tr h="59211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2B54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Ангола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27%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238,35%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1,226338538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0,362238435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0,219012605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0,349704569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5373000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4169709"/>
                  </a:ext>
                </a:extLst>
              </a:tr>
              <a:tr h="59211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2B54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Сенегал</a:t>
                      </a:r>
                      <a:endParaRPr lang="en-US" sz="1400" b="0" i="0" u="none" strike="noStrike" dirty="0">
                        <a:solidFill>
                          <a:srgbClr val="002B54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34%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291,21%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0,885019727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0,283524644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25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0,19748248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0,311448458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3830000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4765066"/>
                  </a:ext>
                </a:extLst>
              </a:tr>
              <a:tr h="59211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2B54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Кот д</a:t>
                      </a:r>
                      <a:r>
                        <a:rPr lang="en-US" sz="1400" b="0" u="none" strike="noStrike" dirty="0">
                          <a:solidFill>
                            <a:srgbClr val="002B54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’</a:t>
                      </a:r>
                      <a:r>
                        <a:rPr lang="ru-RU" sz="1400" b="0" u="none" strike="noStrike" dirty="0">
                          <a:solidFill>
                            <a:srgbClr val="002B54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-Ивуар</a:t>
                      </a:r>
                      <a:endParaRPr lang="en-US" sz="1400" b="0" i="0" u="none" strike="noStrike" dirty="0">
                        <a:solidFill>
                          <a:srgbClr val="002B54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14%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154,93%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0,696634539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0,191575595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0,201205189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0,340929185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3500000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011779"/>
                  </a:ext>
                </a:extLst>
              </a:tr>
              <a:tr h="59211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2B54"/>
                          </a:solidFill>
                          <a:effectLst/>
                          <a:latin typeface="Bahnschrift SemiBold SemiConden" panose="020B0502040204020203" pitchFamily="34" charset="0"/>
                          <a:cs typeface="Calibri Light" panose="020F0302020204030204" pitchFamily="34" charset="0"/>
                        </a:rPr>
                        <a:t>Тунис</a:t>
                      </a:r>
                      <a:endParaRPr lang="en-US" sz="1400" b="0" i="0" u="none" strike="noStrike" dirty="0">
                        <a:solidFill>
                          <a:srgbClr val="002B54"/>
                        </a:solidFill>
                        <a:effectLst/>
                        <a:latin typeface="Bahnschrift SemiBold SemiConden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10%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151,08%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1,094466937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0,307918449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10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-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0,227272727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-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  <a:cs typeface="Calibri Light" panose="020F0302020204030204" pitchFamily="34" charset="0"/>
                        </a:rPr>
                        <a:t>2831300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64966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F10D69-376C-4E07-9E61-2A8C19EE2123}"/>
              </a:ext>
            </a:extLst>
          </p:cNvPr>
          <p:cNvSpPr txBox="1"/>
          <p:nvPr/>
        </p:nvSpPr>
        <p:spPr>
          <a:xfrm>
            <a:off x="1381957" y="1161993"/>
            <a:ext cx="9428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HSE Sans" panose="02000000000000000000" pitchFamily="2" charset="0"/>
              </a:rPr>
              <a:t>Результаты анализа стран по совокупным показателям с приоритетом темпов роста импорта мочевины, сортировано по площади пашни.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BC203-D87E-4677-80C8-4019539907B4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TradeMap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98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6A2957F3-C5B6-0ED4-0B19-A3D54178E863}"/>
              </a:ext>
            </a:extLst>
          </p:cNvPr>
          <p:cNvSpPr/>
          <p:nvPr/>
        </p:nvSpPr>
        <p:spPr>
          <a:xfrm>
            <a:off x="133165" y="3584125"/>
            <a:ext cx="11925670" cy="3105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A9894F2-F9D1-12A1-5C41-282276411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93010B-2353-B3F7-C35D-683A99E81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D57802-66C6-AE74-DB65-096EF9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209904"/>
            <a:ext cx="3668347" cy="621258"/>
          </a:xfrm>
        </p:spPr>
        <p:txBody>
          <a:bodyPr>
            <a:normAutofit fontScale="90000"/>
          </a:bodyPr>
          <a:lstStyle/>
          <a:p>
            <a:r>
              <a:rPr lang="ru-RU" dirty="0"/>
              <a:t>Танзания </a:t>
            </a:r>
            <a:br>
              <a:rPr lang="fr-FR" dirty="0"/>
            </a:br>
            <a:r>
              <a:rPr lang="ru-RU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Общая характеристика, 2022г.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EC55CC7-9F8B-434E-8957-FC32931A1D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58B30D-C2F4-9167-67EC-4CC74A4F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3037" y="1259785"/>
            <a:ext cx="445763" cy="297770"/>
          </a:xfrm>
          <a:prstGeom prst="rect">
            <a:avLst/>
          </a:prstGeom>
        </p:spPr>
      </p:pic>
      <p:pic>
        <p:nvPicPr>
          <p:cNvPr id="27" name="Рисунок 26" descr="Фермер мужской со сплошной заливкой">
            <a:extLst>
              <a:ext uri="{FF2B5EF4-FFF2-40B4-BE49-F238E27FC236}">
                <a16:creationId xmlns:a16="http://schemas.microsoft.com/office/drawing/2014/main" id="{54F2FEB3-9896-AC2C-97E8-E8CBFC5C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6729" y="2734075"/>
            <a:ext cx="304762" cy="30476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A20B95-0954-442E-C8B7-384BA64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09" y="1908423"/>
            <a:ext cx="304762" cy="3047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D19C63-7298-0D27-6947-422569DC0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929" y="2772820"/>
            <a:ext cx="304762" cy="30476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BB37C78-430D-B549-4759-13DEFD36C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99" y="1860677"/>
            <a:ext cx="415926" cy="4159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E2F086-DFFD-6A30-AF37-32A46338AB27}"/>
              </a:ext>
            </a:extLst>
          </p:cNvPr>
          <p:cNvSpPr txBox="1"/>
          <p:nvPr/>
        </p:nvSpPr>
        <p:spPr>
          <a:xfrm>
            <a:off x="3343196" y="1901253"/>
            <a:ext cx="1468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Население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85EFFE-A210-A1C4-919D-84A6A1F012B2}"/>
              </a:ext>
            </a:extLst>
          </p:cNvPr>
          <p:cNvSpPr txBox="1"/>
          <p:nvPr/>
        </p:nvSpPr>
        <p:spPr>
          <a:xfrm>
            <a:off x="6347660" y="1866269"/>
            <a:ext cx="684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ВВП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2399A2-2DD2-AF44-0F99-F66536ADAAA7}"/>
              </a:ext>
            </a:extLst>
          </p:cNvPr>
          <p:cNvSpPr txBox="1"/>
          <p:nvPr/>
        </p:nvSpPr>
        <p:spPr>
          <a:xfrm>
            <a:off x="6319236" y="2784132"/>
            <a:ext cx="127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Рост ВВП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2D22D-D385-254B-158F-B5BF99F8BB59}"/>
              </a:ext>
            </a:extLst>
          </p:cNvPr>
          <p:cNvSpPr txBox="1"/>
          <p:nvPr/>
        </p:nvSpPr>
        <p:spPr>
          <a:xfrm>
            <a:off x="3343195" y="2101798"/>
            <a:ext cx="233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65 498 млн 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63%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сельское население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C7BD583-2DA8-27E2-C994-701C784E89D8}"/>
              </a:ext>
            </a:extLst>
          </p:cNvPr>
          <p:cNvGrpSpPr/>
          <p:nvPr/>
        </p:nvGrpSpPr>
        <p:grpSpPr>
          <a:xfrm>
            <a:off x="8744520" y="1824861"/>
            <a:ext cx="2006888" cy="836334"/>
            <a:chOff x="3080401" y="2736833"/>
            <a:chExt cx="2006888" cy="836334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9591A9F-E592-8A13-F7BD-D0D8CEA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0401" y="2807802"/>
              <a:ext cx="304762" cy="30476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C99E46-91E7-4F06-1D46-B73C5BE23B16}"/>
                </a:ext>
              </a:extLst>
            </p:cNvPr>
            <p:cNvSpPr txBox="1"/>
            <p:nvPr/>
          </p:nvSpPr>
          <p:spPr>
            <a:xfrm>
              <a:off x="3383313" y="2736833"/>
              <a:ext cx="1066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Площадь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855285-026A-2238-0382-E8AF1239FAA5}"/>
                </a:ext>
              </a:extLst>
            </p:cNvPr>
            <p:cNvSpPr txBox="1"/>
            <p:nvPr/>
          </p:nvSpPr>
          <p:spPr>
            <a:xfrm>
              <a:off x="3393013" y="2957614"/>
              <a:ext cx="169427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ru-RU" dirty="0"/>
                <a:t>885,8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тыс. км²</a:t>
              </a:r>
            </a:p>
            <a:p>
              <a:pPr algn="l" fontAlgn="b"/>
              <a:r>
                <a:rPr lang="en-US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45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% </a:t>
              </a:r>
              <a:r>
                <a:rPr lang="ru-RU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с/х земли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EF3A66-6F50-F0E0-8460-B98AEC28F61C}"/>
              </a:ext>
            </a:extLst>
          </p:cNvPr>
          <p:cNvSpPr txBox="1"/>
          <p:nvPr/>
        </p:nvSpPr>
        <p:spPr>
          <a:xfrm>
            <a:off x="6286570" y="2097622"/>
            <a:ext cx="23028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dirty="0"/>
              <a:t>77 603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млн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</a:p>
          <a:p>
            <a:pPr algn="l" fontAlgn="b"/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24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с/х сектор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8F998-A02B-3403-9462-3A6FF1F1A164}"/>
              </a:ext>
            </a:extLst>
          </p:cNvPr>
          <p:cNvSpPr txBox="1"/>
          <p:nvPr/>
        </p:nvSpPr>
        <p:spPr>
          <a:xfrm>
            <a:off x="6343691" y="3011529"/>
            <a:ext cx="184849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dirty="0"/>
              <a:t>1.84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% </a:t>
            </a:r>
          </a:p>
          <a:p>
            <a:pPr algn="l" fontAlgn="b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 60%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с 2015-2022гг.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6A0242-FB3D-B5FC-8A4E-D454D25B5C12}"/>
              </a:ext>
            </a:extLst>
          </p:cNvPr>
          <p:cNvSpPr txBox="1"/>
          <p:nvPr/>
        </p:nvSpPr>
        <p:spPr>
          <a:xfrm>
            <a:off x="9109110" y="2960667"/>
            <a:ext cx="2553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65%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fontAlgn="b"/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,5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га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avg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площадь фермы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D03CD5-F2E4-88D3-B61F-3188DD374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2" y="2814532"/>
            <a:ext cx="304762" cy="30476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B64184B-EFFF-1C36-2C84-44CB99246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37" y="1943405"/>
            <a:ext cx="304762" cy="3047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D7E0F3-DA6E-80EE-AB5A-EFCBECEDA1D6}"/>
              </a:ext>
            </a:extLst>
          </p:cNvPr>
          <p:cNvSpPr txBox="1"/>
          <p:nvPr/>
        </p:nvSpPr>
        <p:spPr>
          <a:xfrm>
            <a:off x="952767" y="1889538"/>
            <a:ext cx="192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 </a:t>
            </a:r>
            <a:r>
              <a:rPr lang="ru-RU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1200" dirty="0"/>
              <a:t>ISO 3166-1</a:t>
            </a:r>
            <a:r>
              <a:rPr lang="ru-RU" sz="1100" dirty="0"/>
              <a:t>)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E918F9-A962-F8DD-B943-EC6E5A55B928}"/>
              </a:ext>
            </a:extLst>
          </p:cNvPr>
          <p:cNvSpPr txBox="1"/>
          <p:nvPr/>
        </p:nvSpPr>
        <p:spPr>
          <a:xfrm>
            <a:off x="962469" y="2110319"/>
            <a:ext cx="16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834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44D848-7503-5807-089D-E7A2EE5BA1E5}"/>
              </a:ext>
            </a:extLst>
          </p:cNvPr>
          <p:cNvSpPr txBox="1"/>
          <p:nvPr/>
        </p:nvSpPr>
        <p:spPr>
          <a:xfrm>
            <a:off x="1017754" y="2736832"/>
            <a:ext cx="1066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Валюта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D6B0CE-D9B1-8C45-BC5A-72F41A724C1D}"/>
              </a:ext>
            </a:extLst>
          </p:cNvPr>
          <p:cNvSpPr txBox="1"/>
          <p:nvPr/>
        </p:nvSpPr>
        <p:spPr>
          <a:xfrm>
            <a:off x="1019666" y="2933359"/>
            <a:ext cx="18599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Танзанийский шиллинг (</a:t>
            </a:r>
            <a:r>
              <a:rPr lang="fr-FR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TZS)</a:t>
            </a:r>
            <a:r>
              <a:rPr lang="ru-RU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fontAlgn="b"/>
            <a:r>
              <a:rPr lang="en-US" sz="1400" dirty="0"/>
              <a:t>2 303.005</a:t>
            </a:r>
            <a:r>
              <a:rPr lang="ru-RU" sz="1400" dirty="0"/>
              <a:t> </a:t>
            </a:r>
            <a:r>
              <a:rPr lang="en-US" sz="1400" dirty="0"/>
              <a:t>TZS/US$</a:t>
            </a:r>
            <a:endPara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27AACD0-A895-A1CD-34B5-02B01E8727CB}"/>
              </a:ext>
            </a:extLst>
          </p:cNvPr>
          <p:cNvCxnSpPr>
            <a:cxnSpLocks/>
          </p:cNvCxnSpPr>
          <p:nvPr/>
        </p:nvCxnSpPr>
        <p:spPr>
          <a:xfrm flipV="1">
            <a:off x="6457088" y="3279997"/>
            <a:ext cx="0" cy="2377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BC9279-5540-5669-977E-C1D7D5FD3FAE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665EA0E9-76FD-18B8-C18B-CA458A4F762D}"/>
              </a:ext>
            </a:extLst>
          </p:cNvPr>
          <p:cNvGrpSpPr/>
          <p:nvPr/>
        </p:nvGrpSpPr>
        <p:grpSpPr>
          <a:xfrm>
            <a:off x="3024799" y="2811180"/>
            <a:ext cx="2210872" cy="595924"/>
            <a:chOff x="8012770" y="1946595"/>
            <a:chExt cx="2210872" cy="595924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CBFDD75-C5DF-26A6-9D81-EC8C2A0C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12770" y="1946595"/>
              <a:ext cx="304762" cy="30476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A83742-4359-0EC7-515D-42C036A729C9}"/>
                </a:ext>
              </a:extLst>
            </p:cNvPr>
            <p:cNvSpPr txBox="1"/>
            <p:nvPr/>
          </p:nvSpPr>
          <p:spPr>
            <a:xfrm>
              <a:off x="8369816" y="1946595"/>
              <a:ext cx="1694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Рост ИПЦ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135A44-EF96-68E4-470B-3F17BF9FCA87}"/>
                </a:ext>
              </a:extLst>
            </p:cNvPr>
            <p:cNvSpPr txBox="1"/>
            <p:nvPr/>
          </p:nvSpPr>
          <p:spPr>
            <a:xfrm>
              <a:off x="8375152" y="2173187"/>
              <a:ext cx="18484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ru-RU" dirty="0"/>
                <a:t>4.35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%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D67C53A-2277-7B46-01D3-5D6D1D852F73}"/>
              </a:ext>
            </a:extLst>
          </p:cNvPr>
          <p:cNvSpPr txBox="1"/>
          <p:nvPr/>
        </p:nvSpPr>
        <p:spPr>
          <a:xfrm>
            <a:off x="9083405" y="2697309"/>
            <a:ext cx="173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Занятость в АПК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336F4F-E8D5-6915-96B2-A5A80BB62259}"/>
              </a:ext>
            </a:extLst>
          </p:cNvPr>
          <p:cNvSpPr txBox="1"/>
          <p:nvPr/>
        </p:nvSpPr>
        <p:spPr>
          <a:xfrm>
            <a:off x="2996260" y="37334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  <a:ea typeface="+mj-ea"/>
                <a:cs typeface="+mj-cs"/>
              </a:rPr>
              <a:t>Сельскохозяйственный сектор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14293-3465-5036-C71A-ECAE738D00CB}"/>
              </a:ext>
            </a:extLst>
          </p:cNvPr>
          <p:cNvSpPr txBox="1"/>
          <p:nvPr/>
        </p:nvSpPr>
        <p:spPr>
          <a:xfrm>
            <a:off x="962469" y="4079639"/>
            <a:ext cx="4860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Динамика объема производства, </a:t>
            </a:r>
            <a:r>
              <a:rPr lang="en-US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2015-</a:t>
            </a:r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2022гг.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60718F11-671F-46FF-76A0-0D1480987FE9}"/>
              </a:ext>
            </a:extLst>
          </p:cNvPr>
          <p:cNvCxnSpPr/>
          <p:nvPr/>
        </p:nvCxnSpPr>
        <p:spPr>
          <a:xfrm>
            <a:off x="2873741" y="2000804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F4E46983-F00E-1943-CB48-CB81C803D570}"/>
              </a:ext>
            </a:extLst>
          </p:cNvPr>
          <p:cNvCxnSpPr/>
          <p:nvPr/>
        </p:nvCxnSpPr>
        <p:spPr>
          <a:xfrm>
            <a:off x="5811646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29627846-CA10-7E68-A576-A253ECC707A2}"/>
              </a:ext>
            </a:extLst>
          </p:cNvPr>
          <p:cNvCxnSpPr/>
          <p:nvPr/>
        </p:nvCxnSpPr>
        <p:spPr>
          <a:xfrm>
            <a:off x="8423764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22087F-F953-0AB1-4E4F-5B413234BDC5}"/>
              </a:ext>
            </a:extLst>
          </p:cNvPr>
          <p:cNvSpPr txBox="1"/>
          <p:nvPr/>
        </p:nvSpPr>
        <p:spPr>
          <a:xfrm>
            <a:off x="5963845" y="4077431"/>
            <a:ext cx="60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Структура посевных площадей, 2022г.</a:t>
            </a:r>
          </a:p>
        </p:txBody>
      </p:sp>
      <p:pic>
        <p:nvPicPr>
          <p:cNvPr id="1026" name="Picture 2" descr="Танзания — Википедия">
            <a:extLst>
              <a:ext uri="{FF2B5EF4-FFF2-40B4-BE49-F238E27FC236}">
                <a16:creationId xmlns:a16="http://schemas.microsoft.com/office/drawing/2014/main" id="{71ED5C59-2F59-4809-9B67-769410AED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1" y="1254401"/>
            <a:ext cx="507574" cy="4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4" name="Диаграмма 73">
            <a:extLst>
              <a:ext uri="{FF2B5EF4-FFF2-40B4-BE49-F238E27FC236}">
                <a16:creationId xmlns:a16="http://schemas.microsoft.com/office/drawing/2014/main" id="{97D1BD9C-52EA-3BD9-3EE9-F3A3F849E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922065"/>
              </p:ext>
            </p:extLst>
          </p:nvPr>
        </p:nvGraphicFramePr>
        <p:xfrm>
          <a:off x="193988" y="4351646"/>
          <a:ext cx="7467600" cy="2020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1298F88-2B53-484D-A016-A3CE121C97D5}"/>
              </a:ext>
            </a:extLst>
          </p:cNvPr>
          <p:cNvSpPr txBox="1"/>
          <p:nvPr/>
        </p:nvSpPr>
        <p:spPr>
          <a:xfrm>
            <a:off x="11391900" y="4467874"/>
            <a:ext cx="606112" cy="160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ru-RU" sz="1000" dirty="0">
              <a:latin typeface="HSE Sans" panose="02000000000000000000" pitchFamily="2" charset="0"/>
            </a:endParaRPr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C873DDAD-4510-4BCA-9916-0E52EBD14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880353"/>
              </p:ext>
            </p:extLst>
          </p:nvPr>
        </p:nvGraphicFramePr>
        <p:xfrm>
          <a:off x="11164281" y="4509281"/>
          <a:ext cx="894554" cy="160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7277">
                  <a:extLst>
                    <a:ext uri="{9D8B030D-6E8A-4147-A177-3AD203B41FA5}">
                      <a16:colId xmlns:a16="http://schemas.microsoft.com/office/drawing/2014/main" val="1661220598"/>
                    </a:ext>
                  </a:extLst>
                </a:gridCol>
                <a:gridCol w="447277">
                  <a:extLst>
                    <a:ext uri="{9D8B030D-6E8A-4147-A177-3AD203B41FA5}">
                      <a16:colId xmlns:a16="http://schemas.microsoft.com/office/drawing/2014/main" val="1700286127"/>
                    </a:ext>
                  </a:extLst>
                </a:gridCol>
              </a:tblGrid>
              <a:tr h="268179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6448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732925"/>
                  </a:ext>
                </a:extLst>
              </a:tr>
              <a:tr h="268179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1692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25789"/>
                  </a:ext>
                </a:extLst>
              </a:tr>
              <a:tr h="268179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3886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0213"/>
                  </a:ext>
                </a:extLst>
              </a:tr>
              <a:tr h="268179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525497"/>
                  </a:ext>
                </a:extLst>
              </a:tr>
              <a:tr h="268179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867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01580"/>
                  </a:ext>
                </a:extLst>
              </a:tr>
              <a:tr h="268179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3252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тыс.га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145776"/>
                  </a:ext>
                </a:extLst>
              </a:tr>
            </a:tbl>
          </a:graphicData>
        </a:graphic>
      </p:graphicFrame>
      <p:graphicFrame>
        <p:nvGraphicFramePr>
          <p:cNvPr id="78" name="Диаграмма 77">
            <a:extLst>
              <a:ext uri="{FF2B5EF4-FFF2-40B4-BE49-F238E27FC236}">
                <a16:creationId xmlns:a16="http://schemas.microsoft.com/office/drawing/2014/main" id="{96215BB9-9231-9E7B-9883-92E43D47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546990"/>
              </p:ext>
            </p:extLst>
          </p:nvPr>
        </p:nvGraphicFramePr>
        <p:xfrm>
          <a:off x="6689707" y="4477072"/>
          <a:ext cx="5234426" cy="231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197209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320FDAA-FEA8-CE27-C347-724CDCB55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FC73B21-D484-DDF2-530C-B4409D76B2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203A87B-7B2B-F668-8769-E7913391F8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3989467-BE1D-3177-50AD-C5F8F177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05" y="1160127"/>
            <a:ext cx="9642970" cy="52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16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8C3ED-EB3D-B470-4085-DA96B7657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7D76DB-5F86-3F37-0E12-E07B70352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B1471C-D6E8-2256-15F2-1F9E39C6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148054"/>
            <a:ext cx="11057955" cy="408109"/>
          </a:xfrm>
        </p:spPr>
        <p:txBody>
          <a:bodyPr/>
          <a:lstStyle/>
          <a:p>
            <a:r>
              <a:rPr lang="ru-RU" dirty="0"/>
              <a:t>Внешний рынок мочевины (</a:t>
            </a:r>
            <a:r>
              <a:rPr lang="en-US" dirty="0"/>
              <a:t>N)</a:t>
            </a:r>
            <a:r>
              <a:rPr lang="ru-RU" dirty="0"/>
              <a:t> в Танзании</a:t>
            </a:r>
            <a:r>
              <a:rPr lang="en-US" dirty="0"/>
              <a:t>, 2015-2022</a:t>
            </a:r>
            <a:r>
              <a:rPr lang="ru-RU" dirty="0"/>
              <a:t>гг.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B6BBBB-D255-1102-7F69-A8197BE5D0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B7BF4C-4F87-96D3-255B-57AC2CAF4DAE}"/>
              </a:ext>
            </a:extLst>
          </p:cNvPr>
          <p:cNvSpPr/>
          <p:nvPr/>
        </p:nvSpPr>
        <p:spPr>
          <a:xfrm>
            <a:off x="133164" y="1556163"/>
            <a:ext cx="5962835" cy="517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3956CC-0858-50E8-AA02-31E52AFE288E}"/>
              </a:ext>
            </a:extLst>
          </p:cNvPr>
          <p:cNvCxnSpPr/>
          <p:nvPr/>
        </p:nvCxnSpPr>
        <p:spPr>
          <a:xfrm>
            <a:off x="133165" y="1556163"/>
            <a:ext cx="11963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D50B15-3FE4-8BA2-B208-B75BE6ADF656}"/>
              </a:ext>
            </a:extLst>
          </p:cNvPr>
          <p:cNvSpPr txBox="1"/>
          <p:nvPr/>
        </p:nvSpPr>
        <p:spPr>
          <a:xfrm>
            <a:off x="6114874" y="648460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TradeMap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,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TradeKey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449313A-841A-9107-2ADB-0155306E6344}"/>
              </a:ext>
            </a:extLst>
          </p:cNvPr>
          <p:cNvGrpSpPr/>
          <p:nvPr/>
        </p:nvGrpSpPr>
        <p:grpSpPr>
          <a:xfrm>
            <a:off x="397107" y="1701780"/>
            <a:ext cx="3062056" cy="338554"/>
            <a:chOff x="397107" y="1701780"/>
            <a:chExt cx="3062056" cy="3385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D2216C-F2DB-DED3-0B47-3E8642291966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EFB93-97FA-6DC9-9BC6-4C158FDC4D02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Динамика импорта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0555A1-80A2-9668-45FA-1D7EE52367EA}"/>
              </a:ext>
            </a:extLst>
          </p:cNvPr>
          <p:cNvGrpSpPr/>
          <p:nvPr/>
        </p:nvGrpSpPr>
        <p:grpSpPr>
          <a:xfrm>
            <a:off x="417403" y="4119237"/>
            <a:ext cx="5842489" cy="338554"/>
            <a:chOff x="397107" y="1701780"/>
            <a:chExt cx="5842489" cy="3385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B522AA5-B415-AF12-B426-DE0FBA80BCFB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F33EC-0BF2-D717-1241-123731CD50D9}"/>
                </a:ext>
              </a:extLst>
            </p:cNvPr>
            <p:cNvSpPr txBox="1"/>
            <p:nvPr/>
          </p:nvSpPr>
          <p:spPr>
            <a:xfrm>
              <a:off x="585896" y="1701780"/>
              <a:ext cx="565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Структура ТОП-5 экспортеров по объему, тыс. тонн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057F2A-40EC-5789-AD0C-1305BD8ACFAF}"/>
              </a:ext>
            </a:extLst>
          </p:cNvPr>
          <p:cNvSpPr txBox="1"/>
          <p:nvPr/>
        </p:nvSpPr>
        <p:spPr>
          <a:xfrm>
            <a:off x="1962542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867*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7B53B-0AF5-ACD7-095F-BA79E74F01CA}"/>
              </a:ext>
            </a:extLst>
          </p:cNvPr>
          <p:cNvSpPr txBox="1"/>
          <p:nvPr/>
        </p:nvSpPr>
        <p:spPr>
          <a:xfrm>
            <a:off x="4014850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757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1E8397-5507-801A-CEB1-1C46548B0C7C}"/>
              </a:ext>
            </a:extLst>
          </p:cNvPr>
          <p:cNvSpPr txBox="1"/>
          <p:nvPr/>
        </p:nvSpPr>
        <p:spPr>
          <a:xfrm>
            <a:off x="1143689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845*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107F07-ACE2-18F7-1802-DA466AD4AB59}"/>
              </a:ext>
            </a:extLst>
          </p:cNvPr>
          <p:cNvSpPr txBox="1"/>
          <p:nvPr/>
        </p:nvSpPr>
        <p:spPr>
          <a:xfrm>
            <a:off x="2615128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768*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DA644-931E-AA07-465B-3B377E843FF5}"/>
              </a:ext>
            </a:extLst>
          </p:cNvPr>
          <p:cNvSpPr txBox="1"/>
          <p:nvPr/>
        </p:nvSpPr>
        <p:spPr>
          <a:xfrm>
            <a:off x="3356014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769*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998F78-6CEC-9427-4137-131F1A886D7F}"/>
              </a:ext>
            </a:extLst>
          </p:cNvPr>
          <p:cNvSpPr txBox="1"/>
          <p:nvPr/>
        </p:nvSpPr>
        <p:spPr>
          <a:xfrm>
            <a:off x="81153" y="6294330"/>
            <a:ext cx="116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Средняя цена </a:t>
            </a:r>
          </a:p>
          <a:p>
            <a:pPr algn="l"/>
            <a:r>
              <a:rPr lang="en-US" sz="1000" dirty="0">
                <a:latin typeface="HSE Sans" panose="02000000000000000000" pitchFamily="2" charset="0"/>
              </a:rPr>
              <a:t>CIF </a:t>
            </a:r>
            <a:r>
              <a:rPr lang="ru-RU" sz="1000" dirty="0">
                <a:latin typeface="HSE Sans" panose="02000000000000000000" pitchFamily="2" charset="0"/>
              </a:rPr>
              <a:t>за тонну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9EDD809-61B0-9B36-A3D8-5DB348E0768A}"/>
              </a:ext>
            </a:extLst>
          </p:cNvPr>
          <p:cNvGrpSpPr/>
          <p:nvPr/>
        </p:nvGrpSpPr>
        <p:grpSpPr>
          <a:xfrm>
            <a:off x="6282436" y="1707764"/>
            <a:ext cx="3062056" cy="338554"/>
            <a:chOff x="397107" y="1701780"/>
            <a:chExt cx="3062056" cy="338554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58B16AF-28B3-C8FF-01B2-2252CD6574C2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B331D6-0872-3818-6DE4-F50661DCE729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Стоимость и логистика</a:t>
              </a:r>
            </a:p>
          </p:txBody>
        </p:sp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D634346A-C7C6-0070-9653-34710BC6B642}"/>
              </a:ext>
            </a:extLst>
          </p:cNvPr>
          <p:cNvSpPr/>
          <p:nvPr/>
        </p:nvSpPr>
        <p:spPr>
          <a:xfrm>
            <a:off x="969480" y="6379662"/>
            <a:ext cx="4290202" cy="259904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B799891-2402-95D8-0B9B-2F6D3748D5AC}"/>
              </a:ext>
            </a:extLst>
          </p:cNvPr>
          <p:cNvCxnSpPr>
            <a:cxnSpLocks/>
          </p:cNvCxnSpPr>
          <p:nvPr/>
        </p:nvCxnSpPr>
        <p:spPr>
          <a:xfrm>
            <a:off x="6532363" y="2040334"/>
            <a:ext cx="49323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29E44B-16C0-770B-2CA8-938CA068BD2E}"/>
              </a:ext>
            </a:extLst>
          </p:cNvPr>
          <p:cNvSpPr txBox="1"/>
          <p:nvPr/>
        </p:nvSpPr>
        <p:spPr>
          <a:xfrm>
            <a:off x="4679734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879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5DC781C-A7AC-86FF-4211-FFD0F1F2B5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044584"/>
              </p:ext>
            </p:extLst>
          </p:nvPr>
        </p:nvGraphicFramePr>
        <p:xfrm>
          <a:off x="6532363" y="2194651"/>
          <a:ext cx="5014984" cy="417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0" name="Диаграмма 39">
            <a:extLst>
              <a:ext uri="{FF2B5EF4-FFF2-40B4-BE49-F238E27FC236}">
                <a16:creationId xmlns:a16="http://schemas.microsoft.com/office/drawing/2014/main" id="{A623E7CF-4F3D-29BC-AA5C-A6DA4329D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0528109"/>
              </p:ext>
            </p:extLst>
          </p:nvPr>
        </p:nvGraphicFramePr>
        <p:xfrm>
          <a:off x="585897" y="4370339"/>
          <a:ext cx="5376753" cy="2076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0" name="Диаграмма 29">
            <a:extLst>
              <a:ext uri="{FF2B5EF4-FFF2-40B4-BE49-F238E27FC236}">
                <a16:creationId xmlns:a16="http://schemas.microsoft.com/office/drawing/2014/main" id="{2CB6A7D2-BB9C-4843-A852-485E002E6E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2478778"/>
              </p:ext>
            </p:extLst>
          </p:nvPr>
        </p:nvGraphicFramePr>
        <p:xfrm>
          <a:off x="580931" y="2029221"/>
          <a:ext cx="5067300" cy="2214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142529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6A2957F3-C5B6-0ED4-0B19-A3D54178E863}"/>
              </a:ext>
            </a:extLst>
          </p:cNvPr>
          <p:cNvSpPr/>
          <p:nvPr/>
        </p:nvSpPr>
        <p:spPr>
          <a:xfrm>
            <a:off x="110421" y="3674010"/>
            <a:ext cx="11925670" cy="3105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A9894F2-F9D1-12A1-5C41-282276411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93010B-2353-B3F7-C35D-683A99E81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D57802-66C6-AE74-DB65-096EF9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209904"/>
            <a:ext cx="3668347" cy="621258"/>
          </a:xfrm>
        </p:spPr>
        <p:txBody>
          <a:bodyPr>
            <a:normAutofit fontScale="90000"/>
          </a:bodyPr>
          <a:lstStyle/>
          <a:p>
            <a:r>
              <a:rPr lang="ru-RU" dirty="0"/>
              <a:t>Ангола</a:t>
            </a:r>
            <a:br>
              <a:rPr lang="fr-FR" dirty="0"/>
            </a:br>
            <a:r>
              <a:rPr lang="ru-RU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Общая характеристика, 2022г.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EC55CC7-9F8B-434E-8957-FC32931A1D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58B30D-C2F4-9167-67EC-4CC74A4F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3037" y="1259785"/>
            <a:ext cx="445763" cy="297770"/>
          </a:xfrm>
          <a:prstGeom prst="rect">
            <a:avLst/>
          </a:prstGeom>
        </p:spPr>
      </p:pic>
      <p:pic>
        <p:nvPicPr>
          <p:cNvPr id="27" name="Рисунок 26" descr="Фермер мужской со сплошной заливкой">
            <a:extLst>
              <a:ext uri="{FF2B5EF4-FFF2-40B4-BE49-F238E27FC236}">
                <a16:creationId xmlns:a16="http://schemas.microsoft.com/office/drawing/2014/main" id="{54F2FEB3-9896-AC2C-97E8-E8CBFC5C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6729" y="2734075"/>
            <a:ext cx="304762" cy="30476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A20B95-0954-442E-C8B7-384BA64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09" y="1908423"/>
            <a:ext cx="304762" cy="3047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D19C63-7298-0D27-6947-422569DC0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929" y="2772820"/>
            <a:ext cx="304762" cy="30476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BB37C78-430D-B549-4759-13DEFD36C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99" y="1860677"/>
            <a:ext cx="415926" cy="4159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E2F086-DFFD-6A30-AF37-32A46338AB27}"/>
              </a:ext>
            </a:extLst>
          </p:cNvPr>
          <p:cNvSpPr txBox="1"/>
          <p:nvPr/>
        </p:nvSpPr>
        <p:spPr>
          <a:xfrm>
            <a:off x="3343196" y="1901253"/>
            <a:ext cx="1468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Население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85EFFE-A210-A1C4-919D-84A6A1F012B2}"/>
              </a:ext>
            </a:extLst>
          </p:cNvPr>
          <p:cNvSpPr txBox="1"/>
          <p:nvPr/>
        </p:nvSpPr>
        <p:spPr>
          <a:xfrm>
            <a:off x="6347660" y="1866269"/>
            <a:ext cx="684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ВВП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2399A2-2DD2-AF44-0F99-F66536ADAAA7}"/>
              </a:ext>
            </a:extLst>
          </p:cNvPr>
          <p:cNvSpPr txBox="1"/>
          <p:nvPr/>
        </p:nvSpPr>
        <p:spPr>
          <a:xfrm>
            <a:off x="6319236" y="2784132"/>
            <a:ext cx="127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Рост ВВП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2D22D-D385-254B-158F-B5BF99F8BB59}"/>
              </a:ext>
            </a:extLst>
          </p:cNvPr>
          <p:cNvSpPr txBox="1"/>
          <p:nvPr/>
        </p:nvSpPr>
        <p:spPr>
          <a:xfrm>
            <a:off x="3343195" y="2101798"/>
            <a:ext cx="233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35 600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млн 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32%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сельское население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C7BD583-2DA8-27E2-C994-701C784E89D8}"/>
              </a:ext>
            </a:extLst>
          </p:cNvPr>
          <p:cNvGrpSpPr/>
          <p:nvPr/>
        </p:nvGrpSpPr>
        <p:grpSpPr>
          <a:xfrm>
            <a:off x="8744520" y="1824861"/>
            <a:ext cx="2053937" cy="854571"/>
            <a:chOff x="3080401" y="2736833"/>
            <a:chExt cx="2053937" cy="854571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9591A9F-E592-8A13-F7BD-D0D8CEA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0401" y="2807802"/>
              <a:ext cx="304762" cy="30476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C99E46-91E7-4F06-1D46-B73C5BE23B16}"/>
                </a:ext>
              </a:extLst>
            </p:cNvPr>
            <p:cNvSpPr txBox="1"/>
            <p:nvPr/>
          </p:nvSpPr>
          <p:spPr>
            <a:xfrm>
              <a:off x="3383313" y="2736833"/>
              <a:ext cx="1066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Площадь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855285-026A-2238-0382-E8AF1239FAA5}"/>
                </a:ext>
              </a:extLst>
            </p:cNvPr>
            <p:cNvSpPr txBox="1"/>
            <p:nvPr/>
          </p:nvSpPr>
          <p:spPr>
            <a:xfrm>
              <a:off x="3440062" y="2975851"/>
              <a:ext cx="169427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ru-RU" dirty="0"/>
                <a:t>1 246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тыс. км²</a:t>
              </a:r>
            </a:p>
            <a:p>
              <a:pPr marL="285750" indent="-285750" algn="l" fontAlgn="b">
                <a:buFont typeface="Arial" panose="020B0604020202020204" pitchFamily="34" charset="0"/>
                <a:buChar char="•"/>
              </a:pP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</a:t>
              </a:r>
              <a:r>
                <a:rPr lang="en-US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7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% </a:t>
              </a:r>
              <a:r>
                <a:rPr lang="ru-RU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с/х земли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EF3A66-6F50-F0E0-8460-B98AEC28F61C}"/>
              </a:ext>
            </a:extLst>
          </p:cNvPr>
          <p:cNvSpPr txBox="1"/>
          <p:nvPr/>
        </p:nvSpPr>
        <p:spPr>
          <a:xfrm>
            <a:off x="6286570" y="2097622"/>
            <a:ext cx="23028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dirty="0"/>
              <a:t>67 403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млн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14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с/х сектор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8F998-A02B-3403-9462-3A6FF1F1A164}"/>
              </a:ext>
            </a:extLst>
          </p:cNvPr>
          <p:cNvSpPr txBox="1"/>
          <p:nvPr/>
        </p:nvSpPr>
        <p:spPr>
          <a:xfrm>
            <a:off x="6343691" y="3011529"/>
            <a:ext cx="184849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dirty="0"/>
              <a:t>2.77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% </a:t>
            </a:r>
          </a:p>
          <a:p>
            <a:pPr algn="l" fontAlgn="b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 -43%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с 2015-2022гг.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6A0242-FB3D-B5FC-8A4E-D454D25B5C12}"/>
              </a:ext>
            </a:extLst>
          </p:cNvPr>
          <p:cNvSpPr txBox="1"/>
          <p:nvPr/>
        </p:nvSpPr>
        <p:spPr>
          <a:xfrm>
            <a:off x="9109110" y="2960667"/>
            <a:ext cx="2553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56%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1,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га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avg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площадь фермы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D03CD5-F2E4-88D3-B61F-3188DD374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2" y="2814532"/>
            <a:ext cx="304762" cy="30476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B64184B-EFFF-1C36-2C84-44CB99246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37" y="1943405"/>
            <a:ext cx="304762" cy="3047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D7E0F3-DA6E-80EE-AB5A-EFCBECEDA1D6}"/>
              </a:ext>
            </a:extLst>
          </p:cNvPr>
          <p:cNvSpPr txBox="1"/>
          <p:nvPr/>
        </p:nvSpPr>
        <p:spPr>
          <a:xfrm>
            <a:off x="952769" y="1889538"/>
            <a:ext cx="19131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 </a:t>
            </a:r>
            <a:r>
              <a:rPr lang="ru-RU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1200" dirty="0"/>
              <a:t>ISO 3166-1</a:t>
            </a:r>
            <a:r>
              <a:rPr lang="ru-RU" sz="1100" dirty="0"/>
              <a:t>)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E918F9-A962-F8DD-B943-EC6E5A55B928}"/>
              </a:ext>
            </a:extLst>
          </p:cNvPr>
          <p:cNvSpPr txBox="1"/>
          <p:nvPr/>
        </p:nvSpPr>
        <p:spPr>
          <a:xfrm>
            <a:off x="962469" y="2110319"/>
            <a:ext cx="16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024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44D848-7503-5807-089D-E7A2EE5BA1E5}"/>
              </a:ext>
            </a:extLst>
          </p:cNvPr>
          <p:cNvSpPr txBox="1"/>
          <p:nvPr/>
        </p:nvSpPr>
        <p:spPr>
          <a:xfrm>
            <a:off x="1017754" y="2736832"/>
            <a:ext cx="1066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Валюта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D6B0CE-D9B1-8C45-BC5A-72F41A724C1D}"/>
              </a:ext>
            </a:extLst>
          </p:cNvPr>
          <p:cNvSpPr txBox="1"/>
          <p:nvPr/>
        </p:nvSpPr>
        <p:spPr>
          <a:xfrm>
            <a:off x="1019666" y="2933359"/>
            <a:ext cx="185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Кванза</a:t>
            </a:r>
            <a:r>
              <a:rPr lang="ru-RU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(АОА)</a:t>
            </a:r>
          </a:p>
          <a:p>
            <a:pPr fontAlgn="b"/>
            <a:r>
              <a:rPr lang="en-US" sz="1400" dirty="0"/>
              <a:t>460.568 AOA/US$</a:t>
            </a:r>
            <a:endPara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BC9279-5540-5669-977E-C1D7D5FD3FAE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665EA0E9-76FD-18B8-C18B-CA458A4F762D}"/>
              </a:ext>
            </a:extLst>
          </p:cNvPr>
          <p:cNvGrpSpPr/>
          <p:nvPr/>
        </p:nvGrpSpPr>
        <p:grpSpPr>
          <a:xfrm>
            <a:off x="3024799" y="2811180"/>
            <a:ext cx="2210872" cy="595924"/>
            <a:chOff x="8012770" y="1946595"/>
            <a:chExt cx="2210872" cy="595924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CBFDD75-C5DF-26A6-9D81-EC8C2A0C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12770" y="1946595"/>
              <a:ext cx="304762" cy="30476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A83742-4359-0EC7-515D-42C036A729C9}"/>
                </a:ext>
              </a:extLst>
            </p:cNvPr>
            <p:cNvSpPr txBox="1"/>
            <p:nvPr/>
          </p:nvSpPr>
          <p:spPr>
            <a:xfrm>
              <a:off x="8369816" y="1946595"/>
              <a:ext cx="1694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Рост ИПЦ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135A44-EF96-68E4-470B-3F17BF9FCA87}"/>
                </a:ext>
              </a:extLst>
            </p:cNvPr>
            <p:cNvSpPr txBox="1"/>
            <p:nvPr/>
          </p:nvSpPr>
          <p:spPr>
            <a:xfrm>
              <a:off x="8375152" y="2173187"/>
              <a:ext cx="18484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ru-RU" dirty="0"/>
                <a:t>21.36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%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D67C53A-2277-7B46-01D3-5D6D1D852F73}"/>
              </a:ext>
            </a:extLst>
          </p:cNvPr>
          <p:cNvSpPr txBox="1"/>
          <p:nvPr/>
        </p:nvSpPr>
        <p:spPr>
          <a:xfrm>
            <a:off x="9083405" y="2697309"/>
            <a:ext cx="173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Занятость в АПК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336F4F-E8D5-6915-96B2-A5A80BB62259}"/>
              </a:ext>
            </a:extLst>
          </p:cNvPr>
          <p:cNvSpPr txBox="1"/>
          <p:nvPr/>
        </p:nvSpPr>
        <p:spPr>
          <a:xfrm>
            <a:off x="2996260" y="37334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  <a:ea typeface="+mj-ea"/>
                <a:cs typeface="+mj-cs"/>
              </a:rPr>
              <a:t>Сельскохозяйственный сектор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14293-3465-5036-C71A-ECAE738D00CB}"/>
              </a:ext>
            </a:extLst>
          </p:cNvPr>
          <p:cNvSpPr txBox="1"/>
          <p:nvPr/>
        </p:nvSpPr>
        <p:spPr>
          <a:xfrm>
            <a:off x="962469" y="4079639"/>
            <a:ext cx="4860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Динамика объема производства, </a:t>
            </a:r>
            <a:r>
              <a:rPr lang="en-US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2015-</a:t>
            </a:r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2022гг.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60718F11-671F-46FF-76A0-0D1480987FE9}"/>
              </a:ext>
            </a:extLst>
          </p:cNvPr>
          <p:cNvCxnSpPr/>
          <p:nvPr/>
        </p:nvCxnSpPr>
        <p:spPr>
          <a:xfrm>
            <a:off x="2873741" y="2000804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F4E46983-F00E-1943-CB48-CB81C803D570}"/>
              </a:ext>
            </a:extLst>
          </p:cNvPr>
          <p:cNvCxnSpPr/>
          <p:nvPr/>
        </p:nvCxnSpPr>
        <p:spPr>
          <a:xfrm>
            <a:off x="5811646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29627846-CA10-7E68-A576-A253ECC707A2}"/>
              </a:ext>
            </a:extLst>
          </p:cNvPr>
          <p:cNvCxnSpPr/>
          <p:nvPr/>
        </p:nvCxnSpPr>
        <p:spPr>
          <a:xfrm>
            <a:off x="8423764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22087F-F953-0AB1-4E4F-5B413234BDC5}"/>
              </a:ext>
            </a:extLst>
          </p:cNvPr>
          <p:cNvSpPr txBox="1"/>
          <p:nvPr/>
        </p:nvSpPr>
        <p:spPr>
          <a:xfrm>
            <a:off x="6198150" y="4190875"/>
            <a:ext cx="60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Структура посевных площадей, 2022г.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66DD06-CDC8-43EF-8FA0-D94DA944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37" y="1250214"/>
            <a:ext cx="761275" cy="50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578CA07-66DA-494B-B812-B836676FA8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57088" y="3327622"/>
            <a:ext cx="0" cy="2377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Диаграмма 65">
            <a:extLst>
              <a:ext uri="{FF2B5EF4-FFF2-40B4-BE49-F238E27FC236}">
                <a16:creationId xmlns:a16="http://schemas.microsoft.com/office/drawing/2014/main" id="{97D1BD9C-52EA-3BD9-3EE9-F3A3F849E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312284"/>
              </p:ext>
            </p:extLst>
          </p:nvPr>
        </p:nvGraphicFramePr>
        <p:xfrm>
          <a:off x="276225" y="4400317"/>
          <a:ext cx="7318829" cy="197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D42D1EC-3970-4E19-8C7D-F0344070A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073868"/>
              </p:ext>
            </p:extLst>
          </p:nvPr>
        </p:nvGraphicFramePr>
        <p:xfrm>
          <a:off x="10939414" y="4506277"/>
          <a:ext cx="838200" cy="16557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8129013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4112327918"/>
                    </a:ext>
                  </a:extLst>
                </a:gridCol>
              </a:tblGrid>
              <a:tr h="275958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</a:rPr>
                        <a:t>3072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316086"/>
                  </a:ext>
                </a:extLst>
              </a:tr>
              <a:tr h="275958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1296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547640"/>
                  </a:ext>
                </a:extLst>
              </a:tr>
              <a:tr h="275958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463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7914"/>
                  </a:ext>
                </a:extLst>
              </a:tr>
              <a:tr h="275958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161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573009"/>
                  </a:ext>
                </a:extLst>
              </a:tr>
              <a:tr h="275958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325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11723"/>
                  </a:ext>
                </a:extLst>
              </a:tr>
              <a:tr h="275958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872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тыс.га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60354"/>
                  </a:ext>
                </a:extLst>
              </a:tr>
            </a:tbl>
          </a:graphicData>
        </a:graphic>
      </p:graphicFrame>
      <p:graphicFrame>
        <p:nvGraphicFramePr>
          <p:cNvPr id="71" name="Диаграмма 70">
            <a:extLst>
              <a:ext uri="{FF2B5EF4-FFF2-40B4-BE49-F238E27FC236}">
                <a16:creationId xmlns:a16="http://schemas.microsoft.com/office/drawing/2014/main" id="{96215BB9-9231-9E7B-9883-92E43D47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561139"/>
              </p:ext>
            </p:extLst>
          </p:nvPr>
        </p:nvGraphicFramePr>
        <p:xfrm>
          <a:off x="6657638" y="4364525"/>
          <a:ext cx="5065981" cy="2438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pic>
        <p:nvPicPr>
          <p:cNvPr id="2051" name="Picture 3" descr="GDP">
            <a:extLst>
              <a:ext uri="{FF2B5EF4-FFF2-40B4-BE49-F238E27FC236}">
                <a16:creationId xmlns:a16="http://schemas.microsoft.com/office/drawing/2014/main" id="{DE28D862-D7EE-4BF0-AE51-BB981891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62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920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8C3ED-EB3D-B470-4085-DA96B7657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7D76DB-5F86-3F37-0E12-E07B70352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B1471C-D6E8-2256-15F2-1F9E39C6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148054"/>
            <a:ext cx="11057955" cy="408109"/>
          </a:xfrm>
        </p:spPr>
        <p:txBody>
          <a:bodyPr/>
          <a:lstStyle/>
          <a:p>
            <a:r>
              <a:rPr lang="ru-RU" dirty="0"/>
              <a:t>Внешний рынок мочевины (</a:t>
            </a:r>
            <a:r>
              <a:rPr lang="en-US" dirty="0"/>
              <a:t>N)</a:t>
            </a:r>
            <a:r>
              <a:rPr lang="ru-RU" dirty="0"/>
              <a:t> в Анголе</a:t>
            </a:r>
            <a:r>
              <a:rPr lang="en-US" dirty="0"/>
              <a:t>, 2015-2022</a:t>
            </a:r>
            <a:r>
              <a:rPr lang="ru-RU" dirty="0"/>
              <a:t>гг.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B6BBBB-D255-1102-7F69-A8197BE5D0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B7BF4C-4F87-96D3-255B-57AC2CAF4DAE}"/>
              </a:ext>
            </a:extLst>
          </p:cNvPr>
          <p:cNvSpPr/>
          <p:nvPr/>
        </p:nvSpPr>
        <p:spPr>
          <a:xfrm>
            <a:off x="133164" y="1556163"/>
            <a:ext cx="5962835" cy="517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3956CC-0858-50E8-AA02-31E52AFE288E}"/>
              </a:ext>
            </a:extLst>
          </p:cNvPr>
          <p:cNvCxnSpPr/>
          <p:nvPr/>
        </p:nvCxnSpPr>
        <p:spPr>
          <a:xfrm>
            <a:off x="133165" y="1556163"/>
            <a:ext cx="11963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D50B15-3FE4-8BA2-B208-B75BE6ADF656}"/>
              </a:ext>
            </a:extLst>
          </p:cNvPr>
          <p:cNvSpPr txBox="1"/>
          <p:nvPr/>
        </p:nvSpPr>
        <p:spPr>
          <a:xfrm>
            <a:off x="6114874" y="648460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TradeMap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,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TradeKey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449313A-841A-9107-2ADB-0155306E6344}"/>
              </a:ext>
            </a:extLst>
          </p:cNvPr>
          <p:cNvGrpSpPr/>
          <p:nvPr/>
        </p:nvGrpSpPr>
        <p:grpSpPr>
          <a:xfrm>
            <a:off x="397107" y="1701780"/>
            <a:ext cx="3062056" cy="338554"/>
            <a:chOff x="397107" y="1701780"/>
            <a:chExt cx="3062056" cy="3385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D2216C-F2DB-DED3-0B47-3E8642291966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EFB93-97FA-6DC9-9BC6-4C158FDC4D02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Динамика импорта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0555A1-80A2-9668-45FA-1D7EE52367EA}"/>
              </a:ext>
            </a:extLst>
          </p:cNvPr>
          <p:cNvGrpSpPr/>
          <p:nvPr/>
        </p:nvGrpSpPr>
        <p:grpSpPr>
          <a:xfrm>
            <a:off x="417403" y="4119237"/>
            <a:ext cx="5842489" cy="338554"/>
            <a:chOff x="397107" y="1701780"/>
            <a:chExt cx="5842489" cy="3385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B522AA5-B415-AF12-B426-DE0FBA80BCFB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F33EC-0BF2-D717-1241-123731CD50D9}"/>
                </a:ext>
              </a:extLst>
            </p:cNvPr>
            <p:cNvSpPr txBox="1"/>
            <p:nvPr/>
          </p:nvSpPr>
          <p:spPr>
            <a:xfrm>
              <a:off x="585896" y="1701780"/>
              <a:ext cx="565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Структура ТОП-5 экспортеров по объему, тыс. тонн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057F2A-40EC-5789-AD0C-1305BD8ACFAF}"/>
              </a:ext>
            </a:extLst>
          </p:cNvPr>
          <p:cNvSpPr txBox="1"/>
          <p:nvPr/>
        </p:nvSpPr>
        <p:spPr>
          <a:xfrm>
            <a:off x="1962542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1128*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7B53B-0AF5-ACD7-095F-BA79E74F01CA}"/>
              </a:ext>
            </a:extLst>
          </p:cNvPr>
          <p:cNvSpPr txBox="1"/>
          <p:nvPr/>
        </p:nvSpPr>
        <p:spPr>
          <a:xfrm>
            <a:off x="4014850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1598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1E8397-5507-801A-CEB1-1C46548B0C7C}"/>
              </a:ext>
            </a:extLst>
          </p:cNvPr>
          <p:cNvSpPr txBox="1"/>
          <p:nvPr/>
        </p:nvSpPr>
        <p:spPr>
          <a:xfrm>
            <a:off x="1143689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1319*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107F07-ACE2-18F7-1802-DA466AD4AB59}"/>
              </a:ext>
            </a:extLst>
          </p:cNvPr>
          <p:cNvSpPr txBox="1"/>
          <p:nvPr/>
        </p:nvSpPr>
        <p:spPr>
          <a:xfrm>
            <a:off x="2615128" y="6383214"/>
            <a:ext cx="81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1248*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DA644-931E-AA07-465B-3B377E843FF5}"/>
              </a:ext>
            </a:extLst>
          </p:cNvPr>
          <p:cNvSpPr txBox="1"/>
          <p:nvPr/>
        </p:nvSpPr>
        <p:spPr>
          <a:xfrm>
            <a:off x="3356014" y="6383214"/>
            <a:ext cx="813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1062*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998F78-6CEC-9427-4137-131F1A886D7F}"/>
              </a:ext>
            </a:extLst>
          </p:cNvPr>
          <p:cNvSpPr txBox="1"/>
          <p:nvPr/>
        </p:nvSpPr>
        <p:spPr>
          <a:xfrm>
            <a:off x="81153" y="6294330"/>
            <a:ext cx="116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Средняя цена </a:t>
            </a:r>
          </a:p>
          <a:p>
            <a:pPr algn="l"/>
            <a:r>
              <a:rPr lang="en-US" sz="1000" dirty="0">
                <a:latin typeface="HSE Sans" panose="02000000000000000000" pitchFamily="2" charset="0"/>
              </a:rPr>
              <a:t>CIF </a:t>
            </a:r>
            <a:r>
              <a:rPr lang="ru-RU" sz="1000" dirty="0">
                <a:latin typeface="HSE Sans" panose="02000000000000000000" pitchFamily="2" charset="0"/>
              </a:rPr>
              <a:t>за тонну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9EDD809-61B0-9B36-A3D8-5DB348E0768A}"/>
              </a:ext>
            </a:extLst>
          </p:cNvPr>
          <p:cNvGrpSpPr/>
          <p:nvPr/>
        </p:nvGrpSpPr>
        <p:grpSpPr>
          <a:xfrm>
            <a:off x="6282436" y="1707764"/>
            <a:ext cx="3062056" cy="338554"/>
            <a:chOff x="397107" y="1701780"/>
            <a:chExt cx="3062056" cy="338554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58B16AF-28B3-C8FF-01B2-2252CD6574C2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B331D6-0872-3818-6DE4-F50661DCE729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Стоимость и логистика</a:t>
              </a:r>
            </a:p>
          </p:txBody>
        </p:sp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D634346A-C7C6-0070-9653-34710BC6B642}"/>
              </a:ext>
            </a:extLst>
          </p:cNvPr>
          <p:cNvSpPr/>
          <p:nvPr/>
        </p:nvSpPr>
        <p:spPr>
          <a:xfrm>
            <a:off x="1159864" y="6389152"/>
            <a:ext cx="4290202" cy="259904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B799891-2402-95D8-0B9B-2F6D3748D5AC}"/>
              </a:ext>
            </a:extLst>
          </p:cNvPr>
          <p:cNvCxnSpPr>
            <a:cxnSpLocks/>
          </p:cNvCxnSpPr>
          <p:nvPr/>
        </p:nvCxnSpPr>
        <p:spPr>
          <a:xfrm>
            <a:off x="6532363" y="2040334"/>
            <a:ext cx="49323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29E44B-16C0-770B-2CA8-938CA068BD2E}"/>
              </a:ext>
            </a:extLst>
          </p:cNvPr>
          <p:cNvSpPr txBox="1"/>
          <p:nvPr/>
        </p:nvSpPr>
        <p:spPr>
          <a:xfrm>
            <a:off x="4673282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1314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5DC781C-A7AC-86FF-4211-FFD0F1F2B5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646458"/>
              </p:ext>
            </p:extLst>
          </p:nvPr>
        </p:nvGraphicFramePr>
        <p:xfrm>
          <a:off x="6532363" y="2194651"/>
          <a:ext cx="5014984" cy="417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6" name="Диаграмма 35">
            <a:extLst>
              <a:ext uri="{FF2B5EF4-FFF2-40B4-BE49-F238E27FC236}">
                <a16:creationId xmlns:a16="http://schemas.microsoft.com/office/drawing/2014/main" id="{A623E7CF-4F3D-29BC-AA5C-A6DA4329D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5190470"/>
              </p:ext>
            </p:extLst>
          </p:nvPr>
        </p:nvGraphicFramePr>
        <p:xfrm>
          <a:off x="561765" y="4589119"/>
          <a:ext cx="5486400" cy="176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1" name="Диаграмма 30">
            <a:extLst>
              <a:ext uri="{FF2B5EF4-FFF2-40B4-BE49-F238E27FC236}">
                <a16:creationId xmlns:a16="http://schemas.microsoft.com/office/drawing/2014/main" id="{2CB6A7D2-BB9C-4843-A852-485E002E6E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404296"/>
              </p:ext>
            </p:extLst>
          </p:nvPr>
        </p:nvGraphicFramePr>
        <p:xfrm>
          <a:off x="561765" y="1982149"/>
          <a:ext cx="5067300" cy="2214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673857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6A2957F3-C5B6-0ED4-0B19-A3D54178E863}"/>
              </a:ext>
            </a:extLst>
          </p:cNvPr>
          <p:cNvSpPr/>
          <p:nvPr/>
        </p:nvSpPr>
        <p:spPr>
          <a:xfrm>
            <a:off x="119946" y="3650519"/>
            <a:ext cx="11925670" cy="3105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A9894F2-F9D1-12A1-5C41-282276411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93010B-2353-B3F7-C35D-683A99E81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D57802-66C6-AE74-DB65-096EF9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209904"/>
            <a:ext cx="3668347" cy="621258"/>
          </a:xfrm>
        </p:spPr>
        <p:txBody>
          <a:bodyPr>
            <a:normAutofit fontScale="90000"/>
          </a:bodyPr>
          <a:lstStyle/>
          <a:p>
            <a:r>
              <a:rPr lang="ru-RU" dirty="0"/>
              <a:t>Сенегал </a:t>
            </a:r>
            <a:br>
              <a:rPr lang="fr-FR" dirty="0"/>
            </a:br>
            <a:r>
              <a:rPr lang="ru-RU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Общая характеристика, 2022г.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EC55CC7-9F8B-434E-8957-FC32931A1D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58B30D-C2F4-9167-67EC-4CC74A4F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3037" y="1259785"/>
            <a:ext cx="445763" cy="297770"/>
          </a:xfrm>
          <a:prstGeom prst="rect">
            <a:avLst/>
          </a:prstGeom>
        </p:spPr>
      </p:pic>
      <p:pic>
        <p:nvPicPr>
          <p:cNvPr id="27" name="Рисунок 26" descr="Фермер мужской со сплошной заливкой">
            <a:extLst>
              <a:ext uri="{FF2B5EF4-FFF2-40B4-BE49-F238E27FC236}">
                <a16:creationId xmlns:a16="http://schemas.microsoft.com/office/drawing/2014/main" id="{54F2FEB3-9896-AC2C-97E8-E8CBFC5C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6729" y="2734075"/>
            <a:ext cx="304762" cy="30476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A20B95-0954-442E-C8B7-384BA64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09" y="1908423"/>
            <a:ext cx="304762" cy="3047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D19C63-7298-0D27-6947-422569DC0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929" y="2772820"/>
            <a:ext cx="304762" cy="30476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BB37C78-430D-B549-4759-13DEFD36C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99" y="1860677"/>
            <a:ext cx="415926" cy="4159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E2F086-DFFD-6A30-AF37-32A46338AB27}"/>
              </a:ext>
            </a:extLst>
          </p:cNvPr>
          <p:cNvSpPr txBox="1"/>
          <p:nvPr/>
        </p:nvSpPr>
        <p:spPr>
          <a:xfrm>
            <a:off x="3343196" y="1901253"/>
            <a:ext cx="1468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Население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85EFFE-A210-A1C4-919D-84A6A1F012B2}"/>
              </a:ext>
            </a:extLst>
          </p:cNvPr>
          <p:cNvSpPr txBox="1"/>
          <p:nvPr/>
        </p:nvSpPr>
        <p:spPr>
          <a:xfrm>
            <a:off x="6347660" y="1866269"/>
            <a:ext cx="684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ВВП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2399A2-2DD2-AF44-0F99-F66536ADAAA7}"/>
              </a:ext>
            </a:extLst>
          </p:cNvPr>
          <p:cNvSpPr txBox="1"/>
          <p:nvPr/>
        </p:nvSpPr>
        <p:spPr>
          <a:xfrm>
            <a:off x="6319236" y="2784132"/>
            <a:ext cx="127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Рост ВВП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2D22D-D385-254B-158F-B5BF99F8BB59}"/>
              </a:ext>
            </a:extLst>
          </p:cNvPr>
          <p:cNvSpPr txBox="1"/>
          <p:nvPr/>
        </p:nvSpPr>
        <p:spPr>
          <a:xfrm>
            <a:off x="3343195" y="2101798"/>
            <a:ext cx="233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17 316млн 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сельское население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C7BD583-2DA8-27E2-C994-701C784E89D8}"/>
              </a:ext>
            </a:extLst>
          </p:cNvPr>
          <p:cNvGrpSpPr/>
          <p:nvPr/>
        </p:nvGrpSpPr>
        <p:grpSpPr>
          <a:xfrm>
            <a:off x="8744520" y="1824861"/>
            <a:ext cx="2006888" cy="836334"/>
            <a:chOff x="3080401" y="2736833"/>
            <a:chExt cx="2006888" cy="836334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9591A9F-E592-8A13-F7BD-D0D8CEA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0401" y="2807802"/>
              <a:ext cx="304762" cy="30476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C99E46-91E7-4F06-1D46-B73C5BE23B16}"/>
                </a:ext>
              </a:extLst>
            </p:cNvPr>
            <p:cNvSpPr txBox="1"/>
            <p:nvPr/>
          </p:nvSpPr>
          <p:spPr>
            <a:xfrm>
              <a:off x="3383313" y="2736833"/>
              <a:ext cx="1066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Площадь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855285-026A-2238-0382-E8AF1239FAA5}"/>
                </a:ext>
              </a:extLst>
            </p:cNvPr>
            <p:cNvSpPr txBox="1"/>
            <p:nvPr/>
          </p:nvSpPr>
          <p:spPr>
            <a:xfrm>
              <a:off x="3393013" y="2957614"/>
              <a:ext cx="169427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ru-RU" dirty="0"/>
                <a:t>192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тыс. км²</a:t>
              </a:r>
            </a:p>
            <a:p>
              <a:pPr marL="285750" indent="-285750" algn="l" fontAlgn="b">
                <a:buFont typeface="Arial" panose="020B0604020202020204" pitchFamily="34" charset="0"/>
                <a:buChar char="•"/>
              </a:pPr>
              <a:r>
                <a:rPr lang="en-US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49.4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% </a:t>
              </a:r>
              <a:r>
                <a:rPr lang="ru-RU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с/х земли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EF3A66-6F50-F0E0-8460-B98AEC28F61C}"/>
              </a:ext>
            </a:extLst>
          </p:cNvPr>
          <p:cNvSpPr txBox="1"/>
          <p:nvPr/>
        </p:nvSpPr>
        <p:spPr>
          <a:xfrm>
            <a:off x="6286570" y="2097622"/>
            <a:ext cx="23028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dirty="0"/>
              <a:t>27 397</a:t>
            </a:r>
            <a:r>
              <a:rPr lang="en-US" dirty="0"/>
              <a:t> </a:t>
            </a:r>
            <a:r>
              <a:rPr lang="ru-RU" dirty="0"/>
              <a:t>млн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15.4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с/х сектор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8F998-A02B-3403-9462-3A6FF1F1A164}"/>
              </a:ext>
            </a:extLst>
          </p:cNvPr>
          <p:cNvSpPr txBox="1"/>
          <p:nvPr/>
        </p:nvSpPr>
        <p:spPr>
          <a:xfrm>
            <a:off x="6343691" y="3011529"/>
            <a:ext cx="184849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dirty="0"/>
              <a:t>4.69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% </a:t>
            </a:r>
          </a:p>
          <a:p>
            <a:pPr algn="l" fontAlgn="b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 54 %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с 2015-2022гг.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6A0242-FB3D-B5FC-8A4E-D454D25B5C12}"/>
              </a:ext>
            </a:extLst>
          </p:cNvPr>
          <p:cNvSpPr txBox="1"/>
          <p:nvPr/>
        </p:nvSpPr>
        <p:spPr>
          <a:xfrm>
            <a:off x="9109110" y="2960667"/>
            <a:ext cx="2553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21%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3.4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га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avg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площадь фермы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D03CD5-F2E4-88D3-B61F-3188DD374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2" y="2814532"/>
            <a:ext cx="304762" cy="30476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B64184B-EFFF-1C36-2C84-44CB99246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37" y="1943405"/>
            <a:ext cx="304762" cy="3047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D7E0F3-DA6E-80EE-AB5A-EFCBECEDA1D6}"/>
              </a:ext>
            </a:extLst>
          </p:cNvPr>
          <p:cNvSpPr txBox="1"/>
          <p:nvPr/>
        </p:nvSpPr>
        <p:spPr>
          <a:xfrm>
            <a:off x="952769" y="1889538"/>
            <a:ext cx="1559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E918F9-A962-F8DD-B943-EC6E5A55B928}"/>
              </a:ext>
            </a:extLst>
          </p:cNvPr>
          <p:cNvSpPr txBox="1"/>
          <p:nvPr/>
        </p:nvSpPr>
        <p:spPr>
          <a:xfrm>
            <a:off x="962469" y="2110319"/>
            <a:ext cx="16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686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44D848-7503-5807-089D-E7A2EE5BA1E5}"/>
              </a:ext>
            </a:extLst>
          </p:cNvPr>
          <p:cNvSpPr txBox="1"/>
          <p:nvPr/>
        </p:nvSpPr>
        <p:spPr>
          <a:xfrm>
            <a:off x="1017754" y="2736832"/>
            <a:ext cx="1066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Валюта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D6B0CE-D9B1-8C45-BC5A-72F41A724C1D}"/>
              </a:ext>
            </a:extLst>
          </p:cNvPr>
          <p:cNvSpPr txBox="1"/>
          <p:nvPr/>
        </p:nvSpPr>
        <p:spPr>
          <a:xfrm>
            <a:off x="1019666" y="2933359"/>
            <a:ext cx="18599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sz="1400" dirty="0"/>
              <a:t>Западноафриканский франк КФА (</a:t>
            </a:r>
            <a:r>
              <a:rPr lang="en-US" sz="1400" dirty="0"/>
              <a:t>XOF)</a:t>
            </a:r>
            <a:br>
              <a:rPr lang="ru-RU" sz="1400" dirty="0"/>
            </a:br>
            <a:r>
              <a:rPr lang="en-US" sz="1400" dirty="0"/>
              <a:t>623.760 XOF/US$</a:t>
            </a:r>
            <a:endPara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27AACD0-A895-A1CD-34B5-02B01E8727CB}"/>
              </a:ext>
            </a:extLst>
          </p:cNvPr>
          <p:cNvCxnSpPr>
            <a:cxnSpLocks/>
          </p:cNvCxnSpPr>
          <p:nvPr/>
        </p:nvCxnSpPr>
        <p:spPr>
          <a:xfrm flipV="1">
            <a:off x="6457088" y="3279997"/>
            <a:ext cx="0" cy="2377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BC9279-5540-5669-977E-C1D7D5FD3FAE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665EA0E9-76FD-18B8-C18B-CA458A4F762D}"/>
              </a:ext>
            </a:extLst>
          </p:cNvPr>
          <p:cNvGrpSpPr/>
          <p:nvPr/>
        </p:nvGrpSpPr>
        <p:grpSpPr>
          <a:xfrm>
            <a:off x="3024799" y="2811180"/>
            <a:ext cx="2210872" cy="595924"/>
            <a:chOff x="8012770" y="1946595"/>
            <a:chExt cx="2210872" cy="595924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CBFDD75-C5DF-26A6-9D81-EC8C2A0C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12770" y="1946595"/>
              <a:ext cx="304762" cy="30476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A83742-4359-0EC7-515D-42C036A729C9}"/>
                </a:ext>
              </a:extLst>
            </p:cNvPr>
            <p:cNvSpPr txBox="1"/>
            <p:nvPr/>
          </p:nvSpPr>
          <p:spPr>
            <a:xfrm>
              <a:off x="8369816" y="1946595"/>
              <a:ext cx="1694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Рост ИПЦ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135A44-EF96-68E4-470B-3F17BF9FCA87}"/>
                </a:ext>
              </a:extLst>
            </p:cNvPr>
            <p:cNvSpPr txBox="1"/>
            <p:nvPr/>
          </p:nvSpPr>
          <p:spPr>
            <a:xfrm>
              <a:off x="8375152" y="2173187"/>
              <a:ext cx="18484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ru-RU" dirty="0"/>
                <a:t>9.69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%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D67C53A-2277-7B46-01D3-5D6D1D852F73}"/>
              </a:ext>
            </a:extLst>
          </p:cNvPr>
          <p:cNvSpPr txBox="1"/>
          <p:nvPr/>
        </p:nvSpPr>
        <p:spPr>
          <a:xfrm>
            <a:off x="9083405" y="2697309"/>
            <a:ext cx="173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Занятость в АПК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336F4F-E8D5-6915-96B2-A5A80BB62259}"/>
              </a:ext>
            </a:extLst>
          </p:cNvPr>
          <p:cNvSpPr txBox="1"/>
          <p:nvPr/>
        </p:nvSpPr>
        <p:spPr>
          <a:xfrm>
            <a:off x="2996260" y="37334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  <a:ea typeface="+mj-ea"/>
                <a:cs typeface="+mj-cs"/>
              </a:rPr>
              <a:t>Сельскохозяйственный сектор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14293-3465-5036-C71A-ECAE738D00CB}"/>
              </a:ext>
            </a:extLst>
          </p:cNvPr>
          <p:cNvSpPr txBox="1"/>
          <p:nvPr/>
        </p:nvSpPr>
        <p:spPr>
          <a:xfrm>
            <a:off x="962469" y="4079639"/>
            <a:ext cx="4860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Динамика объема производства, </a:t>
            </a:r>
            <a:r>
              <a:rPr lang="en-US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2015-</a:t>
            </a:r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2022гг.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60718F11-671F-46FF-76A0-0D1480987FE9}"/>
              </a:ext>
            </a:extLst>
          </p:cNvPr>
          <p:cNvCxnSpPr/>
          <p:nvPr/>
        </p:nvCxnSpPr>
        <p:spPr>
          <a:xfrm>
            <a:off x="2873741" y="2000804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F4E46983-F00E-1943-CB48-CB81C803D570}"/>
              </a:ext>
            </a:extLst>
          </p:cNvPr>
          <p:cNvCxnSpPr/>
          <p:nvPr/>
        </p:nvCxnSpPr>
        <p:spPr>
          <a:xfrm>
            <a:off x="5811646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29627846-CA10-7E68-A576-A253ECC707A2}"/>
              </a:ext>
            </a:extLst>
          </p:cNvPr>
          <p:cNvCxnSpPr/>
          <p:nvPr/>
        </p:nvCxnSpPr>
        <p:spPr>
          <a:xfrm>
            <a:off x="8423764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22087F-F953-0AB1-4E4F-5B413234BDC5}"/>
              </a:ext>
            </a:extLst>
          </p:cNvPr>
          <p:cNvSpPr txBox="1"/>
          <p:nvPr/>
        </p:nvSpPr>
        <p:spPr>
          <a:xfrm>
            <a:off x="6198150" y="4190875"/>
            <a:ext cx="60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Структура посевных площадей, 2022г.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A12E2F-678E-450D-A934-90E8FBDA6D42}"/>
              </a:ext>
            </a:extLst>
          </p:cNvPr>
          <p:cNvSpPr txBox="1"/>
          <p:nvPr/>
        </p:nvSpPr>
        <p:spPr>
          <a:xfrm>
            <a:off x="952767" y="1889538"/>
            <a:ext cx="192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 </a:t>
            </a:r>
            <a:r>
              <a:rPr lang="ru-RU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1200" dirty="0"/>
              <a:t>ISO 3166-1</a:t>
            </a:r>
            <a:r>
              <a:rPr lang="ru-RU" sz="1100" dirty="0"/>
              <a:t>)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074" name="Picture 2" descr="Сенегал — Википедия">
            <a:extLst>
              <a:ext uri="{FF2B5EF4-FFF2-40B4-BE49-F238E27FC236}">
                <a16:creationId xmlns:a16="http://schemas.microsoft.com/office/drawing/2014/main" id="{2C7FBA7B-FE19-4212-B292-D560EB5EA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2" y="1207440"/>
            <a:ext cx="686237" cy="4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Диаграмма 54">
            <a:extLst>
              <a:ext uri="{FF2B5EF4-FFF2-40B4-BE49-F238E27FC236}">
                <a16:creationId xmlns:a16="http://schemas.microsoft.com/office/drawing/2014/main" id="{97D1BD9C-52EA-3BD9-3EE9-F3A3F849E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3720658"/>
              </p:ext>
            </p:extLst>
          </p:nvPr>
        </p:nvGraphicFramePr>
        <p:xfrm>
          <a:off x="146384" y="4407481"/>
          <a:ext cx="7448670" cy="2057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65" name="Диаграмма 64">
            <a:extLst>
              <a:ext uri="{FF2B5EF4-FFF2-40B4-BE49-F238E27FC236}">
                <a16:creationId xmlns:a16="http://schemas.microsoft.com/office/drawing/2014/main" id="{96215BB9-9231-9E7B-9883-92E43D47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4817684"/>
              </p:ext>
            </p:extLst>
          </p:nvPr>
        </p:nvGraphicFramePr>
        <p:xfrm>
          <a:off x="6510892" y="4362109"/>
          <a:ext cx="5334000" cy="2438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28E1658-8648-4B76-AC51-BC77ED9F4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484427"/>
              </p:ext>
            </p:extLst>
          </p:nvPr>
        </p:nvGraphicFramePr>
        <p:xfrm>
          <a:off x="11172825" y="4407481"/>
          <a:ext cx="834224" cy="1717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7112">
                  <a:extLst>
                    <a:ext uri="{9D8B030D-6E8A-4147-A177-3AD203B41FA5}">
                      <a16:colId xmlns:a16="http://schemas.microsoft.com/office/drawing/2014/main" val="380581229"/>
                    </a:ext>
                  </a:extLst>
                </a:gridCol>
                <a:gridCol w="417112">
                  <a:extLst>
                    <a:ext uri="{9D8B030D-6E8A-4147-A177-3AD203B41FA5}">
                      <a16:colId xmlns:a16="http://schemas.microsoft.com/office/drawing/2014/main" val="1969673512"/>
                    </a:ext>
                  </a:extLst>
                </a:gridCol>
              </a:tblGrid>
              <a:tr h="286182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1896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034800"/>
                  </a:ext>
                </a:extLst>
              </a:tr>
              <a:tr h="286182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</a:rPr>
                        <a:t>111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526174"/>
                  </a:ext>
                </a:extLst>
              </a:tr>
              <a:tr h="286182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1317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88858"/>
                  </a:ext>
                </a:extLst>
              </a:tr>
              <a:tr h="286182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96498"/>
                  </a:ext>
                </a:extLst>
              </a:tr>
              <a:tr h="286182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068052"/>
                  </a:ext>
                </a:extLst>
              </a:tr>
              <a:tr h="286182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тыс.га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8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046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8C3ED-EB3D-B470-4085-DA96B7657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7D76DB-5F86-3F37-0E12-E07B70352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B1471C-D6E8-2256-15F2-1F9E39C6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148054"/>
            <a:ext cx="11057955" cy="408109"/>
          </a:xfrm>
        </p:spPr>
        <p:txBody>
          <a:bodyPr/>
          <a:lstStyle/>
          <a:p>
            <a:r>
              <a:rPr lang="ru-RU" dirty="0"/>
              <a:t>Внешний рынок мочевины (</a:t>
            </a:r>
            <a:r>
              <a:rPr lang="en-US" dirty="0"/>
              <a:t>N)</a:t>
            </a:r>
            <a:r>
              <a:rPr lang="ru-RU" dirty="0"/>
              <a:t> в Сенегале</a:t>
            </a:r>
            <a:r>
              <a:rPr lang="en-US" dirty="0"/>
              <a:t>, 2015-2022</a:t>
            </a:r>
            <a:r>
              <a:rPr lang="ru-RU" dirty="0"/>
              <a:t>гг.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B6BBBB-D255-1102-7F69-A8197BE5D0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B7BF4C-4F87-96D3-255B-57AC2CAF4DAE}"/>
              </a:ext>
            </a:extLst>
          </p:cNvPr>
          <p:cNvSpPr/>
          <p:nvPr/>
        </p:nvSpPr>
        <p:spPr>
          <a:xfrm>
            <a:off x="133164" y="1556163"/>
            <a:ext cx="5962835" cy="517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3956CC-0858-50E8-AA02-31E52AFE288E}"/>
              </a:ext>
            </a:extLst>
          </p:cNvPr>
          <p:cNvCxnSpPr/>
          <p:nvPr/>
        </p:nvCxnSpPr>
        <p:spPr>
          <a:xfrm>
            <a:off x="133165" y="1556163"/>
            <a:ext cx="11963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D50B15-3FE4-8BA2-B208-B75BE6ADF656}"/>
              </a:ext>
            </a:extLst>
          </p:cNvPr>
          <p:cNvSpPr txBox="1"/>
          <p:nvPr/>
        </p:nvSpPr>
        <p:spPr>
          <a:xfrm>
            <a:off x="6114874" y="648460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TradeMap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,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TradeKey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449313A-841A-9107-2ADB-0155306E6344}"/>
              </a:ext>
            </a:extLst>
          </p:cNvPr>
          <p:cNvGrpSpPr/>
          <p:nvPr/>
        </p:nvGrpSpPr>
        <p:grpSpPr>
          <a:xfrm>
            <a:off x="397107" y="1701780"/>
            <a:ext cx="3062056" cy="338554"/>
            <a:chOff x="397107" y="1701780"/>
            <a:chExt cx="3062056" cy="3385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D2216C-F2DB-DED3-0B47-3E8642291966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EFB93-97FA-6DC9-9BC6-4C158FDC4D02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Динамика импорта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0555A1-80A2-9668-45FA-1D7EE52367EA}"/>
              </a:ext>
            </a:extLst>
          </p:cNvPr>
          <p:cNvGrpSpPr/>
          <p:nvPr/>
        </p:nvGrpSpPr>
        <p:grpSpPr>
          <a:xfrm>
            <a:off x="417403" y="4119237"/>
            <a:ext cx="5842489" cy="338554"/>
            <a:chOff x="397107" y="1701780"/>
            <a:chExt cx="5842489" cy="3385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B522AA5-B415-AF12-B426-DE0FBA80BCFB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F33EC-0BF2-D717-1241-123731CD50D9}"/>
                </a:ext>
              </a:extLst>
            </p:cNvPr>
            <p:cNvSpPr txBox="1"/>
            <p:nvPr/>
          </p:nvSpPr>
          <p:spPr>
            <a:xfrm>
              <a:off x="585896" y="1701780"/>
              <a:ext cx="565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Структура ТОП-5 экспортеров по объему, тыс. тонн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057F2A-40EC-5789-AD0C-1305BD8ACFAF}"/>
              </a:ext>
            </a:extLst>
          </p:cNvPr>
          <p:cNvSpPr txBox="1"/>
          <p:nvPr/>
        </p:nvSpPr>
        <p:spPr>
          <a:xfrm>
            <a:off x="1962542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977*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7B53B-0AF5-ACD7-095F-BA79E74F01CA}"/>
              </a:ext>
            </a:extLst>
          </p:cNvPr>
          <p:cNvSpPr txBox="1"/>
          <p:nvPr/>
        </p:nvSpPr>
        <p:spPr>
          <a:xfrm>
            <a:off x="4014850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921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1E8397-5507-801A-CEB1-1C46548B0C7C}"/>
              </a:ext>
            </a:extLst>
          </p:cNvPr>
          <p:cNvSpPr txBox="1"/>
          <p:nvPr/>
        </p:nvSpPr>
        <p:spPr>
          <a:xfrm>
            <a:off x="1143689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821*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107F07-ACE2-18F7-1802-DA466AD4AB59}"/>
              </a:ext>
            </a:extLst>
          </p:cNvPr>
          <p:cNvSpPr txBox="1"/>
          <p:nvPr/>
        </p:nvSpPr>
        <p:spPr>
          <a:xfrm>
            <a:off x="2615128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976*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DA644-931E-AA07-465B-3B377E843FF5}"/>
              </a:ext>
            </a:extLst>
          </p:cNvPr>
          <p:cNvSpPr txBox="1"/>
          <p:nvPr/>
        </p:nvSpPr>
        <p:spPr>
          <a:xfrm>
            <a:off x="3356014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1213*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998F78-6CEC-9427-4137-131F1A886D7F}"/>
              </a:ext>
            </a:extLst>
          </p:cNvPr>
          <p:cNvSpPr txBox="1"/>
          <p:nvPr/>
        </p:nvSpPr>
        <p:spPr>
          <a:xfrm>
            <a:off x="81153" y="6294330"/>
            <a:ext cx="116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Средняя цена </a:t>
            </a:r>
          </a:p>
          <a:p>
            <a:pPr algn="l"/>
            <a:r>
              <a:rPr lang="en-US" sz="1000" dirty="0">
                <a:latin typeface="HSE Sans" panose="02000000000000000000" pitchFamily="2" charset="0"/>
              </a:rPr>
              <a:t>CIF </a:t>
            </a:r>
            <a:r>
              <a:rPr lang="ru-RU" sz="1000" dirty="0">
                <a:latin typeface="HSE Sans" panose="02000000000000000000" pitchFamily="2" charset="0"/>
              </a:rPr>
              <a:t>за тонну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9EDD809-61B0-9B36-A3D8-5DB348E0768A}"/>
              </a:ext>
            </a:extLst>
          </p:cNvPr>
          <p:cNvGrpSpPr/>
          <p:nvPr/>
        </p:nvGrpSpPr>
        <p:grpSpPr>
          <a:xfrm>
            <a:off x="6282436" y="1707764"/>
            <a:ext cx="3062056" cy="338554"/>
            <a:chOff x="397107" y="1701780"/>
            <a:chExt cx="3062056" cy="338554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58B16AF-28B3-C8FF-01B2-2252CD6574C2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B331D6-0872-3818-6DE4-F50661DCE729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Стоимость и логистика</a:t>
              </a:r>
            </a:p>
          </p:txBody>
        </p:sp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D634346A-C7C6-0070-9653-34710BC6B642}"/>
              </a:ext>
            </a:extLst>
          </p:cNvPr>
          <p:cNvSpPr/>
          <p:nvPr/>
        </p:nvSpPr>
        <p:spPr>
          <a:xfrm>
            <a:off x="1159864" y="6389152"/>
            <a:ext cx="4290202" cy="259904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B799891-2402-95D8-0B9B-2F6D3748D5AC}"/>
              </a:ext>
            </a:extLst>
          </p:cNvPr>
          <p:cNvCxnSpPr>
            <a:cxnSpLocks/>
          </p:cNvCxnSpPr>
          <p:nvPr/>
        </p:nvCxnSpPr>
        <p:spPr>
          <a:xfrm>
            <a:off x="6532363" y="2040334"/>
            <a:ext cx="49323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29E44B-16C0-770B-2CA8-938CA068BD2E}"/>
              </a:ext>
            </a:extLst>
          </p:cNvPr>
          <p:cNvSpPr txBox="1"/>
          <p:nvPr/>
        </p:nvSpPr>
        <p:spPr>
          <a:xfrm>
            <a:off x="4673282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721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5DC781C-A7AC-86FF-4211-FFD0F1F2B5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616463"/>
              </p:ext>
            </p:extLst>
          </p:nvPr>
        </p:nvGraphicFramePr>
        <p:xfrm>
          <a:off x="6532363" y="2194651"/>
          <a:ext cx="5014984" cy="417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6" name="Диаграмма 35">
            <a:extLst>
              <a:ext uri="{FF2B5EF4-FFF2-40B4-BE49-F238E27FC236}">
                <a16:creationId xmlns:a16="http://schemas.microsoft.com/office/drawing/2014/main" id="{A623E7CF-4F3D-29BC-AA5C-A6DA4329D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3322"/>
              </p:ext>
            </p:extLst>
          </p:nvPr>
        </p:nvGraphicFramePr>
        <p:xfrm>
          <a:off x="628474" y="4267318"/>
          <a:ext cx="5486400" cy="2076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0" name="Диаграмма 29">
            <a:extLst>
              <a:ext uri="{FF2B5EF4-FFF2-40B4-BE49-F238E27FC236}">
                <a16:creationId xmlns:a16="http://schemas.microsoft.com/office/drawing/2014/main" id="{2CB6A7D2-BB9C-4843-A852-485E002E6E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3332315"/>
              </p:ext>
            </p:extLst>
          </p:nvPr>
        </p:nvGraphicFramePr>
        <p:xfrm>
          <a:off x="644653" y="2011147"/>
          <a:ext cx="5067300" cy="2214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787971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6A2957F3-C5B6-0ED4-0B19-A3D54178E863}"/>
              </a:ext>
            </a:extLst>
          </p:cNvPr>
          <p:cNvSpPr/>
          <p:nvPr/>
        </p:nvSpPr>
        <p:spPr>
          <a:xfrm>
            <a:off x="119946" y="3650519"/>
            <a:ext cx="11925670" cy="3105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A9894F2-F9D1-12A1-5C41-282276411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93010B-2353-B3F7-C35D-683A99E81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D57802-66C6-AE74-DB65-096EF9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209904"/>
            <a:ext cx="3668347" cy="621258"/>
          </a:xfrm>
        </p:spPr>
        <p:txBody>
          <a:bodyPr>
            <a:normAutofit fontScale="90000"/>
          </a:bodyPr>
          <a:lstStyle/>
          <a:p>
            <a:r>
              <a:rPr lang="ru-RU" dirty="0"/>
              <a:t>Кот-д'Ивуар</a:t>
            </a:r>
            <a:br>
              <a:rPr lang="fr-FR" dirty="0"/>
            </a:br>
            <a:r>
              <a:rPr lang="ru-RU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Общая характеристика, 2022г.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EC55CC7-9F8B-434E-8957-FC32931A1D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58B30D-C2F4-9167-67EC-4CC74A4F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3037" y="1259785"/>
            <a:ext cx="445763" cy="297770"/>
          </a:xfrm>
          <a:prstGeom prst="rect">
            <a:avLst/>
          </a:prstGeom>
        </p:spPr>
      </p:pic>
      <p:pic>
        <p:nvPicPr>
          <p:cNvPr id="27" name="Рисунок 26" descr="Фермер мужской со сплошной заливкой">
            <a:extLst>
              <a:ext uri="{FF2B5EF4-FFF2-40B4-BE49-F238E27FC236}">
                <a16:creationId xmlns:a16="http://schemas.microsoft.com/office/drawing/2014/main" id="{54F2FEB3-9896-AC2C-97E8-E8CBFC5C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6729" y="2734075"/>
            <a:ext cx="304762" cy="30476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A20B95-0954-442E-C8B7-384BA64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09" y="1908423"/>
            <a:ext cx="304762" cy="3047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D19C63-7298-0D27-6947-422569DC0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929" y="2772820"/>
            <a:ext cx="304762" cy="30476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BB37C78-430D-B549-4759-13DEFD36C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99" y="1860677"/>
            <a:ext cx="415926" cy="4159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E2F086-DFFD-6A30-AF37-32A46338AB27}"/>
              </a:ext>
            </a:extLst>
          </p:cNvPr>
          <p:cNvSpPr txBox="1"/>
          <p:nvPr/>
        </p:nvSpPr>
        <p:spPr>
          <a:xfrm>
            <a:off x="3343196" y="1901253"/>
            <a:ext cx="1468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Население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85EFFE-A210-A1C4-919D-84A6A1F012B2}"/>
              </a:ext>
            </a:extLst>
          </p:cNvPr>
          <p:cNvSpPr txBox="1"/>
          <p:nvPr/>
        </p:nvSpPr>
        <p:spPr>
          <a:xfrm>
            <a:off x="6347660" y="1866269"/>
            <a:ext cx="684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ВВП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2399A2-2DD2-AF44-0F99-F66536ADAAA7}"/>
              </a:ext>
            </a:extLst>
          </p:cNvPr>
          <p:cNvSpPr txBox="1"/>
          <p:nvPr/>
        </p:nvSpPr>
        <p:spPr>
          <a:xfrm>
            <a:off x="6319236" y="2784132"/>
            <a:ext cx="127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Рост ВВП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2D22D-D385-254B-158F-B5BF99F8BB59}"/>
              </a:ext>
            </a:extLst>
          </p:cNvPr>
          <p:cNvSpPr txBox="1"/>
          <p:nvPr/>
        </p:nvSpPr>
        <p:spPr>
          <a:xfrm>
            <a:off x="3343195" y="2101798"/>
            <a:ext cx="233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28 161 млн 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47%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сельское население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C7BD583-2DA8-27E2-C994-701C784E89D8}"/>
              </a:ext>
            </a:extLst>
          </p:cNvPr>
          <p:cNvGrpSpPr/>
          <p:nvPr/>
        </p:nvGrpSpPr>
        <p:grpSpPr>
          <a:xfrm>
            <a:off x="8754487" y="1824861"/>
            <a:ext cx="2006888" cy="836334"/>
            <a:chOff x="3080401" y="2736833"/>
            <a:chExt cx="2006888" cy="836334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9591A9F-E592-8A13-F7BD-D0D8CEA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0401" y="2807802"/>
              <a:ext cx="304762" cy="30476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C99E46-91E7-4F06-1D46-B73C5BE23B16}"/>
                </a:ext>
              </a:extLst>
            </p:cNvPr>
            <p:cNvSpPr txBox="1"/>
            <p:nvPr/>
          </p:nvSpPr>
          <p:spPr>
            <a:xfrm>
              <a:off x="3383313" y="2736833"/>
              <a:ext cx="1066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Площадь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855285-026A-2238-0382-E8AF1239FAA5}"/>
                </a:ext>
              </a:extLst>
            </p:cNvPr>
            <p:cNvSpPr txBox="1"/>
            <p:nvPr/>
          </p:nvSpPr>
          <p:spPr>
            <a:xfrm>
              <a:off x="3393013" y="2957614"/>
              <a:ext cx="169427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ru-RU" dirty="0"/>
                <a:t>318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тыс. км²</a:t>
              </a:r>
            </a:p>
            <a:p>
              <a:pPr marL="285750" indent="-285750" algn="l" fontAlgn="b">
                <a:buFont typeface="Arial" panose="020B0604020202020204" pitchFamily="34" charset="0"/>
                <a:buChar char="•"/>
              </a:pPr>
              <a:r>
                <a:rPr lang="en-US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74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% </a:t>
              </a:r>
              <a:r>
                <a:rPr lang="ru-RU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с/х земли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EF3A66-6F50-F0E0-8460-B98AEC28F61C}"/>
              </a:ext>
            </a:extLst>
          </p:cNvPr>
          <p:cNvSpPr txBox="1"/>
          <p:nvPr/>
        </p:nvSpPr>
        <p:spPr>
          <a:xfrm>
            <a:off x="6286570" y="2097622"/>
            <a:ext cx="23028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dirty="0"/>
              <a:t>67 238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млн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17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с/х сектор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8F998-A02B-3403-9462-3A6FF1F1A164}"/>
              </a:ext>
            </a:extLst>
          </p:cNvPr>
          <p:cNvSpPr txBox="1"/>
          <p:nvPr/>
        </p:nvSpPr>
        <p:spPr>
          <a:xfrm>
            <a:off x="6343691" y="3011529"/>
            <a:ext cx="184849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dirty="0"/>
              <a:t>5.45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% </a:t>
            </a:r>
          </a:p>
          <a:p>
            <a:pPr algn="l" fontAlgn="b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 49%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с 2015-2022гг.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6A0242-FB3D-B5FC-8A4E-D454D25B5C12}"/>
              </a:ext>
            </a:extLst>
          </p:cNvPr>
          <p:cNvSpPr txBox="1"/>
          <p:nvPr/>
        </p:nvSpPr>
        <p:spPr>
          <a:xfrm>
            <a:off x="9109110" y="2960667"/>
            <a:ext cx="2553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48%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га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avg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площадь фермы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D03CD5-F2E4-88D3-B61F-3188DD374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2" y="2814532"/>
            <a:ext cx="304762" cy="30476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B64184B-EFFF-1C36-2C84-44CB99246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37" y="1943405"/>
            <a:ext cx="304762" cy="3047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D7E0F3-DA6E-80EE-AB5A-EFCBECEDA1D6}"/>
              </a:ext>
            </a:extLst>
          </p:cNvPr>
          <p:cNvSpPr txBox="1"/>
          <p:nvPr/>
        </p:nvSpPr>
        <p:spPr>
          <a:xfrm>
            <a:off x="952769" y="1889538"/>
            <a:ext cx="1559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E918F9-A962-F8DD-B943-EC6E5A55B928}"/>
              </a:ext>
            </a:extLst>
          </p:cNvPr>
          <p:cNvSpPr txBox="1"/>
          <p:nvPr/>
        </p:nvSpPr>
        <p:spPr>
          <a:xfrm>
            <a:off x="962469" y="2110319"/>
            <a:ext cx="16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384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44D848-7503-5807-089D-E7A2EE5BA1E5}"/>
              </a:ext>
            </a:extLst>
          </p:cNvPr>
          <p:cNvSpPr txBox="1"/>
          <p:nvPr/>
        </p:nvSpPr>
        <p:spPr>
          <a:xfrm>
            <a:off x="1017754" y="2736832"/>
            <a:ext cx="1066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Валюта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D6B0CE-D9B1-8C45-BC5A-72F41A724C1D}"/>
              </a:ext>
            </a:extLst>
          </p:cNvPr>
          <p:cNvSpPr txBox="1"/>
          <p:nvPr/>
        </p:nvSpPr>
        <p:spPr>
          <a:xfrm>
            <a:off x="1019666" y="2933359"/>
            <a:ext cx="18599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sz="1400" dirty="0"/>
              <a:t>Западноафриканский франк КФА (</a:t>
            </a:r>
            <a:r>
              <a:rPr lang="en-US" sz="1400" dirty="0"/>
              <a:t>XOF) </a:t>
            </a:r>
            <a:br>
              <a:rPr lang="ru-RU" sz="1400" dirty="0"/>
            </a:br>
            <a:r>
              <a:rPr lang="en-US" sz="1400" dirty="0"/>
              <a:t>623.760 XOF/US$</a:t>
            </a:r>
            <a:endPara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27AACD0-A895-A1CD-34B5-02B01E8727CB}"/>
              </a:ext>
            </a:extLst>
          </p:cNvPr>
          <p:cNvCxnSpPr>
            <a:cxnSpLocks/>
          </p:cNvCxnSpPr>
          <p:nvPr/>
        </p:nvCxnSpPr>
        <p:spPr>
          <a:xfrm flipV="1">
            <a:off x="6457088" y="3279997"/>
            <a:ext cx="0" cy="2377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BC9279-5540-5669-977E-C1D7D5FD3FAE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665EA0E9-76FD-18B8-C18B-CA458A4F762D}"/>
              </a:ext>
            </a:extLst>
          </p:cNvPr>
          <p:cNvGrpSpPr/>
          <p:nvPr/>
        </p:nvGrpSpPr>
        <p:grpSpPr>
          <a:xfrm>
            <a:off x="3024799" y="2811180"/>
            <a:ext cx="2210872" cy="595924"/>
            <a:chOff x="8012770" y="1946595"/>
            <a:chExt cx="2210872" cy="595924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CBFDD75-C5DF-26A6-9D81-EC8C2A0C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12770" y="1946595"/>
              <a:ext cx="304762" cy="30476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A83742-4359-0EC7-515D-42C036A729C9}"/>
                </a:ext>
              </a:extLst>
            </p:cNvPr>
            <p:cNvSpPr txBox="1"/>
            <p:nvPr/>
          </p:nvSpPr>
          <p:spPr>
            <a:xfrm>
              <a:off x="8369816" y="1946595"/>
              <a:ext cx="1694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Рост ИПЦ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135A44-EF96-68E4-470B-3F17BF9FCA87}"/>
                </a:ext>
              </a:extLst>
            </p:cNvPr>
            <p:cNvSpPr txBox="1"/>
            <p:nvPr/>
          </p:nvSpPr>
          <p:spPr>
            <a:xfrm>
              <a:off x="8375152" y="2173187"/>
              <a:ext cx="18484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ru-RU" dirty="0"/>
                <a:t>5.21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%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D67C53A-2277-7B46-01D3-5D6D1D852F73}"/>
              </a:ext>
            </a:extLst>
          </p:cNvPr>
          <p:cNvSpPr txBox="1"/>
          <p:nvPr/>
        </p:nvSpPr>
        <p:spPr>
          <a:xfrm>
            <a:off x="9083405" y="2697309"/>
            <a:ext cx="173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Занятость в АПК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336F4F-E8D5-6915-96B2-A5A80BB62259}"/>
              </a:ext>
            </a:extLst>
          </p:cNvPr>
          <p:cNvSpPr txBox="1"/>
          <p:nvPr/>
        </p:nvSpPr>
        <p:spPr>
          <a:xfrm>
            <a:off x="2996260" y="37334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  <a:ea typeface="+mj-ea"/>
                <a:cs typeface="+mj-cs"/>
              </a:rPr>
              <a:t>Сельскохозяйственный сектор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14293-3465-5036-C71A-ECAE738D00CB}"/>
              </a:ext>
            </a:extLst>
          </p:cNvPr>
          <p:cNvSpPr txBox="1"/>
          <p:nvPr/>
        </p:nvSpPr>
        <p:spPr>
          <a:xfrm>
            <a:off x="962469" y="4079639"/>
            <a:ext cx="4860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Динамика объема производства, </a:t>
            </a:r>
            <a:r>
              <a:rPr lang="en-US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2015-</a:t>
            </a:r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2022гг.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60718F11-671F-46FF-76A0-0D1480987FE9}"/>
              </a:ext>
            </a:extLst>
          </p:cNvPr>
          <p:cNvCxnSpPr/>
          <p:nvPr/>
        </p:nvCxnSpPr>
        <p:spPr>
          <a:xfrm>
            <a:off x="2873741" y="2000804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F4E46983-F00E-1943-CB48-CB81C803D570}"/>
              </a:ext>
            </a:extLst>
          </p:cNvPr>
          <p:cNvCxnSpPr/>
          <p:nvPr/>
        </p:nvCxnSpPr>
        <p:spPr>
          <a:xfrm>
            <a:off x="5811646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29627846-CA10-7E68-A576-A253ECC707A2}"/>
              </a:ext>
            </a:extLst>
          </p:cNvPr>
          <p:cNvCxnSpPr/>
          <p:nvPr/>
        </p:nvCxnSpPr>
        <p:spPr>
          <a:xfrm>
            <a:off x="8423764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22087F-F953-0AB1-4E4F-5B413234BDC5}"/>
              </a:ext>
            </a:extLst>
          </p:cNvPr>
          <p:cNvSpPr txBox="1"/>
          <p:nvPr/>
        </p:nvSpPr>
        <p:spPr>
          <a:xfrm>
            <a:off x="6198150" y="4190875"/>
            <a:ext cx="60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Структура посевных площадей, 2022г.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FDF78F-AE07-40A1-8966-B37B4F00F971}"/>
              </a:ext>
            </a:extLst>
          </p:cNvPr>
          <p:cNvSpPr txBox="1"/>
          <p:nvPr/>
        </p:nvSpPr>
        <p:spPr>
          <a:xfrm>
            <a:off x="952767" y="1889538"/>
            <a:ext cx="192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 </a:t>
            </a:r>
            <a:r>
              <a:rPr lang="ru-RU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1200" dirty="0"/>
              <a:t>ISO 3166-1</a:t>
            </a:r>
            <a:r>
              <a:rPr lang="ru-RU" sz="1100" dirty="0"/>
              <a:t>)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098" name="Picture 2" descr="Ivory Coast - Wikipedia">
            <a:extLst>
              <a:ext uri="{FF2B5EF4-FFF2-40B4-BE49-F238E27FC236}">
                <a16:creationId xmlns:a16="http://schemas.microsoft.com/office/drawing/2014/main" id="{2EAC87C8-932D-4157-B67F-03F9DC39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4" y="1206886"/>
            <a:ext cx="745081" cy="49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Диаграмма 54">
            <a:extLst>
              <a:ext uri="{FF2B5EF4-FFF2-40B4-BE49-F238E27FC236}">
                <a16:creationId xmlns:a16="http://schemas.microsoft.com/office/drawing/2014/main" id="{97D1BD9C-52EA-3BD9-3EE9-F3A3F849E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762515"/>
              </p:ext>
            </p:extLst>
          </p:nvPr>
        </p:nvGraphicFramePr>
        <p:xfrm>
          <a:off x="212084" y="4428781"/>
          <a:ext cx="7382970" cy="2083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63" name="Диаграмма 62">
            <a:extLst>
              <a:ext uri="{FF2B5EF4-FFF2-40B4-BE49-F238E27FC236}">
                <a16:creationId xmlns:a16="http://schemas.microsoft.com/office/drawing/2014/main" id="{96215BB9-9231-9E7B-9883-92E43D47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025424"/>
              </p:ext>
            </p:extLst>
          </p:nvPr>
        </p:nvGraphicFramePr>
        <p:xfrm>
          <a:off x="6476659" y="4344242"/>
          <a:ext cx="5334000" cy="2438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966E2F5-9AE8-4C32-9A08-91B66FFA9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219199"/>
              </p:ext>
            </p:extLst>
          </p:nvPr>
        </p:nvGraphicFramePr>
        <p:xfrm>
          <a:off x="11042376" y="4419166"/>
          <a:ext cx="885762" cy="165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7129">
                  <a:extLst>
                    <a:ext uri="{9D8B030D-6E8A-4147-A177-3AD203B41FA5}">
                      <a16:colId xmlns:a16="http://schemas.microsoft.com/office/drawing/2014/main" val="1675815576"/>
                    </a:ext>
                  </a:extLst>
                </a:gridCol>
                <a:gridCol w="448633">
                  <a:extLst>
                    <a:ext uri="{9D8B030D-6E8A-4147-A177-3AD203B41FA5}">
                      <a16:colId xmlns:a16="http://schemas.microsoft.com/office/drawing/2014/main" val="4227056208"/>
                    </a:ext>
                  </a:extLst>
                </a:gridCol>
              </a:tblGrid>
              <a:tr h="276240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1464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662687"/>
                  </a:ext>
                </a:extLst>
              </a:tr>
              <a:tr h="276240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</a:rPr>
                        <a:t>2643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93099"/>
                  </a:ext>
                </a:extLst>
              </a:tr>
              <a:tr h="276240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1131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141496"/>
                  </a:ext>
                </a:extLst>
              </a:tr>
              <a:tr h="276240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895649"/>
                  </a:ext>
                </a:extLst>
              </a:tr>
              <a:tr h="276240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924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460313"/>
                  </a:ext>
                </a:extLst>
              </a:tr>
              <a:tr h="276240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2742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тыс.га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32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139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8C3ED-EB3D-B470-4085-DA96B7657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7D76DB-5F86-3F37-0E12-E07B70352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B1471C-D6E8-2256-15F2-1F9E39C6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148054"/>
            <a:ext cx="11057955" cy="408109"/>
          </a:xfrm>
        </p:spPr>
        <p:txBody>
          <a:bodyPr/>
          <a:lstStyle/>
          <a:p>
            <a:r>
              <a:rPr lang="ru-RU" dirty="0"/>
              <a:t>Внешний рынок мочевины (</a:t>
            </a:r>
            <a:r>
              <a:rPr lang="en-US" dirty="0"/>
              <a:t>N)</a:t>
            </a:r>
            <a:r>
              <a:rPr lang="ru-RU" dirty="0"/>
              <a:t> в Кот-д'Ивуар</a:t>
            </a:r>
            <a:r>
              <a:rPr lang="en-US" dirty="0"/>
              <a:t>, 2015-2022</a:t>
            </a:r>
            <a:r>
              <a:rPr lang="ru-RU" dirty="0"/>
              <a:t>гг.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B6BBBB-D255-1102-7F69-A8197BE5D0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B7BF4C-4F87-96D3-255B-57AC2CAF4DAE}"/>
              </a:ext>
            </a:extLst>
          </p:cNvPr>
          <p:cNvSpPr/>
          <p:nvPr/>
        </p:nvSpPr>
        <p:spPr>
          <a:xfrm>
            <a:off x="133164" y="1556163"/>
            <a:ext cx="5962835" cy="517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3956CC-0858-50E8-AA02-31E52AFE288E}"/>
              </a:ext>
            </a:extLst>
          </p:cNvPr>
          <p:cNvCxnSpPr/>
          <p:nvPr/>
        </p:nvCxnSpPr>
        <p:spPr>
          <a:xfrm>
            <a:off x="133165" y="1556163"/>
            <a:ext cx="11963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D50B15-3FE4-8BA2-B208-B75BE6ADF656}"/>
              </a:ext>
            </a:extLst>
          </p:cNvPr>
          <p:cNvSpPr txBox="1"/>
          <p:nvPr/>
        </p:nvSpPr>
        <p:spPr>
          <a:xfrm>
            <a:off x="6114874" y="648460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TradeMap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,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TradeKey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449313A-841A-9107-2ADB-0155306E6344}"/>
              </a:ext>
            </a:extLst>
          </p:cNvPr>
          <p:cNvGrpSpPr/>
          <p:nvPr/>
        </p:nvGrpSpPr>
        <p:grpSpPr>
          <a:xfrm>
            <a:off x="397107" y="1701780"/>
            <a:ext cx="3062056" cy="338554"/>
            <a:chOff x="397107" y="1701780"/>
            <a:chExt cx="3062056" cy="3385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D2216C-F2DB-DED3-0B47-3E8642291966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EFB93-97FA-6DC9-9BC6-4C158FDC4D02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Динамика импорта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0555A1-80A2-9668-45FA-1D7EE52367EA}"/>
              </a:ext>
            </a:extLst>
          </p:cNvPr>
          <p:cNvGrpSpPr/>
          <p:nvPr/>
        </p:nvGrpSpPr>
        <p:grpSpPr>
          <a:xfrm>
            <a:off x="417403" y="4119237"/>
            <a:ext cx="5842489" cy="338554"/>
            <a:chOff x="397107" y="1701780"/>
            <a:chExt cx="5842489" cy="3385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B522AA5-B415-AF12-B426-DE0FBA80BCFB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F33EC-0BF2-D717-1241-123731CD50D9}"/>
                </a:ext>
              </a:extLst>
            </p:cNvPr>
            <p:cNvSpPr txBox="1"/>
            <p:nvPr/>
          </p:nvSpPr>
          <p:spPr>
            <a:xfrm>
              <a:off x="585896" y="1701780"/>
              <a:ext cx="565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Структура ТОП-5 экспортеров по объему, тыс. тонн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057F2A-40EC-5789-AD0C-1305BD8ACFAF}"/>
              </a:ext>
            </a:extLst>
          </p:cNvPr>
          <p:cNvSpPr txBox="1"/>
          <p:nvPr/>
        </p:nvSpPr>
        <p:spPr>
          <a:xfrm>
            <a:off x="1962542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758*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7B53B-0AF5-ACD7-095F-BA79E74F01CA}"/>
              </a:ext>
            </a:extLst>
          </p:cNvPr>
          <p:cNvSpPr txBox="1"/>
          <p:nvPr/>
        </p:nvSpPr>
        <p:spPr>
          <a:xfrm>
            <a:off x="4014850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884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1E8397-5507-801A-CEB1-1C46548B0C7C}"/>
              </a:ext>
            </a:extLst>
          </p:cNvPr>
          <p:cNvSpPr txBox="1"/>
          <p:nvPr/>
        </p:nvSpPr>
        <p:spPr>
          <a:xfrm>
            <a:off x="1143689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626*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107F07-ACE2-18F7-1802-DA466AD4AB59}"/>
              </a:ext>
            </a:extLst>
          </p:cNvPr>
          <p:cNvSpPr txBox="1"/>
          <p:nvPr/>
        </p:nvSpPr>
        <p:spPr>
          <a:xfrm>
            <a:off x="2615128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856*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DA644-931E-AA07-465B-3B377E843FF5}"/>
              </a:ext>
            </a:extLst>
          </p:cNvPr>
          <p:cNvSpPr txBox="1"/>
          <p:nvPr/>
        </p:nvSpPr>
        <p:spPr>
          <a:xfrm>
            <a:off x="3356014" y="6383214"/>
            <a:ext cx="880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1047*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998F78-6CEC-9427-4137-131F1A886D7F}"/>
              </a:ext>
            </a:extLst>
          </p:cNvPr>
          <p:cNvSpPr txBox="1"/>
          <p:nvPr/>
        </p:nvSpPr>
        <p:spPr>
          <a:xfrm>
            <a:off x="81153" y="6294330"/>
            <a:ext cx="116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Средняя цена </a:t>
            </a:r>
          </a:p>
          <a:p>
            <a:pPr algn="l"/>
            <a:r>
              <a:rPr lang="en-US" sz="1000" dirty="0">
                <a:latin typeface="HSE Sans" panose="02000000000000000000" pitchFamily="2" charset="0"/>
              </a:rPr>
              <a:t>CIF </a:t>
            </a:r>
            <a:r>
              <a:rPr lang="ru-RU" sz="1000" dirty="0">
                <a:latin typeface="HSE Sans" panose="02000000000000000000" pitchFamily="2" charset="0"/>
              </a:rPr>
              <a:t>за тонну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9EDD809-61B0-9B36-A3D8-5DB348E0768A}"/>
              </a:ext>
            </a:extLst>
          </p:cNvPr>
          <p:cNvGrpSpPr/>
          <p:nvPr/>
        </p:nvGrpSpPr>
        <p:grpSpPr>
          <a:xfrm>
            <a:off x="6282436" y="1707764"/>
            <a:ext cx="3062056" cy="338554"/>
            <a:chOff x="397107" y="1701780"/>
            <a:chExt cx="3062056" cy="338554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58B16AF-28B3-C8FF-01B2-2252CD6574C2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B331D6-0872-3818-6DE4-F50661DCE729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Стоимость и логистика</a:t>
              </a:r>
            </a:p>
          </p:txBody>
        </p:sp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D634346A-C7C6-0070-9653-34710BC6B642}"/>
              </a:ext>
            </a:extLst>
          </p:cNvPr>
          <p:cNvSpPr/>
          <p:nvPr/>
        </p:nvSpPr>
        <p:spPr>
          <a:xfrm>
            <a:off x="1159864" y="6389152"/>
            <a:ext cx="4290202" cy="259904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B799891-2402-95D8-0B9B-2F6D3748D5AC}"/>
              </a:ext>
            </a:extLst>
          </p:cNvPr>
          <p:cNvCxnSpPr>
            <a:cxnSpLocks/>
          </p:cNvCxnSpPr>
          <p:nvPr/>
        </p:nvCxnSpPr>
        <p:spPr>
          <a:xfrm>
            <a:off x="6532363" y="2040334"/>
            <a:ext cx="49323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29E44B-16C0-770B-2CA8-938CA068BD2E}"/>
              </a:ext>
            </a:extLst>
          </p:cNvPr>
          <p:cNvSpPr txBox="1"/>
          <p:nvPr/>
        </p:nvSpPr>
        <p:spPr>
          <a:xfrm>
            <a:off x="4673282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336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5DC781C-A7AC-86FF-4211-FFD0F1F2B5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44737"/>
              </p:ext>
            </p:extLst>
          </p:nvPr>
        </p:nvGraphicFramePr>
        <p:xfrm>
          <a:off x="6532363" y="2194651"/>
          <a:ext cx="5014984" cy="417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6" name="Диаграмма 35">
            <a:extLst>
              <a:ext uri="{FF2B5EF4-FFF2-40B4-BE49-F238E27FC236}">
                <a16:creationId xmlns:a16="http://schemas.microsoft.com/office/drawing/2014/main" id="{A623E7CF-4F3D-29BC-AA5C-A6DA4329D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736052"/>
              </p:ext>
            </p:extLst>
          </p:nvPr>
        </p:nvGraphicFramePr>
        <p:xfrm>
          <a:off x="609600" y="4376308"/>
          <a:ext cx="5486400" cy="2076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0" name="Диаграмма 29">
            <a:extLst>
              <a:ext uri="{FF2B5EF4-FFF2-40B4-BE49-F238E27FC236}">
                <a16:creationId xmlns:a16="http://schemas.microsoft.com/office/drawing/2014/main" id="{2CB6A7D2-BB9C-4843-A852-485E002E6E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537386"/>
              </p:ext>
            </p:extLst>
          </p:nvPr>
        </p:nvGraphicFramePr>
        <p:xfrm>
          <a:off x="644653" y="1964273"/>
          <a:ext cx="4974666" cy="221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1153257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6A2957F3-C5B6-0ED4-0B19-A3D54178E863}"/>
              </a:ext>
            </a:extLst>
          </p:cNvPr>
          <p:cNvSpPr/>
          <p:nvPr/>
        </p:nvSpPr>
        <p:spPr>
          <a:xfrm>
            <a:off x="119946" y="3650519"/>
            <a:ext cx="11925670" cy="3105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A9894F2-F9D1-12A1-5C41-282276411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93010B-2353-B3F7-C35D-683A99E81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D57802-66C6-AE74-DB65-096EF9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209904"/>
            <a:ext cx="3668347" cy="621258"/>
          </a:xfrm>
        </p:spPr>
        <p:txBody>
          <a:bodyPr>
            <a:normAutofit fontScale="90000"/>
          </a:bodyPr>
          <a:lstStyle/>
          <a:p>
            <a:r>
              <a:rPr lang="ru-RU" dirty="0"/>
              <a:t>Тунис</a:t>
            </a:r>
            <a:br>
              <a:rPr lang="fr-FR" dirty="0"/>
            </a:br>
            <a:r>
              <a:rPr lang="ru-RU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Общая характеристика, 2022г.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EC55CC7-9F8B-434E-8957-FC32931A1D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58B30D-C2F4-9167-67EC-4CC74A4F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3037" y="1259785"/>
            <a:ext cx="445763" cy="297770"/>
          </a:xfrm>
          <a:prstGeom prst="rect">
            <a:avLst/>
          </a:prstGeom>
        </p:spPr>
      </p:pic>
      <p:pic>
        <p:nvPicPr>
          <p:cNvPr id="27" name="Рисунок 26" descr="Фермер мужской со сплошной заливкой">
            <a:extLst>
              <a:ext uri="{FF2B5EF4-FFF2-40B4-BE49-F238E27FC236}">
                <a16:creationId xmlns:a16="http://schemas.microsoft.com/office/drawing/2014/main" id="{54F2FEB3-9896-AC2C-97E8-E8CBFC5C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6729" y="2734075"/>
            <a:ext cx="304762" cy="30476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A20B95-0954-442E-C8B7-384BA64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09" y="1908423"/>
            <a:ext cx="304762" cy="3047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D19C63-7298-0D27-6947-422569DC0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929" y="2772820"/>
            <a:ext cx="304762" cy="30476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BB37C78-430D-B549-4759-13DEFD36C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99" y="1860677"/>
            <a:ext cx="415926" cy="4159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E2F086-DFFD-6A30-AF37-32A46338AB27}"/>
              </a:ext>
            </a:extLst>
          </p:cNvPr>
          <p:cNvSpPr txBox="1"/>
          <p:nvPr/>
        </p:nvSpPr>
        <p:spPr>
          <a:xfrm>
            <a:off x="3343196" y="1901253"/>
            <a:ext cx="1468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Население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85EFFE-A210-A1C4-919D-84A6A1F012B2}"/>
              </a:ext>
            </a:extLst>
          </p:cNvPr>
          <p:cNvSpPr txBox="1"/>
          <p:nvPr/>
        </p:nvSpPr>
        <p:spPr>
          <a:xfrm>
            <a:off x="6347660" y="1866269"/>
            <a:ext cx="684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ВВП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2399A2-2DD2-AF44-0F99-F66536ADAAA7}"/>
              </a:ext>
            </a:extLst>
          </p:cNvPr>
          <p:cNvSpPr txBox="1"/>
          <p:nvPr/>
        </p:nvSpPr>
        <p:spPr>
          <a:xfrm>
            <a:off x="6319236" y="2784132"/>
            <a:ext cx="127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Рост ВВП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2D22D-D385-254B-158F-B5BF99F8BB59}"/>
              </a:ext>
            </a:extLst>
          </p:cNvPr>
          <p:cNvSpPr txBox="1"/>
          <p:nvPr/>
        </p:nvSpPr>
        <p:spPr>
          <a:xfrm>
            <a:off x="3343195" y="2101798"/>
            <a:ext cx="233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12 356 млн 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30%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сельское население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C7BD583-2DA8-27E2-C994-701C784E89D8}"/>
              </a:ext>
            </a:extLst>
          </p:cNvPr>
          <p:cNvGrpSpPr/>
          <p:nvPr/>
        </p:nvGrpSpPr>
        <p:grpSpPr>
          <a:xfrm>
            <a:off x="8744520" y="1824861"/>
            <a:ext cx="2006888" cy="836334"/>
            <a:chOff x="3080401" y="2736833"/>
            <a:chExt cx="2006888" cy="836334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9591A9F-E592-8A13-F7BD-D0D8CEA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0401" y="2807802"/>
              <a:ext cx="304762" cy="30476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C99E46-91E7-4F06-1D46-B73C5BE23B16}"/>
                </a:ext>
              </a:extLst>
            </p:cNvPr>
            <p:cNvSpPr txBox="1"/>
            <p:nvPr/>
          </p:nvSpPr>
          <p:spPr>
            <a:xfrm>
              <a:off x="3383313" y="2736833"/>
              <a:ext cx="1066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Площадь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855285-026A-2238-0382-E8AF1239FAA5}"/>
                </a:ext>
              </a:extLst>
            </p:cNvPr>
            <p:cNvSpPr txBox="1"/>
            <p:nvPr/>
          </p:nvSpPr>
          <p:spPr>
            <a:xfrm>
              <a:off x="3393013" y="2957614"/>
              <a:ext cx="169427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en-US" dirty="0"/>
                <a:t>155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тыс. км²</a:t>
              </a:r>
            </a:p>
            <a:p>
              <a:pPr marL="285750" indent="-285750" algn="l" fontAlgn="b">
                <a:buFont typeface="Arial" panose="020B0604020202020204" pitchFamily="34" charset="0"/>
                <a:buChar char="•"/>
              </a:pPr>
              <a:r>
                <a:rPr lang="en-US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62.4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% </a:t>
              </a:r>
              <a:r>
                <a:rPr lang="ru-RU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с/х земли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EF3A66-6F50-F0E0-8460-B98AEC28F61C}"/>
              </a:ext>
            </a:extLst>
          </p:cNvPr>
          <p:cNvSpPr txBox="1"/>
          <p:nvPr/>
        </p:nvSpPr>
        <p:spPr>
          <a:xfrm>
            <a:off x="6286570" y="2097622"/>
            <a:ext cx="23028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dirty="0"/>
              <a:t>46 683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млн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9,1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с/х сектор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8F998-A02B-3403-9462-3A6FF1F1A164}"/>
              </a:ext>
            </a:extLst>
          </p:cNvPr>
          <p:cNvSpPr txBox="1"/>
          <p:nvPr/>
        </p:nvSpPr>
        <p:spPr>
          <a:xfrm>
            <a:off x="6343691" y="3011529"/>
            <a:ext cx="184849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dirty="0"/>
              <a:t>2.70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% </a:t>
            </a:r>
          </a:p>
          <a:p>
            <a:pPr algn="l" fontAlgn="b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2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%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с 2015-2022гг.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6A0242-FB3D-B5FC-8A4E-D454D25B5C12}"/>
              </a:ext>
            </a:extLst>
          </p:cNvPr>
          <p:cNvSpPr txBox="1"/>
          <p:nvPr/>
        </p:nvSpPr>
        <p:spPr>
          <a:xfrm>
            <a:off x="9109110" y="2960667"/>
            <a:ext cx="2553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14%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га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avg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площадь фермы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D03CD5-F2E4-88D3-B61F-3188DD374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2" y="2814532"/>
            <a:ext cx="304762" cy="30476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B64184B-EFFF-1C36-2C84-44CB99246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37" y="1943405"/>
            <a:ext cx="304762" cy="3047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D7E0F3-DA6E-80EE-AB5A-EFCBECEDA1D6}"/>
              </a:ext>
            </a:extLst>
          </p:cNvPr>
          <p:cNvSpPr txBox="1"/>
          <p:nvPr/>
        </p:nvSpPr>
        <p:spPr>
          <a:xfrm>
            <a:off x="952769" y="1889538"/>
            <a:ext cx="1559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E918F9-A962-F8DD-B943-EC6E5A55B928}"/>
              </a:ext>
            </a:extLst>
          </p:cNvPr>
          <p:cNvSpPr txBox="1"/>
          <p:nvPr/>
        </p:nvSpPr>
        <p:spPr>
          <a:xfrm>
            <a:off x="962469" y="2110319"/>
            <a:ext cx="16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788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44D848-7503-5807-089D-E7A2EE5BA1E5}"/>
              </a:ext>
            </a:extLst>
          </p:cNvPr>
          <p:cNvSpPr txBox="1"/>
          <p:nvPr/>
        </p:nvSpPr>
        <p:spPr>
          <a:xfrm>
            <a:off x="1017754" y="2736832"/>
            <a:ext cx="1066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Валюта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D6B0CE-D9B1-8C45-BC5A-72F41A724C1D}"/>
              </a:ext>
            </a:extLst>
          </p:cNvPr>
          <p:cNvSpPr txBox="1"/>
          <p:nvPr/>
        </p:nvSpPr>
        <p:spPr>
          <a:xfrm>
            <a:off x="1019666" y="2933359"/>
            <a:ext cx="197321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sz="13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Тунисский динар (</a:t>
            </a:r>
            <a:r>
              <a:rPr lang="en-US" sz="13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TND</a:t>
            </a:r>
            <a:r>
              <a:rPr lang="fr-FR" sz="13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r>
              <a:rPr lang="ru-RU" sz="13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fontAlgn="b"/>
            <a:r>
              <a:rPr lang="en-US" sz="1400" dirty="0"/>
              <a:t>3.104 TND/US$</a:t>
            </a:r>
            <a:endParaRPr lang="ru-RU" sz="14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27AACD0-A895-A1CD-34B5-02B01E8727CB}"/>
              </a:ext>
            </a:extLst>
          </p:cNvPr>
          <p:cNvCxnSpPr>
            <a:cxnSpLocks/>
          </p:cNvCxnSpPr>
          <p:nvPr/>
        </p:nvCxnSpPr>
        <p:spPr>
          <a:xfrm flipV="1">
            <a:off x="6457088" y="3279997"/>
            <a:ext cx="0" cy="2377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BC9279-5540-5669-977E-C1D7D5FD3FAE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665EA0E9-76FD-18B8-C18B-CA458A4F762D}"/>
              </a:ext>
            </a:extLst>
          </p:cNvPr>
          <p:cNvGrpSpPr/>
          <p:nvPr/>
        </p:nvGrpSpPr>
        <p:grpSpPr>
          <a:xfrm>
            <a:off x="3024799" y="2811180"/>
            <a:ext cx="2210872" cy="595924"/>
            <a:chOff x="8012770" y="1946595"/>
            <a:chExt cx="2210872" cy="595924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CBFDD75-C5DF-26A6-9D81-EC8C2A0C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12770" y="1946595"/>
              <a:ext cx="304762" cy="30476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A83742-4359-0EC7-515D-42C036A729C9}"/>
                </a:ext>
              </a:extLst>
            </p:cNvPr>
            <p:cNvSpPr txBox="1"/>
            <p:nvPr/>
          </p:nvSpPr>
          <p:spPr>
            <a:xfrm>
              <a:off x="8369816" y="1946595"/>
              <a:ext cx="1694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Рост ИПЦ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135A44-EF96-68E4-470B-3F17BF9FCA87}"/>
                </a:ext>
              </a:extLst>
            </p:cNvPr>
            <p:cNvSpPr txBox="1"/>
            <p:nvPr/>
          </p:nvSpPr>
          <p:spPr>
            <a:xfrm>
              <a:off x="8375152" y="2173187"/>
              <a:ext cx="18484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"/>
              <a:r>
                <a:rPr lang="ru-RU" dirty="0"/>
                <a:t>8.31</a:t>
              </a: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%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D67C53A-2277-7B46-01D3-5D6D1D852F73}"/>
              </a:ext>
            </a:extLst>
          </p:cNvPr>
          <p:cNvSpPr txBox="1"/>
          <p:nvPr/>
        </p:nvSpPr>
        <p:spPr>
          <a:xfrm>
            <a:off x="9083405" y="2697309"/>
            <a:ext cx="173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Занятость в АПК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336F4F-E8D5-6915-96B2-A5A80BB62259}"/>
              </a:ext>
            </a:extLst>
          </p:cNvPr>
          <p:cNvSpPr txBox="1"/>
          <p:nvPr/>
        </p:nvSpPr>
        <p:spPr>
          <a:xfrm>
            <a:off x="2996260" y="37334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  <a:ea typeface="+mj-ea"/>
                <a:cs typeface="+mj-cs"/>
              </a:rPr>
              <a:t>Сельскохозяйственный сектор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14293-3465-5036-C71A-ECAE738D00CB}"/>
              </a:ext>
            </a:extLst>
          </p:cNvPr>
          <p:cNvSpPr txBox="1"/>
          <p:nvPr/>
        </p:nvSpPr>
        <p:spPr>
          <a:xfrm>
            <a:off x="962469" y="4079639"/>
            <a:ext cx="4860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Динамика объема производства, </a:t>
            </a:r>
            <a:r>
              <a:rPr lang="en-US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2015-</a:t>
            </a:r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2022гг.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60718F11-671F-46FF-76A0-0D1480987FE9}"/>
              </a:ext>
            </a:extLst>
          </p:cNvPr>
          <p:cNvCxnSpPr/>
          <p:nvPr/>
        </p:nvCxnSpPr>
        <p:spPr>
          <a:xfrm>
            <a:off x="2873741" y="2000804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F4E46983-F00E-1943-CB48-CB81C803D570}"/>
              </a:ext>
            </a:extLst>
          </p:cNvPr>
          <p:cNvCxnSpPr/>
          <p:nvPr/>
        </p:nvCxnSpPr>
        <p:spPr>
          <a:xfrm>
            <a:off x="5811646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29627846-CA10-7E68-A576-A253ECC707A2}"/>
              </a:ext>
            </a:extLst>
          </p:cNvPr>
          <p:cNvCxnSpPr/>
          <p:nvPr/>
        </p:nvCxnSpPr>
        <p:spPr>
          <a:xfrm>
            <a:off x="8423764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22087F-F953-0AB1-4E4F-5B413234BDC5}"/>
              </a:ext>
            </a:extLst>
          </p:cNvPr>
          <p:cNvSpPr txBox="1"/>
          <p:nvPr/>
        </p:nvSpPr>
        <p:spPr>
          <a:xfrm>
            <a:off x="6198150" y="4190875"/>
            <a:ext cx="60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Структура посевных площадей, 2022г.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3052D3-23C2-4AD5-8016-03142B2AB411}"/>
              </a:ext>
            </a:extLst>
          </p:cNvPr>
          <p:cNvSpPr txBox="1"/>
          <p:nvPr/>
        </p:nvSpPr>
        <p:spPr>
          <a:xfrm>
            <a:off x="952767" y="1889538"/>
            <a:ext cx="192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 </a:t>
            </a:r>
            <a:r>
              <a:rPr lang="ru-RU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1200" dirty="0"/>
              <a:t>ISO 3166-1</a:t>
            </a:r>
            <a:r>
              <a:rPr lang="ru-RU" sz="1100" dirty="0"/>
              <a:t>)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122" name="Picture 2" descr="Флаг Туниса — Википедия">
            <a:extLst>
              <a:ext uri="{FF2B5EF4-FFF2-40B4-BE49-F238E27FC236}">
                <a16:creationId xmlns:a16="http://schemas.microsoft.com/office/drawing/2014/main" id="{BB954F88-B034-4C3E-94D3-43DC0FEF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3" y="1243414"/>
            <a:ext cx="781558" cy="52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Диаграмма 54">
            <a:extLst>
              <a:ext uri="{FF2B5EF4-FFF2-40B4-BE49-F238E27FC236}">
                <a16:creationId xmlns:a16="http://schemas.microsoft.com/office/drawing/2014/main" id="{97D1BD9C-52EA-3BD9-3EE9-F3A3F849E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9711729"/>
              </p:ext>
            </p:extLst>
          </p:nvPr>
        </p:nvGraphicFramePr>
        <p:xfrm>
          <a:off x="95643" y="4428909"/>
          <a:ext cx="7499411" cy="2083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63" name="Диаграмма 62">
            <a:extLst>
              <a:ext uri="{FF2B5EF4-FFF2-40B4-BE49-F238E27FC236}">
                <a16:creationId xmlns:a16="http://schemas.microsoft.com/office/drawing/2014/main" id="{96215BB9-9231-9E7B-9883-92E43D47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893789"/>
              </p:ext>
            </p:extLst>
          </p:nvPr>
        </p:nvGraphicFramePr>
        <p:xfrm>
          <a:off x="6527653" y="4383125"/>
          <a:ext cx="5334000" cy="2438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3C5B06D-DD52-491E-B2EC-6B033980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426700"/>
              </p:ext>
            </p:extLst>
          </p:nvPr>
        </p:nvGraphicFramePr>
        <p:xfrm>
          <a:off x="10930134" y="4534766"/>
          <a:ext cx="977900" cy="1637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181586578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439192210"/>
                    </a:ext>
                  </a:extLst>
                </a:gridCol>
              </a:tblGrid>
              <a:tr h="272906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1045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7132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26066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1822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494459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269044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303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тыс.га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465446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тыс.га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36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485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8C3ED-EB3D-B470-4085-DA96B7657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7D76DB-5F86-3F37-0E12-E07B70352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B1471C-D6E8-2256-15F2-1F9E39C6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148054"/>
            <a:ext cx="11057955" cy="408109"/>
          </a:xfrm>
        </p:spPr>
        <p:txBody>
          <a:bodyPr/>
          <a:lstStyle/>
          <a:p>
            <a:r>
              <a:rPr lang="ru-RU" dirty="0"/>
              <a:t>Внешний рынок мочевины (</a:t>
            </a:r>
            <a:r>
              <a:rPr lang="en-US" dirty="0"/>
              <a:t>N)</a:t>
            </a:r>
            <a:r>
              <a:rPr lang="ru-RU" dirty="0"/>
              <a:t> в Тунисе</a:t>
            </a:r>
            <a:r>
              <a:rPr lang="en-US" dirty="0"/>
              <a:t>, 2015-2022</a:t>
            </a:r>
            <a:r>
              <a:rPr lang="ru-RU" dirty="0"/>
              <a:t>гг.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B6BBBB-D255-1102-7F69-A8197BE5D0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B7BF4C-4F87-96D3-255B-57AC2CAF4DAE}"/>
              </a:ext>
            </a:extLst>
          </p:cNvPr>
          <p:cNvSpPr/>
          <p:nvPr/>
        </p:nvSpPr>
        <p:spPr>
          <a:xfrm>
            <a:off x="133164" y="1556163"/>
            <a:ext cx="5962835" cy="517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3956CC-0858-50E8-AA02-31E52AFE288E}"/>
              </a:ext>
            </a:extLst>
          </p:cNvPr>
          <p:cNvCxnSpPr/>
          <p:nvPr/>
        </p:nvCxnSpPr>
        <p:spPr>
          <a:xfrm>
            <a:off x="133165" y="1556163"/>
            <a:ext cx="11963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D50B15-3FE4-8BA2-B208-B75BE6ADF656}"/>
              </a:ext>
            </a:extLst>
          </p:cNvPr>
          <p:cNvSpPr txBox="1"/>
          <p:nvPr/>
        </p:nvSpPr>
        <p:spPr>
          <a:xfrm>
            <a:off x="6114874" y="648460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TradeMap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,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TradeKey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449313A-841A-9107-2ADB-0155306E6344}"/>
              </a:ext>
            </a:extLst>
          </p:cNvPr>
          <p:cNvGrpSpPr/>
          <p:nvPr/>
        </p:nvGrpSpPr>
        <p:grpSpPr>
          <a:xfrm>
            <a:off x="397107" y="1701780"/>
            <a:ext cx="3062056" cy="338554"/>
            <a:chOff x="397107" y="1701780"/>
            <a:chExt cx="3062056" cy="3385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D2216C-F2DB-DED3-0B47-3E8642291966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EFB93-97FA-6DC9-9BC6-4C158FDC4D02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Динамика импорта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0555A1-80A2-9668-45FA-1D7EE52367EA}"/>
              </a:ext>
            </a:extLst>
          </p:cNvPr>
          <p:cNvGrpSpPr/>
          <p:nvPr/>
        </p:nvGrpSpPr>
        <p:grpSpPr>
          <a:xfrm>
            <a:off x="417403" y="4119237"/>
            <a:ext cx="5842489" cy="338554"/>
            <a:chOff x="397107" y="1701780"/>
            <a:chExt cx="5842489" cy="3385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B522AA5-B415-AF12-B426-DE0FBA80BCFB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F33EC-0BF2-D717-1241-123731CD50D9}"/>
                </a:ext>
              </a:extLst>
            </p:cNvPr>
            <p:cNvSpPr txBox="1"/>
            <p:nvPr/>
          </p:nvSpPr>
          <p:spPr>
            <a:xfrm>
              <a:off x="585896" y="1701780"/>
              <a:ext cx="565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Структура ТОП-5 экспортеров по объему, тыс. тонн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057F2A-40EC-5789-AD0C-1305BD8ACFAF}"/>
              </a:ext>
            </a:extLst>
          </p:cNvPr>
          <p:cNvSpPr txBox="1"/>
          <p:nvPr/>
        </p:nvSpPr>
        <p:spPr>
          <a:xfrm>
            <a:off x="1962542" y="6371275"/>
            <a:ext cx="809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1026*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7B53B-0AF5-ACD7-095F-BA79E74F01CA}"/>
              </a:ext>
            </a:extLst>
          </p:cNvPr>
          <p:cNvSpPr txBox="1"/>
          <p:nvPr/>
        </p:nvSpPr>
        <p:spPr>
          <a:xfrm>
            <a:off x="4014850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1102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1E8397-5507-801A-CEB1-1C46548B0C7C}"/>
              </a:ext>
            </a:extLst>
          </p:cNvPr>
          <p:cNvSpPr txBox="1"/>
          <p:nvPr/>
        </p:nvSpPr>
        <p:spPr>
          <a:xfrm>
            <a:off x="1143689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1145*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107F07-ACE2-18F7-1802-DA466AD4AB59}"/>
              </a:ext>
            </a:extLst>
          </p:cNvPr>
          <p:cNvSpPr txBox="1"/>
          <p:nvPr/>
        </p:nvSpPr>
        <p:spPr>
          <a:xfrm>
            <a:off x="2615128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985*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DA644-931E-AA07-465B-3B377E843FF5}"/>
              </a:ext>
            </a:extLst>
          </p:cNvPr>
          <p:cNvSpPr txBox="1"/>
          <p:nvPr/>
        </p:nvSpPr>
        <p:spPr>
          <a:xfrm>
            <a:off x="3356014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976*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998F78-6CEC-9427-4137-131F1A886D7F}"/>
              </a:ext>
            </a:extLst>
          </p:cNvPr>
          <p:cNvSpPr txBox="1"/>
          <p:nvPr/>
        </p:nvSpPr>
        <p:spPr>
          <a:xfrm>
            <a:off x="81153" y="6294330"/>
            <a:ext cx="116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Средняя цена </a:t>
            </a:r>
          </a:p>
          <a:p>
            <a:pPr algn="l"/>
            <a:r>
              <a:rPr lang="en-US" sz="1000" dirty="0">
                <a:latin typeface="HSE Sans" panose="02000000000000000000" pitchFamily="2" charset="0"/>
              </a:rPr>
              <a:t>CIF </a:t>
            </a:r>
            <a:r>
              <a:rPr lang="ru-RU" sz="1000" dirty="0">
                <a:latin typeface="HSE Sans" panose="02000000000000000000" pitchFamily="2" charset="0"/>
              </a:rPr>
              <a:t>за тонну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9EDD809-61B0-9B36-A3D8-5DB348E0768A}"/>
              </a:ext>
            </a:extLst>
          </p:cNvPr>
          <p:cNvGrpSpPr/>
          <p:nvPr/>
        </p:nvGrpSpPr>
        <p:grpSpPr>
          <a:xfrm>
            <a:off x="6282436" y="1707764"/>
            <a:ext cx="3062056" cy="338554"/>
            <a:chOff x="397107" y="1701780"/>
            <a:chExt cx="3062056" cy="338554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58B16AF-28B3-C8FF-01B2-2252CD6574C2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B331D6-0872-3818-6DE4-F50661DCE729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Стоимость и логистика</a:t>
              </a:r>
            </a:p>
          </p:txBody>
        </p:sp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D634346A-C7C6-0070-9653-34710BC6B642}"/>
              </a:ext>
            </a:extLst>
          </p:cNvPr>
          <p:cNvSpPr/>
          <p:nvPr/>
        </p:nvSpPr>
        <p:spPr>
          <a:xfrm>
            <a:off x="1159864" y="6389152"/>
            <a:ext cx="4290202" cy="259904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B799891-2402-95D8-0B9B-2F6D3748D5AC}"/>
              </a:ext>
            </a:extLst>
          </p:cNvPr>
          <p:cNvCxnSpPr>
            <a:cxnSpLocks/>
          </p:cNvCxnSpPr>
          <p:nvPr/>
        </p:nvCxnSpPr>
        <p:spPr>
          <a:xfrm>
            <a:off x="6532363" y="2040334"/>
            <a:ext cx="49323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29E44B-16C0-770B-2CA8-938CA068BD2E}"/>
              </a:ext>
            </a:extLst>
          </p:cNvPr>
          <p:cNvSpPr txBox="1"/>
          <p:nvPr/>
        </p:nvSpPr>
        <p:spPr>
          <a:xfrm>
            <a:off x="4673282" y="6383214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956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5DC781C-A7AC-86FF-4211-FFD0F1F2B5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752695"/>
              </p:ext>
            </p:extLst>
          </p:nvPr>
        </p:nvGraphicFramePr>
        <p:xfrm>
          <a:off x="6532363" y="2194651"/>
          <a:ext cx="5014984" cy="417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A623E7CF-4F3D-29BC-AA5C-A6DA4329D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6206631"/>
              </p:ext>
            </p:extLst>
          </p:nvPr>
        </p:nvGraphicFramePr>
        <p:xfrm>
          <a:off x="664049" y="4561042"/>
          <a:ext cx="5486400" cy="1866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0" name="Диаграмма 29">
            <a:extLst>
              <a:ext uri="{FF2B5EF4-FFF2-40B4-BE49-F238E27FC236}">
                <a16:creationId xmlns:a16="http://schemas.microsoft.com/office/drawing/2014/main" id="{2CB6A7D2-BB9C-4843-A852-485E002E6E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531686"/>
              </p:ext>
            </p:extLst>
          </p:nvPr>
        </p:nvGraphicFramePr>
        <p:xfrm>
          <a:off x="668326" y="1950788"/>
          <a:ext cx="5067300" cy="2214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4233233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EB4F820-4F16-454B-7972-696970A3C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0A86EF-51C5-4802-5C8F-1608B39BD6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DE99BF3-BCE5-8C8E-BEC7-984BD60D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057955" cy="40810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Выводы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7C2FEB6-4476-D84D-37CB-D032D6420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A8188-938A-6C78-B7B9-0E612893E440}"/>
              </a:ext>
            </a:extLst>
          </p:cNvPr>
          <p:cNvSpPr txBox="1"/>
          <p:nvPr/>
        </p:nvSpPr>
        <p:spPr>
          <a:xfrm>
            <a:off x="787094" y="1876450"/>
            <a:ext cx="4384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Сценарий 1. Рынки со стабильно высоким спросом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7EEDF84-C6AA-C8DF-DF64-F5ACFABCA064}"/>
              </a:ext>
            </a:extLst>
          </p:cNvPr>
          <p:cNvCxnSpPr>
            <a:stCxn id="4" idx="2"/>
          </p:cNvCxnSpPr>
          <p:nvPr/>
        </p:nvCxnSpPr>
        <p:spPr>
          <a:xfrm flipH="1">
            <a:off x="6114874" y="1855899"/>
            <a:ext cx="1" cy="446119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EACD43B-B634-08FD-BBB5-265DE1F1359E}"/>
              </a:ext>
            </a:extLst>
          </p:cNvPr>
          <p:cNvSpPr/>
          <p:nvPr/>
        </p:nvSpPr>
        <p:spPr>
          <a:xfrm>
            <a:off x="485298" y="2238998"/>
            <a:ext cx="5471121" cy="193135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1970F3E-F325-E262-9844-2F3DA22A1725}"/>
              </a:ext>
            </a:extLst>
          </p:cNvPr>
          <p:cNvSpPr/>
          <p:nvPr/>
        </p:nvSpPr>
        <p:spPr>
          <a:xfrm>
            <a:off x="485298" y="4322748"/>
            <a:ext cx="5471121" cy="193135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EDDF2789-A7C0-77AB-DBAA-2E4966247044}"/>
              </a:ext>
            </a:extLst>
          </p:cNvPr>
          <p:cNvGraphicFramePr/>
          <p:nvPr/>
        </p:nvGraphicFramePr>
        <p:xfrm>
          <a:off x="787094" y="2348680"/>
          <a:ext cx="4836039" cy="1693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C4343DC2-1CED-83B5-9118-85DC0E901C3B}"/>
              </a:ext>
            </a:extLst>
          </p:cNvPr>
          <p:cNvGraphicFramePr/>
          <p:nvPr/>
        </p:nvGraphicFramePr>
        <p:xfrm>
          <a:off x="802838" y="4553447"/>
          <a:ext cx="4836039" cy="1693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2736E03-9E0C-40EA-A159-06EDAE17FAE7}"/>
              </a:ext>
            </a:extLst>
          </p:cNvPr>
          <p:cNvSpPr/>
          <p:nvPr/>
        </p:nvSpPr>
        <p:spPr>
          <a:xfrm>
            <a:off x="6214125" y="2238998"/>
            <a:ext cx="5471121" cy="119000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074804D3-E41E-4806-BFA2-D7377A994D65}"/>
              </a:ext>
            </a:extLst>
          </p:cNvPr>
          <p:cNvGraphicFramePr/>
          <p:nvPr/>
        </p:nvGraphicFramePr>
        <p:xfrm>
          <a:off x="6515921" y="2348680"/>
          <a:ext cx="4836039" cy="104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EFFD8C4-4F5F-4023-94A4-580ADF379369}"/>
              </a:ext>
            </a:extLst>
          </p:cNvPr>
          <p:cNvSpPr/>
          <p:nvPr/>
        </p:nvSpPr>
        <p:spPr>
          <a:xfrm>
            <a:off x="6195896" y="3658223"/>
            <a:ext cx="5471121" cy="119000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4C8044C7-F6A0-4F56-897B-6EE475AB49A5}"/>
              </a:ext>
            </a:extLst>
          </p:cNvPr>
          <p:cNvGraphicFramePr/>
          <p:nvPr/>
        </p:nvGraphicFramePr>
        <p:xfrm>
          <a:off x="6497692" y="3767905"/>
          <a:ext cx="4836039" cy="104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1D69B2C-BF23-4611-BF10-3D3902742A57}"/>
              </a:ext>
            </a:extLst>
          </p:cNvPr>
          <p:cNvSpPr/>
          <p:nvPr/>
        </p:nvSpPr>
        <p:spPr>
          <a:xfrm>
            <a:off x="6222613" y="5077448"/>
            <a:ext cx="5471121" cy="123183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9" name="Схема 18">
            <a:extLst>
              <a:ext uri="{FF2B5EF4-FFF2-40B4-BE49-F238E27FC236}">
                <a16:creationId xmlns:a16="http://schemas.microsoft.com/office/drawing/2014/main" id="{407CE0E8-FD55-4ACB-9D0C-C0DF7367FB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44932"/>
              </p:ext>
            </p:extLst>
          </p:nvPr>
        </p:nvGraphicFramePr>
        <p:xfrm>
          <a:off x="6524409" y="5187130"/>
          <a:ext cx="4836039" cy="104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45C8315-AFF9-4509-8F5D-D5ABE73F8D88}"/>
              </a:ext>
            </a:extLst>
          </p:cNvPr>
          <p:cNvSpPr txBox="1"/>
          <p:nvPr/>
        </p:nvSpPr>
        <p:spPr>
          <a:xfrm>
            <a:off x="6264350" y="1876380"/>
            <a:ext cx="5402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Сценарий 2. Рынки с динамично растущим спросом</a:t>
            </a:r>
          </a:p>
        </p:txBody>
      </p:sp>
    </p:spTree>
    <p:extLst>
      <p:ext uri="{BB962C8B-B14F-4D97-AF65-F5344CB8AC3E}">
        <p14:creationId xmlns:p14="http://schemas.microsoft.com/office/powerpoint/2010/main" val="298325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13204-1C80-658D-A82D-B7EE4D11E3ED}"/>
              </a:ext>
            </a:extLst>
          </p:cNvPr>
          <p:cNvSpPr txBox="1"/>
          <p:nvPr/>
        </p:nvSpPr>
        <p:spPr>
          <a:xfrm>
            <a:off x="8212130" y="1178995"/>
            <a:ext cx="4000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200" dirty="0">
                <a:latin typeface="HSE Sans" panose="02000000000000000000" pitchFamily="2" charset="0"/>
                <a:ea typeface="+mj-ea"/>
                <a:cs typeface="+mj-cs"/>
              </a:rPr>
              <a:t>Объем импорта мочевины, 202</a:t>
            </a:r>
            <a:r>
              <a:rPr lang="en-US" sz="2200" dirty="0">
                <a:latin typeface="HSE Sans" panose="02000000000000000000" pitchFamily="2" charset="0"/>
                <a:ea typeface="+mj-ea"/>
                <a:cs typeface="+mj-cs"/>
              </a:rPr>
              <a:t>2</a:t>
            </a:r>
            <a:r>
              <a:rPr lang="ru-RU" sz="2200" dirty="0">
                <a:latin typeface="HSE Sans" panose="02000000000000000000" pitchFamily="2" charset="0"/>
                <a:ea typeface="+mj-ea"/>
                <a:cs typeface="+mj-cs"/>
              </a:rPr>
              <a:t>, тыс. тонн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C910F-27BF-3DC4-1D82-89D246C941B1}"/>
              </a:ext>
            </a:extLst>
          </p:cNvPr>
          <p:cNvSpPr txBox="1"/>
          <p:nvPr/>
        </p:nvSpPr>
        <p:spPr>
          <a:xfrm>
            <a:off x="932610" y="1282948"/>
            <a:ext cx="65837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 err="1">
                <a:effectLst/>
                <a:latin typeface="HSE Sans" panose="02000000000000000000" pitchFamily="50" charset="-52"/>
              </a:rPr>
              <a:t>Каpбамид</a:t>
            </a:r>
            <a:r>
              <a:rPr lang="ru-RU" b="1" i="0" dirty="0">
                <a:effectLst/>
                <a:latin typeface="HSE Sans" panose="02000000000000000000" pitchFamily="50" charset="-52"/>
              </a:rPr>
              <a:t> (мочевина) </a:t>
            </a:r>
            <a:r>
              <a:rPr lang="ru-RU" b="0" i="0" dirty="0">
                <a:effectLst/>
                <a:latin typeface="HSE Sans" panose="02000000000000000000" pitchFamily="50" charset="-52"/>
              </a:rPr>
              <a:t>- СО(NH2)2 </a:t>
            </a:r>
            <a:endParaRPr lang="en-US" b="0" i="0" dirty="0">
              <a:effectLst/>
              <a:latin typeface="HSE Sans" panose="02000000000000000000" pitchFamily="50" charset="-52"/>
            </a:endParaRPr>
          </a:p>
          <a:p>
            <a:r>
              <a:rPr lang="ru-RU" b="0" i="0" dirty="0">
                <a:effectLst/>
                <a:latin typeface="HSE Sans" panose="02000000000000000000" pitchFamily="50" charset="-52"/>
              </a:rPr>
              <a:t>- белые или слабоокрашенные гранулы.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HSE Sans" panose="02000000000000000000" pitchFamily="50" charset="-52"/>
              </a:rPr>
              <a:t>ТН ВЭД </a:t>
            </a:r>
            <a:r>
              <a:rPr lang="en-US" sz="1800" b="1" dirty="0">
                <a:latin typeface="HSE Sans" panose="02000000000000000000" pitchFamily="50" charset="-52"/>
              </a:rPr>
              <a:t>310210</a:t>
            </a:r>
            <a:endParaRPr lang="ru-RU" sz="1800" b="1" dirty="0">
              <a:latin typeface="HSE Sans" panose="02000000000000000000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 pitchFamily="50" charset="-52"/>
              </a:rPr>
              <a:t>Отпускается насыпью или в мешках по 500, 50 и 25 кг на палетах и в контейнерах.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HSE Sans" panose="02000000000000000000" pitchFamily="50" charset="-52"/>
              </a:rPr>
              <a:t>Требует оформление сертификата безопасности (</a:t>
            </a:r>
            <a:r>
              <a:rPr lang="fr-FR" b="0" i="0" dirty="0">
                <a:effectLst/>
                <a:latin typeface="HSE Sans" panose="02000000000000000000" pitchFamily="50" charset="-52"/>
              </a:rPr>
              <a:t>MSDS</a:t>
            </a:r>
            <a:r>
              <a:rPr lang="ru-RU" b="0" i="0" dirty="0">
                <a:effectLst/>
                <a:latin typeface="HSE Sans" panose="02000000000000000000" pitchFamily="50" charset="-52"/>
              </a:rPr>
              <a:t>)</a:t>
            </a:r>
            <a:endParaRPr lang="en-US" b="0" i="0" dirty="0">
              <a:effectLst/>
              <a:latin typeface="HSE Sans" panose="02000000000000000000" pitchFamily="50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B27DD0-921F-218F-6BC7-CF29A340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293" y="2094653"/>
            <a:ext cx="3627369" cy="43392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15F4A04-51C3-9FBA-54DD-BC73435F1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293" y="4784352"/>
            <a:ext cx="1400175" cy="1428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5D6063-6FCF-C77A-F447-D435D77C0265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/>
              </a:rPr>
              <a:t>TradeMap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/>
              </a:rPr>
              <a:t>IFA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60F7F577-A2A3-C8D2-A9C9-7493752BB8A2}"/>
              </a:ext>
            </a:extLst>
          </p:cNvPr>
          <p:cNvSpPr/>
          <p:nvPr/>
        </p:nvSpPr>
        <p:spPr>
          <a:xfrm>
            <a:off x="945009" y="3429001"/>
            <a:ext cx="6571397" cy="2824866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2" name="Схема 21">
            <a:extLst>
              <a:ext uri="{FF2B5EF4-FFF2-40B4-BE49-F238E27FC236}">
                <a16:creationId xmlns:a16="http://schemas.microsoft.com/office/drawing/2014/main" id="{9D08AC4B-8883-F4FE-A1F8-90DD5B783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1850223"/>
              </p:ext>
            </p:extLst>
          </p:nvPr>
        </p:nvGraphicFramePr>
        <p:xfrm>
          <a:off x="1143689" y="3640392"/>
          <a:ext cx="6239750" cy="2572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EB4F820-4F16-454B-7972-696970A3C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0A86EF-51C5-4802-5C8F-1608B39BD6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DE99BF3-BCE5-8C8E-BEC7-984BD60D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057955" cy="40810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Выводы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7C2FEB6-4476-D84D-37CB-D032D6420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A8188-938A-6C78-B7B9-0E612893E440}"/>
              </a:ext>
            </a:extLst>
          </p:cNvPr>
          <p:cNvSpPr txBox="1"/>
          <p:nvPr/>
        </p:nvSpPr>
        <p:spPr>
          <a:xfrm>
            <a:off x="787094" y="1876450"/>
            <a:ext cx="4384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Сценарий 1. Рынки со стабильно высоким спросом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7EEDF84-C6AA-C8DF-DF64-F5ACFABCA064}"/>
              </a:ext>
            </a:extLst>
          </p:cNvPr>
          <p:cNvCxnSpPr>
            <a:stCxn id="4" idx="2"/>
          </p:cNvCxnSpPr>
          <p:nvPr/>
        </p:nvCxnSpPr>
        <p:spPr>
          <a:xfrm flipH="1">
            <a:off x="6114874" y="1855899"/>
            <a:ext cx="1" cy="446119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EACD43B-B634-08FD-BBB5-265DE1F1359E}"/>
              </a:ext>
            </a:extLst>
          </p:cNvPr>
          <p:cNvSpPr/>
          <p:nvPr/>
        </p:nvSpPr>
        <p:spPr>
          <a:xfrm>
            <a:off x="485298" y="2238998"/>
            <a:ext cx="5471121" cy="193135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1970F3E-F325-E262-9844-2F3DA22A1725}"/>
              </a:ext>
            </a:extLst>
          </p:cNvPr>
          <p:cNvSpPr/>
          <p:nvPr/>
        </p:nvSpPr>
        <p:spPr>
          <a:xfrm>
            <a:off x="485298" y="4322748"/>
            <a:ext cx="5471121" cy="193135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EDDF2789-A7C0-77AB-DBAA-2E4966247044}"/>
              </a:ext>
            </a:extLst>
          </p:cNvPr>
          <p:cNvGraphicFramePr/>
          <p:nvPr/>
        </p:nvGraphicFramePr>
        <p:xfrm>
          <a:off x="787094" y="2348680"/>
          <a:ext cx="4836039" cy="1693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C4343DC2-1CED-83B5-9118-85DC0E901C3B}"/>
              </a:ext>
            </a:extLst>
          </p:cNvPr>
          <p:cNvGraphicFramePr/>
          <p:nvPr/>
        </p:nvGraphicFramePr>
        <p:xfrm>
          <a:off x="802838" y="4553447"/>
          <a:ext cx="4836039" cy="1693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2736E03-9E0C-40EA-A159-06EDAE17FAE7}"/>
              </a:ext>
            </a:extLst>
          </p:cNvPr>
          <p:cNvSpPr/>
          <p:nvPr/>
        </p:nvSpPr>
        <p:spPr>
          <a:xfrm>
            <a:off x="6214125" y="2238998"/>
            <a:ext cx="5471121" cy="119000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074804D3-E41E-4806-BFA2-D7377A994D65}"/>
              </a:ext>
            </a:extLst>
          </p:cNvPr>
          <p:cNvGraphicFramePr/>
          <p:nvPr/>
        </p:nvGraphicFramePr>
        <p:xfrm>
          <a:off x="6515921" y="2348680"/>
          <a:ext cx="4836039" cy="104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EFFD8C4-4F5F-4023-94A4-580ADF379369}"/>
              </a:ext>
            </a:extLst>
          </p:cNvPr>
          <p:cNvSpPr/>
          <p:nvPr/>
        </p:nvSpPr>
        <p:spPr>
          <a:xfrm>
            <a:off x="6195896" y="3658223"/>
            <a:ext cx="5471121" cy="119000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4C8044C7-F6A0-4F56-897B-6EE475AB49A5}"/>
              </a:ext>
            </a:extLst>
          </p:cNvPr>
          <p:cNvGraphicFramePr/>
          <p:nvPr/>
        </p:nvGraphicFramePr>
        <p:xfrm>
          <a:off x="6497692" y="3767905"/>
          <a:ext cx="4836039" cy="104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1D69B2C-BF23-4611-BF10-3D3902742A57}"/>
              </a:ext>
            </a:extLst>
          </p:cNvPr>
          <p:cNvSpPr/>
          <p:nvPr/>
        </p:nvSpPr>
        <p:spPr>
          <a:xfrm>
            <a:off x="6222613" y="5077448"/>
            <a:ext cx="5471121" cy="119000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9" name="Схема 18">
            <a:extLst>
              <a:ext uri="{FF2B5EF4-FFF2-40B4-BE49-F238E27FC236}">
                <a16:creationId xmlns:a16="http://schemas.microsoft.com/office/drawing/2014/main" id="{407CE0E8-FD55-4ACB-9D0C-C0DF7367FB5B}"/>
              </a:ext>
            </a:extLst>
          </p:cNvPr>
          <p:cNvGraphicFramePr/>
          <p:nvPr/>
        </p:nvGraphicFramePr>
        <p:xfrm>
          <a:off x="6524409" y="5187130"/>
          <a:ext cx="4836039" cy="104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45C8315-AFF9-4509-8F5D-D5ABE73F8D88}"/>
              </a:ext>
            </a:extLst>
          </p:cNvPr>
          <p:cNvSpPr txBox="1"/>
          <p:nvPr/>
        </p:nvSpPr>
        <p:spPr>
          <a:xfrm>
            <a:off x="6264350" y="1876380"/>
            <a:ext cx="5402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Сценарий 2. Рынки с динамично растущим спросом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5633CE-D819-428E-A365-AA59943B929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6373"/>
            <a:ext cx="12192000" cy="68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1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40540DF-A4B5-DE4F-9026-464745FC48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53BA17-02D4-062D-C33D-3CD426E431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580678-3C67-23F0-3667-24B20D06FD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37EC0-2E9B-1365-58D1-C58F712821AE}"/>
              </a:ext>
            </a:extLst>
          </p:cNvPr>
          <p:cNvSpPr txBox="1"/>
          <p:nvPr/>
        </p:nvSpPr>
        <p:spPr>
          <a:xfrm>
            <a:off x="1893393" y="1101676"/>
            <a:ext cx="84052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latin typeface="HSE Sans" panose="02000000000000000000" pitchFamily="2" charset="0"/>
                <a:ea typeface="+mj-ea"/>
                <a:cs typeface="+mj-cs"/>
              </a:rPr>
              <a:t>Международная розничная цена на мочевину, </a:t>
            </a:r>
            <a:r>
              <a:rPr lang="en-US" sz="2200" dirty="0">
                <a:latin typeface="HSE Sans" panose="02000000000000000000" pitchFamily="2" charset="0"/>
                <a:ea typeface="+mj-ea"/>
                <a:cs typeface="+mj-cs"/>
              </a:rPr>
              <a:t>US$/</a:t>
            </a:r>
            <a:r>
              <a:rPr lang="ru-RU" sz="2200" dirty="0">
                <a:latin typeface="HSE Sans" panose="02000000000000000000" pitchFamily="2" charset="0"/>
                <a:ea typeface="+mj-ea"/>
                <a:cs typeface="+mj-cs"/>
              </a:rPr>
              <a:t>тонна</a:t>
            </a:r>
          </a:p>
        </p:txBody>
      </p:sp>
      <p:pic>
        <p:nvPicPr>
          <p:cNvPr id="10" name="Рисунок 9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E80DBD14-E177-F8C4-33FE-405371599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7" b="19823"/>
          <a:stretch/>
        </p:blipFill>
        <p:spPr>
          <a:xfrm>
            <a:off x="1314072" y="1677410"/>
            <a:ext cx="9574787" cy="48445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BA8773-1ACF-3312-90F6-BA115386E332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AfricaFertilizer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2BACE-384F-8B97-8F3D-CF6F0F4A4150}"/>
              </a:ext>
            </a:extLst>
          </p:cNvPr>
          <p:cNvSpPr txBox="1"/>
          <p:nvPr/>
        </p:nvSpPr>
        <p:spPr>
          <a:xfrm>
            <a:off x="10349069" y="5373340"/>
            <a:ext cx="744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100" b="1" dirty="0">
                <a:latin typeface="HSE Sans" panose="02000000000000000000" pitchFamily="2" charset="0"/>
              </a:rPr>
              <a:t>270,3</a:t>
            </a:r>
            <a:endParaRPr lang="ru-RU" sz="1000" b="1" dirty="0">
              <a:latin typeface="HSE Sans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02F252-681C-E4AD-7919-28B528EFD03A}"/>
              </a:ext>
            </a:extLst>
          </p:cNvPr>
          <p:cNvSpPr txBox="1"/>
          <p:nvPr/>
        </p:nvSpPr>
        <p:spPr>
          <a:xfrm>
            <a:off x="10373291" y="4929530"/>
            <a:ext cx="74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b="1" dirty="0">
                <a:solidFill>
                  <a:srgbClr val="C99823"/>
                </a:solidFill>
                <a:latin typeface="HSE Sans" panose="02000000000000000000" pitchFamily="2" charset="0"/>
              </a:rPr>
              <a:t>326,5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6170FF1E-A63C-70BD-ACFF-56873F43D5A6}"/>
              </a:ext>
            </a:extLst>
          </p:cNvPr>
          <p:cNvSpPr/>
          <p:nvPr/>
        </p:nvSpPr>
        <p:spPr>
          <a:xfrm>
            <a:off x="2313668" y="2085004"/>
            <a:ext cx="3015285" cy="17180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2E441F0B-38A3-27D1-304D-8C62E3807F3F}"/>
              </a:ext>
            </a:extLst>
          </p:cNvPr>
          <p:cNvSpPr/>
          <p:nvPr/>
        </p:nvSpPr>
        <p:spPr>
          <a:xfrm rot="10800000">
            <a:off x="2517700" y="2565689"/>
            <a:ext cx="194644" cy="193672"/>
          </a:xfrm>
          <a:prstGeom prst="downArrow">
            <a:avLst/>
          </a:prstGeom>
          <a:solidFill>
            <a:srgbClr val="6D90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0555ED0D-6172-7B99-C407-A5AF833239A2}"/>
              </a:ext>
            </a:extLst>
          </p:cNvPr>
          <p:cNvSpPr/>
          <p:nvPr/>
        </p:nvSpPr>
        <p:spPr>
          <a:xfrm rot="10800000">
            <a:off x="2505303" y="2993206"/>
            <a:ext cx="194644" cy="193672"/>
          </a:xfrm>
          <a:prstGeom prst="downArrow">
            <a:avLst/>
          </a:prstGeom>
          <a:solidFill>
            <a:srgbClr val="C99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274E3882-D6A3-DE39-6736-96E84B1A84BF}"/>
              </a:ext>
            </a:extLst>
          </p:cNvPr>
          <p:cNvSpPr/>
          <p:nvPr/>
        </p:nvSpPr>
        <p:spPr>
          <a:xfrm rot="10800000">
            <a:off x="2499102" y="3424339"/>
            <a:ext cx="194644" cy="193672"/>
          </a:xfrm>
          <a:prstGeom prst="downArrow">
            <a:avLst/>
          </a:prstGeom>
          <a:solidFill>
            <a:srgbClr val="004A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8ADB16-160B-CF36-C8FD-02B426242E11}"/>
              </a:ext>
            </a:extLst>
          </p:cNvPr>
          <p:cNvSpPr txBox="1"/>
          <p:nvPr/>
        </p:nvSpPr>
        <p:spPr>
          <a:xfrm>
            <a:off x="2689708" y="2085004"/>
            <a:ext cx="13978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>
                <a:latin typeface="HSE Sans" panose="02000000000000000000" pitchFamily="2" charset="0"/>
              </a:rPr>
              <a:t>Мес. измен., %</a:t>
            </a:r>
          </a:p>
          <a:p>
            <a:pPr algn="l"/>
            <a:endParaRPr lang="ru-RU" sz="1400" dirty="0">
              <a:latin typeface="HSE Sans" panose="02000000000000000000" pitchFamily="2" charset="0"/>
            </a:endParaRPr>
          </a:p>
          <a:p>
            <a:pPr algn="l"/>
            <a:r>
              <a:rPr lang="ru-RU" sz="1400" dirty="0">
                <a:latin typeface="HSE Sans" panose="02000000000000000000" pitchFamily="2" charset="0"/>
              </a:rPr>
              <a:t>14,5%</a:t>
            </a:r>
          </a:p>
          <a:p>
            <a:pPr algn="l"/>
            <a:endParaRPr lang="ru-RU" sz="1400" dirty="0">
              <a:latin typeface="HSE Sans" panose="02000000000000000000" pitchFamily="2" charset="0"/>
            </a:endParaRPr>
          </a:p>
          <a:p>
            <a:pPr algn="l"/>
            <a:r>
              <a:rPr lang="ru-RU" sz="1400" dirty="0">
                <a:latin typeface="HSE Sans" panose="02000000000000000000" pitchFamily="2" charset="0"/>
              </a:rPr>
              <a:t>6,35%</a:t>
            </a:r>
          </a:p>
          <a:p>
            <a:pPr algn="l"/>
            <a:endParaRPr lang="ru-RU" sz="1400" dirty="0">
              <a:latin typeface="HSE Sans" panose="02000000000000000000" pitchFamily="2" charset="0"/>
            </a:endParaRPr>
          </a:p>
          <a:p>
            <a:pPr algn="l"/>
            <a:r>
              <a:rPr lang="ru-RU" sz="1400" dirty="0">
                <a:latin typeface="HSE Sans" panose="02000000000000000000" pitchFamily="2" charset="0"/>
              </a:rPr>
              <a:t>6,33%</a:t>
            </a:r>
          </a:p>
        </p:txBody>
      </p:sp>
      <p:sp>
        <p:nvSpPr>
          <p:cNvPr id="19" name="Стрелка: вниз 18">
            <a:extLst>
              <a:ext uri="{FF2B5EF4-FFF2-40B4-BE49-F238E27FC236}">
                <a16:creationId xmlns:a16="http://schemas.microsoft.com/office/drawing/2014/main" id="{5560682F-EF60-6CBC-691F-EA53E27B441E}"/>
              </a:ext>
            </a:extLst>
          </p:cNvPr>
          <p:cNvSpPr/>
          <p:nvPr/>
        </p:nvSpPr>
        <p:spPr>
          <a:xfrm>
            <a:off x="3939041" y="2587592"/>
            <a:ext cx="230259" cy="193673"/>
          </a:xfrm>
          <a:prstGeom prst="downArrow">
            <a:avLst/>
          </a:prstGeom>
          <a:solidFill>
            <a:srgbClr val="6D90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ECC92534-DA3A-9007-FCFC-E773D88B9F8C}"/>
              </a:ext>
            </a:extLst>
          </p:cNvPr>
          <p:cNvSpPr/>
          <p:nvPr/>
        </p:nvSpPr>
        <p:spPr>
          <a:xfrm>
            <a:off x="3939042" y="2993205"/>
            <a:ext cx="230259" cy="193673"/>
          </a:xfrm>
          <a:prstGeom prst="downArrow">
            <a:avLst/>
          </a:prstGeom>
          <a:solidFill>
            <a:srgbClr val="C99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низ 20">
            <a:extLst>
              <a:ext uri="{FF2B5EF4-FFF2-40B4-BE49-F238E27FC236}">
                <a16:creationId xmlns:a16="http://schemas.microsoft.com/office/drawing/2014/main" id="{FC721107-4444-3F43-0001-412E904D715B}"/>
              </a:ext>
            </a:extLst>
          </p:cNvPr>
          <p:cNvSpPr/>
          <p:nvPr/>
        </p:nvSpPr>
        <p:spPr>
          <a:xfrm>
            <a:off x="3938177" y="3448708"/>
            <a:ext cx="230259" cy="193673"/>
          </a:xfrm>
          <a:prstGeom prst="downArrow">
            <a:avLst/>
          </a:prstGeom>
          <a:solidFill>
            <a:srgbClr val="004A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2E410E-3C4C-039F-D841-0232E0F6BADD}"/>
              </a:ext>
            </a:extLst>
          </p:cNvPr>
          <p:cNvSpPr txBox="1"/>
          <p:nvPr/>
        </p:nvSpPr>
        <p:spPr>
          <a:xfrm>
            <a:off x="4169301" y="2101290"/>
            <a:ext cx="13978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>
                <a:latin typeface="HSE Sans" panose="02000000000000000000" pitchFamily="2" charset="0"/>
              </a:rPr>
              <a:t>Годовое., %</a:t>
            </a:r>
          </a:p>
          <a:p>
            <a:pPr algn="l"/>
            <a:endParaRPr lang="ru-RU" sz="1400" dirty="0">
              <a:latin typeface="HSE Sans" panose="02000000000000000000" pitchFamily="2" charset="0"/>
            </a:endParaRPr>
          </a:p>
          <a:p>
            <a:pPr algn="l"/>
            <a:r>
              <a:rPr lang="ru-RU" sz="1400" dirty="0">
                <a:latin typeface="HSE Sans" panose="02000000000000000000" pitchFamily="2" charset="0"/>
              </a:rPr>
              <a:t>-5,23%</a:t>
            </a:r>
          </a:p>
          <a:p>
            <a:pPr algn="l"/>
            <a:endParaRPr lang="ru-RU" sz="1400" dirty="0">
              <a:latin typeface="HSE Sans" panose="02000000000000000000" pitchFamily="2" charset="0"/>
            </a:endParaRPr>
          </a:p>
          <a:p>
            <a:pPr algn="l"/>
            <a:r>
              <a:rPr lang="ru-RU" sz="1400" dirty="0">
                <a:latin typeface="HSE Sans" panose="02000000000000000000" pitchFamily="2" charset="0"/>
              </a:rPr>
              <a:t>-4,2%</a:t>
            </a:r>
          </a:p>
          <a:p>
            <a:pPr algn="l"/>
            <a:endParaRPr lang="ru-RU" sz="1400" dirty="0">
              <a:latin typeface="HSE Sans" panose="02000000000000000000" pitchFamily="2" charset="0"/>
            </a:endParaRPr>
          </a:p>
          <a:p>
            <a:pPr algn="l"/>
            <a:r>
              <a:rPr lang="ru-RU" sz="1400" dirty="0">
                <a:latin typeface="HSE Sans" panose="02000000000000000000" pitchFamily="2" charset="0"/>
              </a:rPr>
              <a:t>-11,94%</a:t>
            </a:r>
          </a:p>
        </p:txBody>
      </p:sp>
    </p:spTree>
    <p:extLst>
      <p:ext uri="{BB962C8B-B14F-4D97-AF65-F5344CB8AC3E}">
        <p14:creationId xmlns:p14="http://schemas.microsoft.com/office/powerpoint/2010/main" val="727638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FB5D0AC7-96B5-1C89-BBFC-0B91E928DF31}"/>
              </a:ext>
            </a:extLst>
          </p:cNvPr>
          <p:cNvSpPr/>
          <p:nvPr/>
        </p:nvSpPr>
        <p:spPr>
          <a:xfrm>
            <a:off x="670844" y="1739058"/>
            <a:ext cx="5175978" cy="97715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5089129-5111-BC7C-8EF6-DF6AE459A1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1CB08D-7B63-2084-87DF-6A98D8DCB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AEF321-EE0C-52EE-FED4-375A05D4C7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  <a:p>
            <a:endParaRPr lang="ru-RU" dirty="0"/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BE735055-9FF6-1CBD-4F84-38098CF1C0DA}"/>
              </a:ext>
            </a:extLst>
          </p:cNvPr>
          <p:cNvSpPr txBox="1">
            <a:spLocks/>
          </p:cNvSpPr>
          <p:nvPr/>
        </p:nvSpPr>
        <p:spPr>
          <a:xfrm>
            <a:off x="4261082" y="1273909"/>
            <a:ext cx="3668347" cy="62125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HSE Sans" panose="02000000000000000000" pitchFamily="50" charset="-52"/>
                <a:ea typeface="+mn-ea"/>
                <a:cs typeface="+mn-cs"/>
              </a:rPr>
              <a:t>Сценарный анализ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1394F76-49F7-46D5-30C9-004ED2604F58}"/>
              </a:ext>
            </a:extLst>
          </p:cNvPr>
          <p:cNvCxnSpPr>
            <a:cxnSpLocks/>
          </p:cNvCxnSpPr>
          <p:nvPr/>
        </p:nvCxnSpPr>
        <p:spPr>
          <a:xfrm>
            <a:off x="6095256" y="2112885"/>
            <a:ext cx="0" cy="440332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0A6B77-3414-689B-26CD-31969C3D6440}"/>
              </a:ext>
            </a:extLst>
          </p:cNvPr>
          <p:cNvSpPr txBox="1"/>
          <p:nvPr/>
        </p:nvSpPr>
        <p:spPr>
          <a:xfrm>
            <a:off x="871670" y="2212247"/>
            <a:ext cx="401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00" dirty="0">
                <a:latin typeface="HSE Sans" panose="02000000000000000000" pitchFamily="2" charset="0"/>
              </a:rPr>
              <a:t>По площади сельскохозяйственных земель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HSE Sans" panose="02000000000000000000" pitchFamily="2" charset="0"/>
              </a:rPr>
              <a:t>По объему импорта мочевины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8934A6-D4C5-8D1A-D33A-773242F3E946}"/>
              </a:ext>
            </a:extLst>
          </p:cNvPr>
          <p:cNvSpPr txBox="1"/>
          <p:nvPr/>
        </p:nvSpPr>
        <p:spPr>
          <a:xfrm>
            <a:off x="871670" y="1769204"/>
            <a:ext cx="4900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Сценарий 1. Рынки со стабильно высоким спросом</a:t>
            </a:r>
          </a:p>
        </p:txBody>
      </p:sp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0EE89E58-A18A-F915-2067-20B701733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15616"/>
              </p:ext>
            </p:extLst>
          </p:nvPr>
        </p:nvGraphicFramePr>
        <p:xfrm>
          <a:off x="1475648" y="2789925"/>
          <a:ext cx="4371174" cy="367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2B439F-3D4A-6F07-42AC-5E489E86421A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Statista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News24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31D25E4-2E11-92C7-ADB2-3B6D3D1521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18" y="2894394"/>
            <a:ext cx="540000" cy="34665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206FCB9-FFD4-5CEF-8E21-86CA39BF894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45917" y="3759732"/>
            <a:ext cx="540000" cy="27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C3B0CED-66A2-DC00-E0D6-8EF3AB5A9CA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45917" y="4391650"/>
            <a:ext cx="540000" cy="36072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860DBB5-A236-D3EB-D3A5-6403471BE707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45918" y="5020146"/>
            <a:ext cx="540000" cy="36072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368F2F7-CCE1-2738-27E8-C7E3E18FDAA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845917" y="5764960"/>
            <a:ext cx="540000" cy="2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6A2957F3-C5B6-0ED4-0B19-A3D54178E863}"/>
              </a:ext>
            </a:extLst>
          </p:cNvPr>
          <p:cNvSpPr/>
          <p:nvPr/>
        </p:nvSpPr>
        <p:spPr>
          <a:xfrm>
            <a:off x="119946" y="3650519"/>
            <a:ext cx="11925670" cy="3105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A9894F2-F9D1-12A1-5C41-282276411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93010B-2353-B3F7-C35D-683A99E81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D57802-66C6-AE74-DB65-096EF9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209904"/>
            <a:ext cx="3668347" cy="621258"/>
          </a:xfrm>
        </p:spPr>
        <p:txBody>
          <a:bodyPr>
            <a:normAutofit fontScale="90000"/>
          </a:bodyPr>
          <a:lstStyle/>
          <a:p>
            <a:r>
              <a:rPr lang="ru-RU" dirty="0"/>
              <a:t>Южная Африка (ЮАР)</a:t>
            </a:r>
            <a:br>
              <a:rPr lang="fr-FR" dirty="0"/>
            </a:br>
            <a:r>
              <a:rPr lang="ru-RU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Общая характеристика, 2022г.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EC55CC7-9F8B-434E-8957-FC32931A1D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58B30D-C2F4-9167-67EC-4CC74A4F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48" y="1217517"/>
            <a:ext cx="595541" cy="382306"/>
          </a:xfrm>
          <a:prstGeom prst="rect">
            <a:avLst/>
          </a:prstGeom>
        </p:spPr>
      </p:pic>
      <p:pic>
        <p:nvPicPr>
          <p:cNvPr id="27" name="Рисунок 26" descr="Фермер мужской со сплошной заливкой">
            <a:extLst>
              <a:ext uri="{FF2B5EF4-FFF2-40B4-BE49-F238E27FC236}">
                <a16:creationId xmlns:a16="http://schemas.microsoft.com/office/drawing/2014/main" id="{54F2FEB3-9896-AC2C-97E8-E8CBFC5C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6729" y="2734075"/>
            <a:ext cx="304762" cy="30476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A20B95-0954-442E-C8B7-384BA64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09" y="1908423"/>
            <a:ext cx="304762" cy="3047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D19C63-7298-0D27-6947-422569DC0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929" y="2772820"/>
            <a:ext cx="304762" cy="30476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BB37C78-430D-B549-4759-13DEFD36C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99" y="1860677"/>
            <a:ext cx="415926" cy="4159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E2F086-DFFD-6A30-AF37-32A46338AB27}"/>
              </a:ext>
            </a:extLst>
          </p:cNvPr>
          <p:cNvSpPr txBox="1"/>
          <p:nvPr/>
        </p:nvSpPr>
        <p:spPr>
          <a:xfrm>
            <a:off x="3343196" y="1901253"/>
            <a:ext cx="1468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Население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85EFFE-A210-A1C4-919D-84A6A1F012B2}"/>
              </a:ext>
            </a:extLst>
          </p:cNvPr>
          <p:cNvSpPr txBox="1"/>
          <p:nvPr/>
        </p:nvSpPr>
        <p:spPr>
          <a:xfrm>
            <a:off x="6347660" y="1866269"/>
            <a:ext cx="684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ВВП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2399A2-2DD2-AF44-0F99-F66536ADAAA7}"/>
              </a:ext>
            </a:extLst>
          </p:cNvPr>
          <p:cNvSpPr txBox="1"/>
          <p:nvPr/>
        </p:nvSpPr>
        <p:spPr>
          <a:xfrm>
            <a:off x="6319236" y="2784132"/>
            <a:ext cx="127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Рост ВВП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2D22D-D385-254B-158F-B5BF99F8BB59}"/>
              </a:ext>
            </a:extLst>
          </p:cNvPr>
          <p:cNvSpPr txBox="1"/>
          <p:nvPr/>
        </p:nvSpPr>
        <p:spPr>
          <a:xfrm>
            <a:off x="3343195" y="2101798"/>
            <a:ext cx="233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59,894 млн 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32%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сельское население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C7BD583-2DA8-27E2-C994-701C784E89D8}"/>
              </a:ext>
            </a:extLst>
          </p:cNvPr>
          <p:cNvGrpSpPr/>
          <p:nvPr/>
        </p:nvGrpSpPr>
        <p:grpSpPr>
          <a:xfrm>
            <a:off x="8744520" y="1824861"/>
            <a:ext cx="2006888" cy="805556"/>
            <a:chOff x="3080401" y="2736833"/>
            <a:chExt cx="2006888" cy="805556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9591A9F-E592-8A13-F7BD-D0D8CEA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0401" y="2807802"/>
              <a:ext cx="304762" cy="30476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C99E46-91E7-4F06-1D46-B73C5BE23B16}"/>
                </a:ext>
              </a:extLst>
            </p:cNvPr>
            <p:cNvSpPr txBox="1"/>
            <p:nvPr/>
          </p:nvSpPr>
          <p:spPr>
            <a:xfrm>
              <a:off x="3383313" y="2736833"/>
              <a:ext cx="1066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Площадь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855285-026A-2238-0382-E8AF1239FAA5}"/>
                </a:ext>
              </a:extLst>
            </p:cNvPr>
            <p:cNvSpPr txBox="1"/>
            <p:nvPr/>
          </p:nvSpPr>
          <p:spPr>
            <a:xfrm>
              <a:off x="3393013" y="2957614"/>
              <a:ext cx="16942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"/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1 213,1 тыс. км²</a:t>
              </a:r>
            </a:p>
            <a:p>
              <a:pPr marL="285750" indent="-285750" algn="l" fontAlgn="b">
                <a:buFont typeface="Arial" panose="020B0604020202020204" pitchFamily="34" charset="0"/>
                <a:buChar char="•"/>
              </a:pP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79,4% </a:t>
              </a:r>
              <a:r>
                <a:rPr lang="ru-RU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с/х земли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EF3A66-6F50-F0E0-8460-B98AEC28F61C}"/>
              </a:ext>
            </a:extLst>
          </p:cNvPr>
          <p:cNvSpPr txBox="1"/>
          <p:nvPr/>
        </p:nvSpPr>
        <p:spPr>
          <a:xfrm>
            <a:off x="6286570" y="2097622"/>
            <a:ext cx="2302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405 691 млн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2,83%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с/х сектор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8F998-A02B-3403-9462-3A6FF1F1A164}"/>
              </a:ext>
            </a:extLst>
          </p:cNvPr>
          <p:cNvSpPr txBox="1"/>
          <p:nvPr/>
        </p:nvSpPr>
        <p:spPr>
          <a:xfrm>
            <a:off x="6343691" y="3011529"/>
            <a:ext cx="18484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2,00 % </a:t>
            </a:r>
          </a:p>
          <a:p>
            <a:pPr algn="l" fontAlgn="b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 14,6%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с 2015-2022гг.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6A0242-FB3D-B5FC-8A4E-D454D25B5C12}"/>
              </a:ext>
            </a:extLst>
          </p:cNvPr>
          <p:cNvSpPr txBox="1"/>
          <p:nvPr/>
        </p:nvSpPr>
        <p:spPr>
          <a:xfrm>
            <a:off x="9109111" y="2960667"/>
            <a:ext cx="239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848 тыс. человек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264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га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avg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площадь фермы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D03CD5-F2E4-88D3-B61F-3188DD374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2" y="2814532"/>
            <a:ext cx="304762" cy="30476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B64184B-EFFF-1C36-2C84-44CB99246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37" y="1943405"/>
            <a:ext cx="304762" cy="3047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D7E0F3-DA6E-80EE-AB5A-EFCBECEDA1D6}"/>
              </a:ext>
            </a:extLst>
          </p:cNvPr>
          <p:cNvSpPr txBox="1"/>
          <p:nvPr/>
        </p:nvSpPr>
        <p:spPr>
          <a:xfrm>
            <a:off x="952769" y="1889538"/>
            <a:ext cx="1559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E918F9-A962-F8DD-B943-EC6E5A55B928}"/>
              </a:ext>
            </a:extLst>
          </p:cNvPr>
          <p:cNvSpPr txBox="1"/>
          <p:nvPr/>
        </p:nvSpPr>
        <p:spPr>
          <a:xfrm>
            <a:off x="962469" y="2110319"/>
            <a:ext cx="16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710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44D848-7503-5807-089D-E7A2EE5BA1E5}"/>
              </a:ext>
            </a:extLst>
          </p:cNvPr>
          <p:cNvSpPr txBox="1"/>
          <p:nvPr/>
        </p:nvSpPr>
        <p:spPr>
          <a:xfrm>
            <a:off x="1017754" y="2736832"/>
            <a:ext cx="1066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Валюта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D6B0CE-D9B1-8C45-BC5A-72F41A724C1D}"/>
              </a:ext>
            </a:extLst>
          </p:cNvPr>
          <p:cNvSpPr txBox="1"/>
          <p:nvPr/>
        </p:nvSpPr>
        <p:spPr>
          <a:xfrm>
            <a:off x="1019667" y="2933359"/>
            <a:ext cx="1694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Рэнд (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ZAR)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16,356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ZAR/US$ </a:t>
            </a:r>
          </a:p>
          <a:p>
            <a:pPr algn="l" fontAlgn="b"/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27AACD0-A895-A1CD-34B5-02B01E8727CB}"/>
              </a:ext>
            </a:extLst>
          </p:cNvPr>
          <p:cNvCxnSpPr>
            <a:cxnSpLocks/>
          </p:cNvCxnSpPr>
          <p:nvPr/>
        </p:nvCxnSpPr>
        <p:spPr>
          <a:xfrm flipV="1">
            <a:off x="6457088" y="3279997"/>
            <a:ext cx="0" cy="2377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BC9279-5540-5669-977E-C1D7D5FD3FAE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Statista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News24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665EA0E9-76FD-18B8-C18B-CA458A4F762D}"/>
              </a:ext>
            </a:extLst>
          </p:cNvPr>
          <p:cNvGrpSpPr/>
          <p:nvPr/>
        </p:nvGrpSpPr>
        <p:grpSpPr>
          <a:xfrm>
            <a:off x="3024799" y="2811180"/>
            <a:ext cx="2210872" cy="565146"/>
            <a:chOff x="8012770" y="1946595"/>
            <a:chExt cx="2210872" cy="565146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CBFDD75-C5DF-26A6-9D81-EC8C2A0C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12770" y="1946595"/>
              <a:ext cx="304762" cy="30476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A83742-4359-0EC7-515D-42C036A729C9}"/>
                </a:ext>
              </a:extLst>
            </p:cNvPr>
            <p:cNvSpPr txBox="1"/>
            <p:nvPr/>
          </p:nvSpPr>
          <p:spPr>
            <a:xfrm>
              <a:off x="8369816" y="1946595"/>
              <a:ext cx="1694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Рост ИПЦ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135A44-EF96-68E4-470B-3F17BF9FCA87}"/>
                </a:ext>
              </a:extLst>
            </p:cNvPr>
            <p:cNvSpPr txBox="1"/>
            <p:nvPr/>
          </p:nvSpPr>
          <p:spPr>
            <a:xfrm>
              <a:off x="8375152" y="2173187"/>
              <a:ext cx="18484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"/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6,87%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D67C53A-2277-7B46-01D3-5D6D1D852F73}"/>
              </a:ext>
            </a:extLst>
          </p:cNvPr>
          <p:cNvSpPr txBox="1"/>
          <p:nvPr/>
        </p:nvSpPr>
        <p:spPr>
          <a:xfrm>
            <a:off x="9083405" y="2697309"/>
            <a:ext cx="173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Занятость в АПК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336F4F-E8D5-6915-96B2-A5A80BB62259}"/>
              </a:ext>
            </a:extLst>
          </p:cNvPr>
          <p:cNvSpPr txBox="1"/>
          <p:nvPr/>
        </p:nvSpPr>
        <p:spPr>
          <a:xfrm>
            <a:off x="2996260" y="37334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  <a:ea typeface="+mj-ea"/>
                <a:cs typeface="+mj-cs"/>
              </a:rPr>
              <a:t>Сельскохозяйственный сектор</a:t>
            </a:r>
          </a:p>
        </p:txBody>
      </p: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4653B34B-0083-D333-64E5-10476F79B9DA}"/>
              </a:ext>
            </a:extLst>
          </p:cNvPr>
          <p:cNvGrpSpPr/>
          <p:nvPr/>
        </p:nvGrpSpPr>
        <p:grpSpPr>
          <a:xfrm>
            <a:off x="7159886" y="4098656"/>
            <a:ext cx="4860627" cy="2409050"/>
            <a:chOff x="6517032" y="3791118"/>
            <a:chExt cx="4860627" cy="2409050"/>
          </a:xfrm>
        </p:grpSpPr>
        <p:graphicFrame>
          <p:nvGraphicFramePr>
            <p:cNvPr id="66" name="Диаграмма 65">
              <a:extLst>
                <a:ext uri="{FF2B5EF4-FFF2-40B4-BE49-F238E27FC236}">
                  <a16:creationId xmlns:a16="http://schemas.microsoft.com/office/drawing/2014/main" id="{72FB5DE7-D577-5DDB-BF68-3BF35FF1089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06063211"/>
                </p:ext>
              </p:extLst>
            </p:nvPr>
          </p:nvGraphicFramePr>
          <p:xfrm>
            <a:off x="6517032" y="3922297"/>
            <a:ext cx="4307378" cy="22778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6E2739-01CD-87FA-2584-3853A17C7407}"/>
                </a:ext>
              </a:extLst>
            </p:cNvPr>
            <p:cNvSpPr txBox="1"/>
            <p:nvPr/>
          </p:nvSpPr>
          <p:spPr>
            <a:xfrm>
              <a:off x="6517032" y="3791118"/>
              <a:ext cx="48606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200" dirty="0">
                  <a:latin typeface="Segoe UI Semilight" panose="020B0402040204020203" pitchFamily="34" charset="0"/>
                  <a:ea typeface="+mj-ea"/>
                  <a:cs typeface="Segoe UI Semilight" panose="020B0402040204020203" pitchFamily="34" charset="0"/>
                </a:rPr>
                <a:t>Структура посевных площадей, 2022г.</a:t>
              </a:r>
            </a:p>
          </p:txBody>
        </p:sp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8535D1D8-A76E-B3AA-0006-497F80DBDE24}"/>
              </a:ext>
            </a:extLst>
          </p:cNvPr>
          <p:cNvGrpSpPr/>
          <p:nvPr/>
        </p:nvGrpSpPr>
        <p:grpSpPr>
          <a:xfrm>
            <a:off x="367470" y="4371538"/>
            <a:ext cx="6876710" cy="1994466"/>
            <a:chOff x="367470" y="4300773"/>
            <a:chExt cx="6876710" cy="1994466"/>
          </a:xfrm>
        </p:grpSpPr>
        <p:graphicFrame>
          <p:nvGraphicFramePr>
            <p:cNvPr id="65" name="Диаграмма 64">
              <a:extLst>
                <a:ext uri="{FF2B5EF4-FFF2-40B4-BE49-F238E27FC236}">
                  <a16:creationId xmlns:a16="http://schemas.microsoft.com/office/drawing/2014/main" id="{B0841314-7EB8-DB4D-0C57-1A7759CE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30106976"/>
                </p:ext>
              </p:extLst>
            </p:nvPr>
          </p:nvGraphicFramePr>
          <p:xfrm>
            <a:off x="367470" y="4300773"/>
            <a:ext cx="6876710" cy="19944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37F688-E895-842A-DCCD-250C1E98724B}"/>
                </a:ext>
              </a:extLst>
            </p:cNvPr>
            <p:cNvSpPr txBox="1"/>
            <p:nvPr/>
          </p:nvSpPr>
          <p:spPr>
            <a:xfrm>
              <a:off x="5812790" y="4870946"/>
              <a:ext cx="12872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AAGR </a:t>
              </a:r>
              <a:r>
                <a:rPr lang="en-US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1,82%</a:t>
              </a:r>
              <a:endParaRPr lang="ru-RU" sz="105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54DD6A8-B76E-A054-8CE2-DACD1C007CB7}"/>
                </a:ext>
              </a:extLst>
            </p:cNvPr>
            <p:cNvSpPr txBox="1"/>
            <p:nvPr/>
          </p:nvSpPr>
          <p:spPr>
            <a:xfrm>
              <a:off x="5818360" y="5866094"/>
              <a:ext cx="12872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AAGR </a:t>
              </a:r>
              <a:r>
                <a:rPr lang="en-US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4,1%</a:t>
              </a:r>
              <a:endParaRPr lang="ru-RU" sz="105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ED14293-3465-5036-C71A-ECAE738D00CB}"/>
              </a:ext>
            </a:extLst>
          </p:cNvPr>
          <p:cNvSpPr txBox="1"/>
          <p:nvPr/>
        </p:nvSpPr>
        <p:spPr>
          <a:xfrm>
            <a:off x="962469" y="4079639"/>
            <a:ext cx="4860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Динамика объема производства, </a:t>
            </a:r>
            <a:r>
              <a:rPr lang="en-US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2015-</a:t>
            </a:r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2022гг.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60718F11-671F-46FF-76A0-0D1480987FE9}"/>
              </a:ext>
            </a:extLst>
          </p:cNvPr>
          <p:cNvCxnSpPr/>
          <p:nvPr/>
        </p:nvCxnSpPr>
        <p:spPr>
          <a:xfrm>
            <a:off x="2873741" y="2000804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F4E46983-F00E-1943-CB48-CB81C803D570}"/>
              </a:ext>
            </a:extLst>
          </p:cNvPr>
          <p:cNvCxnSpPr/>
          <p:nvPr/>
        </p:nvCxnSpPr>
        <p:spPr>
          <a:xfrm>
            <a:off x="5811646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29627846-CA10-7E68-A576-A253ECC707A2}"/>
              </a:ext>
            </a:extLst>
          </p:cNvPr>
          <p:cNvCxnSpPr/>
          <p:nvPr/>
        </p:nvCxnSpPr>
        <p:spPr>
          <a:xfrm>
            <a:off x="8423764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D58EBB8-8117-523D-1A46-25ADAB417493}"/>
              </a:ext>
            </a:extLst>
          </p:cNvPr>
          <p:cNvSpPr txBox="1"/>
          <p:nvPr/>
        </p:nvSpPr>
        <p:spPr>
          <a:xfrm>
            <a:off x="10366083" y="4814837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3 764,3 тыс. га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C9D3ED-225F-1492-FC45-F926AEFF4578}"/>
              </a:ext>
            </a:extLst>
          </p:cNvPr>
          <p:cNvSpPr txBox="1"/>
          <p:nvPr/>
        </p:nvSpPr>
        <p:spPr>
          <a:xfrm>
            <a:off x="10363196" y="5320836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3 581,8 тыс. га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225AC4-3C6F-C5F8-C3DA-DB70A3F8EACB}"/>
              </a:ext>
            </a:extLst>
          </p:cNvPr>
          <p:cNvSpPr txBox="1"/>
          <p:nvPr/>
        </p:nvSpPr>
        <p:spPr>
          <a:xfrm>
            <a:off x="10366083" y="5811858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466,5 тыс. га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28EEF3-16EC-EA77-BD9A-2D00EA5B3F26}"/>
              </a:ext>
            </a:extLst>
          </p:cNvPr>
          <p:cNvSpPr txBox="1"/>
          <p:nvPr/>
        </p:nvSpPr>
        <p:spPr>
          <a:xfrm>
            <a:off x="10368018" y="6266384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625,3 тыс. га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92EE70-0F43-4AC5-8086-6D919B5C4885}"/>
              </a:ext>
            </a:extLst>
          </p:cNvPr>
          <p:cNvSpPr txBox="1"/>
          <p:nvPr/>
        </p:nvSpPr>
        <p:spPr>
          <a:xfrm>
            <a:off x="952767" y="1889538"/>
            <a:ext cx="192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 </a:t>
            </a:r>
            <a:r>
              <a:rPr lang="ru-RU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1200" dirty="0"/>
              <a:t>ISO 3166-1</a:t>
            </a:r>
            <a:r>
              <a:rPr lang="ru-RU" sz="1100" dirty="0"/>
              <a:t>)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3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8C3ED-EB3D-B470-4085-DA96B7657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7D76DB-5F86-3F37-0E12-E07B70352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B1471C-D6E8-2256-15F2-1F9E39C6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148054"/>
            <a:ext cx="11057955" cy="408109"/>
          </a:xfrm>
        </p:spPr>
        <p:txBody>
          <a:bodyPr/>
          <a:lstStyle/>
          <a:p>
            <a:r>
              <a:rPr lang="ru-RU" dirty="0"/>
              <a:t>Внешний рынок мочевины (</a:t>
            </a:r>
            <a:r>
              <a:rPr lang="en-US" dirty="0"/>
              <a:t>N)</a:t>
            </a:r>
            <a:r>
              <a:rPr lang="ru-RU" dirty="0"/>
              <a:t> в Южной Африке</a:t>
            </a:r>
            <a:r>
              <a:rPr lang="en-US" dirty="0"/>
              <a:t>, 2015-2022</a:t>
            </a:r>
            <a:r>
              <a:rPr lang="ru-RU" dirty="0"/>
              <a:t>гг.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B6BBBB-D255-1102-7F69-A8197BE5D0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B7BF4C-4F87-96D3-255B-57AC2CAF4DAE}"/>
              </a:ext>
            </a:extLst>
          </p:cNvPr>
          <p:cNvSpPr/>
          <p:nvPr/>
        </p:nvSpPr>
        <p:spPr>
          <a:xfrm>
            <a:off x="133164" y="1556163"/>
            <a:ext cx="5962835" cy="517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3956CC-0858-50E8-AA02-31E52AFE288E}"/>
              </a:ext>
            </a:extLst>
          </p:cNvPr>
          <p:cNvCxnSpPr/>
          <p:nvPr/>
        </p:nvCxnSpPr>
        <p:spPr>
          <a:xfrm>
            <a:off x="133165" y="1556163"/>
            <a:ext cx="11963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D50B15-3FE4-8BA2-B208-B75BE6ADF656}"/>
              </a:ext>
            </a:extLst>
          </p:cNvPr>
          <p:cNvSpPr txBox="1"/>
          <p:nvPr/>
        </p:nvSpPr>
        <p:spPr>
          <a:xfrm>
            <a:off x="8958505" y="6501008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TradeMap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ITC,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TradeKey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449313A-841A-9107-2ADB-0155306E6344}"/>
              </a:ext>
            </a:extLst>
          </p:cNvPr>
          <p:cNvGrpSpPr/>
          <p:nvPr/>
        </p:nvGrpSpPr>
        <p:grpSpPr>
          <a:xfrm>
            <a:off x="397107" y="1701780"/>
            <a:ext cx="3062056" cy="338554"/>
            <a:chOff x="397107" y="1701780"/>
            <a:chExt cx="3062056" cy="3385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D2216C-F2DB-DED3-0B47-3E8642291966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EFB93-97FA-6DC9-9BC6-4C158FDC4D02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Динамика импорта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0555A1-80A2-9668-45FA-1D7EE52367EA}"/>
              </a:ext>
            </a:extLst>
          </p:cNvPr>
          <p:cNvGrpSpPr/>
          <p:nvPr/>
        </p:nvGrpSpPr>
        <p:grpSpPr>
          <a:xfrm>
            <a:off x="417403" y="4119237"/>
            <a:ext cx="5842489" cy="338554"/>
            <a:chOff x="397107" y="1701780"/>
            <a:chExt cx="5842489" cy="3385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B522AA5-B415-AF12-B426-DE0FBA80BCFB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F33EC-0BF2-D717-1241-123731CD50D9}"/>
                </a:ext>
              </a:extLst>
            </p:cNvPr>
            <p:cNvSpPr txBox="1"/>
            <p:nvPr/>
          </p:nvSpPr>
          <p:spPr>
            <a:xfrm>
              <a:off x="585896" y="1701780"/>
              <a:ext cx="565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Структура ТОП-5 экспортеров по объему, тыс. тонн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057F2A-40EC-5789-AD0C-1305BD8ACFAF}"/>
              </a:ext>
            </a:extLst>
          </p:cNvPr>
          <p:cNvSpPr txBox="1"/>
          <p:nvPr/>
        </p:nvSpPr>
        <p:spPr>
          <a:xfrm>
            <a:off x="1962542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833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D1507DA4-497D-50B9-F300-41E9FFB37C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3491475"/>
              </p:ext>
            </p:extLst>
          </p:nvPr>
        </p:nvGraphicFramePr>
        <p:xfrm>
          <a:off x="585896" y="1961088"/>
          <a:ext cx="5433847" cy="2144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Овал 18">
            <a:extLst>
              <a:ext uri="{FF2B5EF4-FFF2-40B4-BE49-F238E27FC236}">
                <a16:creationId xmlns:a16="http://schemas.microsoft.com/office/drawing/2014/main" id="{3AA0B062-6A69-4808-3575-BAE6AD9357D9}"/>
              </a:ext>
            </a:extLst>
          </p:cNvPr>
          <p:cNvSpPr/>
          <p:nvPr/>
        </p:nvSpPr>
        <p:spPr>
          <a:xfrm>
            <a:off x="3629767" y="2211989"/>
            <a:ext cx="559294" cy="40011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F6F88-BD96-9FBB-C289-1E5770663623}"/>
              </a:ext>
            </a:extLst>
          </p:cNvPr>
          <p:cNvSpPr txBox="1"/>
          <p:nvPr/>
        </p:nvSpPr>
        <p:spPr>
          <a:xfrm>
            <a:off x="3558746" y="2227259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en-US" sz="1000" dirty="0">
                <a:latin typeface="HSE Sans" panose="02000000000000000000" pitchFamily="2" charset="0"/>
              </a:rPr>
              <a:t>4,9%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B93624A-635D-DED5-B1D8-DE51E32151FD}"/>
              </a:ext>
            </a:extLst>
          </p:cNvPr>
          <p:cNvSpPr/>
          <p:nvPr/>
        </p:nvSpPr>
        <p:spPr>
          <a:xfrm>
            <a:off x="4593796" y="1943370"/>
            <a:ext cx="559294" cy="40011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97A389-67B4-2F71-C64F-DF7BDD85BB76}"/>
              </a:ext>
            </a:extLst>
          </p:cNvPr>
          <p:cNvSpPr txBox="1"/>
          <p:nvPr/>
        </p:nvSpPr>
        <p:spPr>
          <a:xfrm>
            <a:off x="4522775" y="1952527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en-US" sz="1000" dirty="0">
                <a:latin typeface="HSE Sans" panose="02000000000000000000" pitchFamily="2" charset="0"/>
              </a:rPr>
              <a:t>20,3%</a:t>
            </a:r>
            <a:endParaRPr lang="ru-RU" sz="1000" dirty="0">
              <a:latin typeface="HSE Sans" panose="02000000000000000000" pitchFamily="2" charset="0"/>
            </a:endParaRPr>
          </a:p>
        </p:txBody>
      </p:sp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5292F82A-7827-F13A-F1D7-914ADD1BE3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685924"/>
              </p:ext>
            </p:extLst>
          </p:nvPr>
        </p:nvGraphicFramePr>
        <p:xfrm>
          <a:off x="581090" y="4472141"/>
          <a:ext cx="5369070" cy="2012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C0BBD780-3D51-445D-2993-16A1F9BF4F9B}"/>
              </a:ext>
            </a:extLst>
          </p:cNvPr>
          <p:cNvCxnSpPr>
            <a:cxnSpLocks/>
          </p:cNvCxnSpPr>
          <p:nvPr/>
        </p:nvCxnSpPr>
        <p:spPr>
          <a:xfrm flipV="1">
            <a:off x="3656536" y="5218921"/>
            <a:ext cx="601354" cy="379568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6FDC06C-548F-492F-E88D-39A7B5DAFA4A}"/>
              </a:ext>
            </a:extLst>
          </p:cNvPr>
          <p:cNvSpPr txBox="1"/>
          <p:nvPr/>
        </p:nvSpPr>
        <p:spPr>
          <a:xfrm>
            <a:off x="3510697" y="4998325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45</a:t>
            </a:r>
            <a:r>
              <a:rPr lang="en-US" sz="1000" dirty="0">
                <a:latin typeface="HSE Sans" panose="02000000000000000000" pitchFamily="2" charset="0"/>
              </a:rPr>
              <a:t>%</a:t>
            </a:r>
            <a:endParaRPr lang="ru-RU" sz="1000" dirty="0">
              <a:latin typeface="HSE Sans" panose="02000000000000000000" pitchFamily="2" charset="0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B1738200-D15C-B5FC-E909-54435AA8AE50}"/>
              </a:ext>
            </a:extLst>
          </p:cNvPr>
          <p:cNvCxnSpPr>
            <a:cxnSpLocks/>
          </p:cNvCxnSpPr>
          <p:nvPr/>
        </p:nvCxnSpPr>
        <p:spPr>
          <a:xfrm flipV="1">
            <a:off x="1007642" y="4858043"/>
            <a:ext cx="734324" cy="51573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1B92CF-600C-3552-2BA5-BA7FB6E2BB4B}"/>
              </a:ext>
            </a:extLst>
          </p:cNvPr>
          <p:cNvSpPr txBox="1"/>
          <p:nvPr/>
        </p:nvSpPr>
        <p:spPr>
          <a:xfrm>
            <a:off x="970903" y="4461455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12</a:t>
            </a:r>
            <a:r>
              <a:rPr lang="en-US" sz="1000" dirty="0">
                <a:latin typeface="HSE Sans" panose="02000000000000000000" pitchFamily="2" charset="0"/>
              </a:rPr>
              <a:t>%</a:t>
            </a:r>
            <a:endParaRPr lang="ru-RU" sz="1000" dirty="0">
              <a:latin typeface="HSE Sans" panose="02000000000000000000" pitchFamily="2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00929AFF-CC8F-5027-4758-AF1F638C984E}"/>
              </a:ext>
            </a:extLst>
          </p:cNvPr>
          <p:cNvCxnSpPr>
            <a:cxnSpLocks/>
          </p:cNvCxnSpPr>
          <p:nvPr/>
        </p:nvCxnSpPr>
        <p:spPr>
          <a:xfrm flipV="1">
            <a:off x="1908753" y="4617366"/>
            <a:ext cx="698347" cy="131464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412F193-E80B-B417-C22C-553F88DDC578}"/>
              </a:ext>
            </a:extLst>
          </p:cNvPr>
          <p:cNvSpPr txBox="1"/>
          <p:nvPr/>
        </p:nvSpPr>
        <p:spPr>
          <a:xfrm>
            <a:off x="1654605" y="4390753"/>
            <a:ext cx="115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1000" dirty="0">
                <a:latin typeface="HSE Sans" panose="02000000000000000000" pitchFamily="2" charset="0"/>
              </a:rPr>
              <a:t>17</a:t>
            </a:r>
            <a:r>
              <a:rPr lang="en-US" sz="1000" dirty="0">
                <a:latin typeface="HSE Sans" panose="02000000000000000000" pitchFamily="2" charset="0"/>
              </a:rPr>
              <a:t>%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7B53B-0AF5-ACD7-095F-BA79E74F01CA}"/>
              </a:ext>
            </a:extLst>
          </p:cNvPr>
          <p:cNvSpPr txBox="1"/>
          <p:nvPr/>
        </p:nvSpPr>
        <p:spPr>
          <a:xfrm>
            <a:off x="4510565" y="6348767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612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1E8397-5507-801A-CEB1-1C46548B0C7C}"/>
              </a:ext>
            </a:extLst>
          </p:cNvPr>
          <p:cNvSpPr txBox="1"/>
          <p:nvPr/>
        </p:nvSpPr>
        <p:spPr>
          <a:xfrm>
            <a:off x="1143689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711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107F07-ACE2-18F7-1802-DA466AD4AB59}"/>
              </a:ext>
            </a:extLst>
          </p:cNvPr>
          <p:cNvSpPr txBox="1"/>
          <p:nvPr/>
        </p:nvSpPr>
        <p:spPr>
          <a:xfrm>
            <a:off x="2825579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711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DA644-931E-AA07-465B-3B377E843FF5}"/>
              </a:ext>
            </a:extLst>
          </p:cNvPr>
          <p:cNvSpPr txBox="1"/>
          <p:nvPr/>
        </p:nvSpPr>
        <p:spPr>
          <a:xfrm>
            <a:off x="3635884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680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998F78-6CEC-9427-4137-131F1A886D7F}"/>
              </a:ext>
            </a:extLst>
          </p:cNvPr>
          <p:cNvSpPr txBox="1"/>
          <p:nvPr/>
        </p:nvSpPr>
        <p:spPr>
          <a:xfrm>
            <a:off x="81153" y="6294330"/>
            <a:ext cx="116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Средняя цена </a:t>
            </a:r>
          </a:p>
          <a:p>
            <a:pPr algn="l"/>
            <a:r>
              <a:rPr lang="en-US" sz="1000" dirty="0">
                <a:latin typeface="HSE Sans" panose="02000000000000000000" pitchFamily="2" charset="0"/>
              </a:rPr>
              <a:t>CIF </a:t>
            </a:r>
            <a:r>
              <a:rPr lang="ru-RU" sz="1000" dirty="0">
                <a:latin typeface="HSE Sans" panose="02000000000000000000" pitchFamily="2" charset="0"/>
              </a:rPr>
              <a:t>за тонну 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9EDD809-61B0-9B36-A3D8-5DB348E0768A}"/>
              </a:ext>
            </a:extLst>
          </p:cNvPr>
          <p:cNvGrpSpPr/>
          <p:nvPr/>
        </p:nvGrpSpPr>
        <p:grpSpPr>
          <a:xfrm>
            <a:off x="6282436" y="1707764"/>
            <a:ext cx="3062056" cy="338554"/>
            <a:chOff x="397107" y="1701780"/>
            <a:chExt cx="3062056" cy="338554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58B16AF-28B3-C8FF-01B2-2252CD6574C2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B331D6-0872-3818-6DE4-F50661DCE729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Стоимость и логистика</a:t>
              </a:r>
            </a:p>
          </p:txBody>
        </p:sp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D634346A-C7C6-0070-9653-34710BC6B642}"/>
              </a:ext>
            </a:extLst>
          </p:cNvPr>
          <p:cNvSpPr/>
          <p:nvPr/>
        </p:nvSpPr>
        <p:spPr>
          <a:xfrm>
            <a:off x="1142140" y="6389152"/>
            <a:ext cx="4100043" cy="22371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B799891-2402-95D8-0B9B-2F6D3748D5AC}"/>
              </a:ext>
            </a:extLst>
          </p:cNvPr>
          <p:cNvCxnSpPr>
            <a:cxnSpLocks/>
          </p:cNvCxnSpPr>
          <p:nvPr/>
        </p:nvCxnSpPr>
        <p:spPr>
          <a:xfrm>
            <a:off x="6532363" y="2040334"/>
            <a:ext cx="49323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FE232E82-E3CE-0DC1-BC50-77B8140C30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58942"/>
              </p:ext>
            </p:extLst>
          </p:nvPr>
        </p:nvGraphicFramePr>
        <p:xfrm>
          <a:off x="6531596" y="2049371"/>
          <a:ext cx="5203773" cy="5289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3329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6A2957F3-C5B6-0ED4-0B19-A3D54178E863}"/>
              </a:ext>
            </a:extLst>
          </p:cNvPr>
          <p:cNvSpPr/>
          <p:nvPr/>
        </p:nvSpPr>
        <p:spPr>
          <a:xfrm>
            <a:off x="119946" y="3650519"/>
            <a:ext cx="11925670" cy="3105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A9894F2-F9D1-12A1-5C41-282276411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93010B-2353-B3F7-C35D-683A99E81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D57802-66C6-AE74-DB65-096EF9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209904"/>
            <a:ext cx="3668347" cy="621258"/>
          </a:xfrm>
        </p:spPr>
        <p:txBody>
          <a:bodyPr>
            <a:normAutofit fontScale="90000"/>
          </a:bodyPr>
          <a:lstStyle/>
          <a:p>
            <a:r>
              <a:rPr lang="ru-RU" dirty="0"/>
              <a:t>Эфиопия </a:t>
            </a:r>
            <a:br>
              <a:rPr lang="fr-FR" dirty="0"/>
            </a:br>
            <a:r>
              <a:rPr lang="ru-RU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Общая характеристика, 2022г.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EC55CC7-9F8B-434E-8957-FC32931A1D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58B30D-C2F4-9167-67EC-4CC74A4F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8148" y="1259785"/>
            <a:ext cx="595541" cy="297770"/>
          </a:xfrm>
          <a:prstGeom prst="rect">
            <a:avLst/>
          </a:prstGeom>
        </p:spPr>
      </p:pic>
      <p:pic>
        <p:nvPicPr>
          <p:cNvPr id="27" name="Рисунок 26" descr="Фермер мужской со сплошной заливкой">
            <a:extLst>
              <a:ext uri="{FF2B5EF4-FFF2-40B4-BE49-F238E27FC236}">
                <a16:creationId xmlns:a16="http://schemas.microsoft.com/office/drawing/2014/main" id="{54F2FEB3-9896-AC2C-97E8-E8CBFC5C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6729" y="2734075"/>
            <a:ext cx="304762" cy="30476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A20B95-0954-442E-C8B7-384BA64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09" y="1908423"/>
            <a:ext cx="304762" cy="3047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2D19C63-7298-0D27-6947-422569DC0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929" y="2772820"/>
            <a:ext cx="304762" cy="30476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BB37C78-430D-B549-4759-13DEFD36C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99" y="1860677"/>
            <a:ext cx="415926" cy="4159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E2F086-DFFD-6A30-AF37-32A46338AB27}"/>
              </a:ext>
            </a:extLst>
          </p:cNvPr>
          <p:cNvSpPr txBox="1"/>
          <p:nvPr/>
        </p:nvSpPr>
        <p:spPr>
          <a:xfrm>
            <a:off x="3343196" y="1901253"/>
            <a:ext cx="1468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Население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85EFFE-A210-A1C4-919D-84A6A1F012B2}"/>
              </a:ext>
            </a:extLst>
          </p:cNvPr>
          <p:cNvSpPr txBox="1"/>
          <p:nvPr/>
        </p:nvSpPr>
        <p:spPr>
          <a:xfrm>
            <a:off x="6347660" y="1866269"/>
            <a:ext cx="684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ВВП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2399A2-2DD2-AF44-0F99-F66536ADAAA7}"/>
              </a:ext>
            </a:extLst>
          </p:cNvPr>
          <p:cNvSpPr txBox="1"/>
          <p:nvPr/>
        </p:nvSpPr>
        <p:spPr>
          <a:xfrm>
            <a:off x="6319236" y="2784132"/>
            <a:ext cx="127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Рост ВВП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2D22D-D385-254B-158F-B5BF99F8BB59}"/>
              </a:ext>
            </a:extLst>
          </p:cNvPr>
          <p:cNvSpPr txBox="1"/>
          <p:nvPr/>
        </p:nvSpPr>
        <p:spPr>
          <a:xfrm>
            <a:off x="3343195" y="2101798"/>
            <a:ext cx="233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123,380 млн 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77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сельское население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C7BD583-2DA8-27E2-C994-701C784E89D8}"/>
              </a:ext>
            </a:extLst>
          </p:cNvPr>
          <p:cNvGrpSpPr/>
          <p:nvPr/>
        </p:nvGrpSpPr>
        <p:grpSpPr>
          <a:xfrm>
            <a:off x="8744520" y="1824861"/>
            <a:ext cx="2006888" cy="805556"/>
            <a:chOff x="3080401" y="2736833"/>
            <a:chExt cx="2006888" cy="805556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9591A9F-E592-8A13-F7BD-D0D8CEA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0401" y="2807802"/>
              <a:ext cx="304762" cy="30476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C99E46-91E7-4F06-1D46-B73C5BE23B16}"/>
                </a:ext>
              </a:extLst>
            </p:cNvPr>
            <p:cNvSpPr txBox="1"/>
            <p:nvPr/>
          </p:nvSpPr>
          <p:spPr>
            <a:xfrm>
              <a:off x="3383313" y="2736833"/>
              <a:ext cx="1066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Площадь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855285-026A-2238-0382-E8AF1239FAA5}"/>
                </a:ext>
              </a:extLst>
            </p:cNvPr>
            <p:cNvSpPr txBox="1"/>
            <p:nvPr/>
          </p:nvSpPr>
          <p:spPr>
            <a:xfrm>
              <a:off x="3393013" y="2957614"/>
              <a:ext cx="16942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"/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1 128,6 тыс. км²</a:t>
              </a:r>
            </a:p>
            <a:p>
              <a:pPr marL="285750" indent="-285750" algn="l" fontAlgn="b">
                <a:buFont typeface="Arial" panose="020B0604020202020204" pitchFamily="34" charset="0"/>
                <a:buChar char="•"/>
              </a:pPr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34,2% </a:t>
              </a:r>
              <a:r>
                <a:rPr lang="ru-RU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с/х земли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EF3A66-6F50-F0E0-8460-B98AEC28F61C}"/>
              </a:ext>
            </a:extLst>
          </p:cNvPr>
          <p:cNvSpPr txBox="1"/>
          <p:nvPr/>
        </p:nvSpPr>
        <p:spPr>
          <a:xfrm>
            <a:off x="6286570" y="2097622"/>
            <a:ext cx="2302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116 052 млн 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37,6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% 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с/х сектор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8F998-A02B-3403-9462-3A6FF1F1A164}"/>
              </a:ext>
            </a:extLst>
          </p:cNvPr>
          <p:cNvSpPr txBox="1"/>
          <p:nvPr/>
        </p:nvSpPr>
        <p:spPr>
          <a:xfrm>
            <a:off x="6343691" y="3011529"/>
            <a:ext cx="18484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4,26 % </a:t>
            </a:r>
          </a:p>
          <a:p>
            <a:pPr algn="l" fontAlgn="b"/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 83,9%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с 2015-2022гг.</a:t>
            </a:r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6A0242-FB3D-B5FC-8A4E-D454D25B5C12}"/>
              </a:ext>
            </a:extLst>
          </p:cNvPr>
          <p:cNvSpPr txBox="1"/>
          <p:nvPr/>
        </p:nvSpPr>
        <p:spPr>
          <a:xfrm>
            <a:off x="9109110" y="2960667"/>
            <a:ext cx="2553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23 510 тыс. человек</a:t>
            </a: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1,4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га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avg</a:t>
            </a:r>
            <a:r>
              <a:rPr lang="ru-RU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площадь фермы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D03CD5-F2E4-88D3-B61F-3188DD374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2" y="2814532"/>
            <a:ext cx="304762" cy="30476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B64184B-EFFF-1C36-2C84-44CB99246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37" y="1943405"/>
            <a:ext cx="304762" cy="3047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D7E0F3-DA6E-80EE-AB5A-EFCBECEDA1D6}"/>
              </a:ext>
            </a:extLst>
          </p:cNvPr>
          <p:cNvSpPr txBox="1"/>
          <p:nvPr/>
        </p:nvSpPr>
        <p:spPr>
          <a:xfrm>
            <a:off x="952769" y="1889538"/>
            <a:ext cx="1559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E918F9-A962-F8DD-B943-EC6E5A55B928}"/>
              </a:ext>
            </a:extLst>
          </p:cNvPr>
          <p:cNvSpPr txBox="1"/>
          <p:nvPr/>
        </p:nvSpPr>
        <p:spPr>
          <a:xfrm>
            <a:off x="962469" y="2110319"/>
            <a:ext cx="16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231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44D848-7503-5807-089D-E7A2EE5BA1E5}"/>
              </a:ext>
            </a:extLst>
          </p:cNvPr>
          <p:cNvSpPr txBox="1"/>
          <p:nvPr/>
        </p:nvSpPr>
        <p:spPr>
          <a:xfrm>
            <a:off x="1017754" y="2736832"/>
            <a:ext cx="1066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Валюта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D6B0CE-D9B1-8C45-BC5A-72F41A724C1D}"/>
              </a:ext>
            </a:extLst>
          </p:cNvPr>
          <p:cNvSpPr txBox="1"/>
          <p:nvPr/>
        </p:nvSpPr>
        <p:spPr>
          <a:xfrm>
            <a:off x="1019667" y="2933359"/>
            <a:ext cx="1694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Быр (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ETB)</a:t>
            </a: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ru-RU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52,010</a:t>
            </a:r>
            <a:r>
              <a:rPr lang="fr-FR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ETB/US$ </a:t>
            </a:r>
          </a:p>
          <a:p>
            <a:pPr algn="l" fontAlgn="b"/>
            <a:endParaRPr lang="ru-RU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27AACD0-A895-A1CD-34B5-02B01E8727CB}"/>
              </a:ext>
            </a:extLst>
          </p:cNvPr>
          <p:cNvCxnSpPr>
            <a:cxnSpLocks/>
          </p:cNvCxnSpPr>
          <p:nvPr/>
        </p:nvCxnSpPr>
        <p:spPr>
          <a:xfrm flipV="1">
            <a:off x="6457088" y="3279997"/>
            <a:ext cx="0" cy="2377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BC9279-5540-5669-977E-C1D7D5FD3FAE}"/>
              </a:ext>
            </a:extLst>
          </p:cNvPr>
          <p:cNvSpPr txBox="1"/>
          <p:nvPr/>
        </p:nvSpPr>
        <p:spPr>
          <a:xfrm>
            <a:off x="246555" y="646475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ЮНКТАД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FAOStat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IFASTAT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Statista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News24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665EA0E9-76FD-18B8-C18B-CA458A4F762D}"/>
              </a:ext>
            </a:extLst>
          </p:cNvPr>
          <p:cNvGrpSpPr/>
          <p:nvPr/>
        </p:nvGrpSpPr>
        <p:grpSpPr>
          <a:xfrm>
            <a:off x="3024799" y="2811180"/>
            <a:ext cx="2210872" cy="565146"/>
            <a:chOff x="8012770" y="1946595"/>
            <a:chExt cx="2210872" cy="565146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CBFDD75-C5DF-26A6-9D81-EC8C2A0C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12770" y="1946595"/>
              <a:ext cx="304762" cy="30476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A83742-4359-0EC7-515D-42C036A729C9}"/>
                </a:ext>
              </a:extLst>
            </p:cNvPr>
            <p:cNvSpPr txBox="1"/>
            <p:nvPr/>
          </p:nvSpPr>
          <p:spPr>
            <a:xfrm>
              <a:off x="8369816" y="1946595"/>
              <a:ext cx="1694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Рост ИПЦ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135A44-EF96-68E4-470B-3F17BF9FCA87}"/>
                </a:ext>
              </a:extLst>
            </p:cNvPr>
            <p:cNvSpPr txBox="1"/>
            <p:nvPr/>
          </p:nvSpPr>
          <p:spPr>
            <a:xfrm>
              <a:off x="8375152" y="2173187"/>
              <a:ext cx="18484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"/>
              <a:r>
                <a:rPr lang="ru-RU" sz="16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33,94%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D67C53A-2277-7B46-01D3-5D6D1D852F73}"/>
              </a:ext>
            </a:extLst>
          </p:cNvPr>
          <p:cNvSpPr txBox="1"/>
          <p:nvPr/>
        </p:nvSpPr>
        <p:spPr>
          <a:xfrm>
            <a:off x="9083405" y="2697309"/>
            <a:ext cx="173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Занятость в АПК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336F4F-E8D5-6915-96B2-A5A80BB62259}"/>
              </a:ext>
            </a:extLst>
          </p:cNvPr>
          <p:cNvSpPr txBox="1"/>
          <p:nvPr/>
        </p:nvSpPr>
        <p:spPr>
          <a:xfrm>
            <a:off x="2996260" y="37334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  <a:ea typeface="+mj-ea"/>
                <a:cs typeface="+mj-cs"/>
              </a:rPr>
              <a:t>Сельскохозяйственный сектор</a:t>
            </a:r>
          </a:p>
        </p:txBody>
      </p: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8535D1D8-A76E-B3AA-0006-497F80DBDE24}"/>
              </a:ext>
            </a:extLst>
          </p:cNvPr>
          <p:cNvGrpSpPr/>
          <p:nvPr/>
        </p:nvGrpSpPr>
        <p:grpSpPr>
          <a:xfrm>
            <a:off x="5812790" y="4941711"/>
            <a:ext cx="1292832" cy="1249064"/>
            <a:chOff x="5812790" y="4870946"/>
            <a:chExt cx="1292832" cy="124906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37F688-E895-842A-DCCD-250C1E98724B}"/>
                </a:ext>
              </a:extLst>
            </p:cNvPr>
            <p:cNvSpPr txBox="1"/>
            <p:nvPr/>
          </p:nvSpPr>
          <p:spPr>
            <a:xfrm>
              <a:off x="5812790" y="4870946"/>
              <a:ext cx="12872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AAGR </a:t>
              </a:r>
              <a:r>
                <a:rPr lang="ru-RU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-0,23</a:t>
              </a:r>
              <a:r>
                <a:rPr lang="en-US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%</a:t>
              </a:r>
              <a:endParaRPr lang="ru-RU" sz="105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54DD6A8-B76E-A054-8CE2-DACD1C007CB7}"/>
                </a:ext>
              </a:extLst>
            </p:cNvPr>
            <p:cNvSpPr txBox="1"/>
            <p:nvPr/>
          </p:nvSpPr>
          <p:spPr>
            <a:xfrm>
              <a:off x="5818360" y="5866094"/>
              <a:ext cx="12872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05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AAGR </a:t>
              </a:r>
              <a:r>
                <a:rPr lang="ru-RU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2,1</a:t>
              </a:r>
              <a:r>
                <a:rPr lang="en-US" sz="105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%</a:t>
              </a:r>
              <a:endParaRPr lang="ru-RU" sz="105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ED14293-3465-5036-C71A-ECAE738D00CB}"/>
              </a:ext>
            </a:extLst>
          </p:cNvPr>
          <p:cNvSpPr txBox="1"/>
          <p:nvPr/>
        </p:nvSpPr>
        <p:spPr>
          <a:xfrm>
            <a:off x="962469" y="4079639"/>
            <a:ext cx="4860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Динамика объема производства, </a:t>
            </a:r>
            <a:r>
              <a:rPr lang="en-US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2015-</a:t>
            </a:r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2022гг.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60718F11-671F-46FF-76A0-0D1480987FE9}"/>
              </a:ext>
            </a:extLst>
          </p:cNvPr>
          <p:cNvCxnSpPr/>
          <p:nvPr/>
        </p:nvCxnSpPr>
        <p:spPr>
          <a:xfrm>
            <a:off x="2873741" y="2000804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F4E46983-F00E-1943-CB48-CB81C803D570}"/>
              </a:ext>
            </a:extLst>
          </p:cNvPr>
          <p:cNvCxnSpPr/>
          <p:nvPr/>
        </p:nvCxnSpPr>
        <p:spPr>
          <a:xfrm>
            <a:off x="5811646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29627846-CA10-7E68-A576-A253ECC707A2}"/>
              </a:ext>
            </a:extLst>
          </p:cNvPr>
          <p:cNvCxnSpPr/>
          <p:nvPr/>
        </p:nvCxnSpPr>
        <p:spPr>
          <a:xfrm>
            <a:off x="8423764" y="1943405"/>
            <a:ext cx="0" cy="1472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D58EBB8-8117-523D-1A46-25ADAB417493}"/>
              </a:ext>
            </a:extLst>
          </p:cNvPr>
          <p:cNvSpPr txBox="1"/>
          <p:nvPr/>
        </p:nvSpPr>
        <p:spPr>
          <a:xfrm>
            <a:off x="10366083" y="4814837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11 236,7 тыс. га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C9D3ED-225F-1492-FC45-F926AEFF4578}"/>
              </a:ext>
            </a:extLst>
          </p:cNvPr>
          <p:cNvSpPr txBox="1"/>
          <p:nvPr/>
        </p:nvSpPr>
        <p:spPr>
          <a:xfrm>
            <a:off x="10363196" y="5320836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1 721,1 тыс. га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225AC4-3C6F-C5F8-C3DA-DB70A3F8EACB}"/>
              </a:ext>
            </a:extLst>
          </p:cNvPr>
          <p:cNvSpPr txBox="1"/>
          <p:nvPr/>
        </p:nvSpPr>
        <p:spPr>
          <a:xfrm>
            <a:off x="10366083" y="5811858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1 667,9 тыс. га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28EEF3-16EC-EA77-BD9A-2D00EA5B3F26}"/>
              </a:ext>
            </a:extLst>
          </p:cNvPr>
          <p:cNvSpPr txBox="1"/>
          <p:nvPr/>
        </p:nvSpPr>
        <p:spPr>
          <a:xfrm>
            <a:off x="10368018" y="6266384"/>
            <a:ext cx="142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1 211,9 тыс. га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14E86CD0-586E-E7D7-0B08-99D697B530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163264"/>
              </p:ext>
            </p:extLst>
          </p:nvPr>
        </p:nvGraphicFramePr>
        <p:xfrm>
          <a:off x="6925572" y="4379002"/>
          <a:ext cx="4860000" cy="240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22087F-F953-0AB1-4E4F-5B413234BDC5}"/>
              </a:ext>
            </a:extLst>
          </p:cNvPr>
          <p:cNvSpPr txBox="1"/>
          <p:nvPr/>
        </p:nvSpPr>
        <p:spPr>
          <a:xfrm>
            <a:off x="6198150" y="4190875"/>
            <a:ext cx="60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Структура посевных площадей, 2022г.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5471DF17-7F23-3CE5-4D55-D3DC336A6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205403"/>
              </p:ext>
            </p:extLst>
          </p:nvPr>
        </p:nvGraphicFramePr>
        <p:xfrm>
          <a:off x="561977" y="4348068"/>
          <a:ext cx="6876000" cy="1999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C96CA9A1-170E-46C4-9E90-CB6E6156AF23}"/>
              </a:ext>
            </a:extLst>
          </p:cNvPr>
          <p:cNvSpPr txBox="1"/>
          <p:nvPr/>
        </p:nvSpPr>
        <p:spPr>
          <a:xfrm>
            <a:off x="952767" y="1889538"/>
            <a:ext cx="192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Код страны </a:t>
            </a:r>
            <a:r>
              <a:rPr lang="ru-RU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1200" dirty="0"/>
              <a:t>ISO 3166-1</a:t>
            </a:r>
            <a:r>
              <a:rPr lang="ru-RU" sz="1100" dirty="0"/>
              <a:t>)</a:t>
            </a:r>
            <a:endParaRPr lang="ru-RU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78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DE8C3ED-EB3D-B470-4085-DA96B7657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Аграрная экономика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7D76DB-5F86-3F37-0E12-E07B70352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Аграрный маркетинг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B1471C-D6E8-2256-15F2-1F9E39C6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148054"/>
            <a:ext cx="11057955" cy="408109"/>
          </a:xfrm>
        </p:spPr>
        <p:txBody>
          <a:bodyPr/>
          <a:lstStyle/>
          <a:p>
            <a:r>
              <a:rPr lang="ru-RU" dirty="0"/>
              <a:t>Внешний рынок мочевины (</a:t>
            </a:r>
            <a:r>
              <a:rPr lang="en-US" dirty="0"/>
              <a:t>N)</a:t>
            </a:r>
            <a:r>
              <a:rPr lang="ru-RU" dirty="0"/>
              <a:t> в Эфиопии</a:t>
            </a:r>
            <a:r>
              <a:rPr lang="en-US" dirty="0"/>
              <a:t>, 2015-2022</a:t>
            </a:r>
            <a:r>
              <a:rPr lang="ru-RU" dirty="0"/>
              <a:t>гг.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DB6BBBB-D255-1102-7F69-A8197BE5D0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Рынок мочевины в Африке:</a:t>
            </a:r>
            <a:br>
              <a:rPr lang="ru-RU" dirty="0"/>
            </a:br>
            <a:r>
              <a:rPr lang="ru-RU" dirty="0"/>
              <a:t>2015-2022гг.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B7BF4C-4F87-96D3-255B-57AC2CAF4DAE}"/>
              </a:ext>
            </a:extLst>
          </p:cNvPr>
          <p:cNvSpPr/>
          <p:nvPr/>
        </p:nvSpPr>
        <p:spPr>
          <a:xfrm>
            <a:off x="133164" y="1556163"/>
            <a:ext cx="5962835" cy="517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3956CC-0858-50E8-AA02-31E52AFE288E}"/>
              </a:ext>
            </a:extLst>
          </p:cNvPr>
          <p:cNvCxnSpPr/>
          <p:nvPr/>
        </p:nvCxnSpPr>
        <p:spPr>
          <a:xfrm>
            <a:off x="133165" y="1556163"/>
            <a:ext cx="11963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D50B15-3FE4-8BA2-B208-B75BE6ADF656}"/>
              </a:ext>
            </a:extLst>
          </p:cNvPr>
          <p:cNvSpPr txBox="1"/>
          <p:nvPr/>
        </p:nvSpPr>
        <p:spPr>
          <a:xfrm>
            <a:off x="6114874" y="6484609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Источник: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TradeMap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TradeKey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</a:rPr>
              <a:t>,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ITC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  <a:latin typeface="HSE Sans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u-RU" sz="1100" dirty="0">
              <a:solidFill>
                <a:schemeClr val="bg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449313A-841A-9107-2ADB-0155306E6344}"/>
              </a:ext>
            </a:extLst>
          </p:cNvPr>
          <p:cNvGrpSpPr/>
          <p:nvPr/>
        </p:nvGrpSpPr>
        <p:grpSpPr>
          <a:xfrm>
            <a:off x="397107" y="1701780"/>
            <a:ext cx="3062056" cy="338554"/>
            <a:chOff x="397107" y="1701780"/>
            <a:chExt cx="3062056" cy="33855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D2216C-F2DB-DED3-0B47-3E8642291966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EFB93-97FA-6DC9-9BC6-4C158FDC4D02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Динамика импорта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0555A1-80A2-9668-45FA-1D7EE52367EA}"/>
              </a:ext>
            </a:extLst>
          </p:cNvPr>
          <p:cNvGrpSpPr/>
          <p:nvPr/>
        </p:nvGrpSpPr>
        <p:grpSpPr>
          <a:xfrm>
            <a:off x="417403" y="4119237"/>
            <a:ext cx="5842489" cy="338554"/>
            <a:chOff x="397107" y="1701780"/>
            <a:chExt cx="5842489" cy="33855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B522AA5-B415-AF12-B426-DE0FBA80BCFB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F33EC-0BF2-D717-1241-123731CD50D9}"/>
                </a:ext>
              </a:extLst>
            </p:cNvPr>
            <p:cNvSpPr txBox="1"/>
            <p:nvPr/>
          </p:nvSpPr>
          <p:spPr>
            <a:xfrm>
              <a:off x="585896" y="1701780"/>
              <a:ext cx="565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Структура ТОП-5 экспортеров по объему, тыс. тонн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057F2A-40EC-5789-AD0C-1305BD8ACFAF}"/>
              </a:ext>
            </a:extLst>
          </p:cNvPr>
          <p:cNvSpPr txBox="1"/>
          <p:nvPr/>
        </p:nvSpPr>
        <p:spPr>
          <a:xfrm>
            <a:off x="1962542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802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7B53B-0AF5-ACD7-095F-BA79E74F01CA}"/>
              </a:ext>
            </a:extLst>
          </p:cNvPr>
          <p:cNvSpPr txBox="1"/>
          <p:nvPr/>
        </p:nvSpPr>
        <p:spPr>
          <a:xfrm>
            <a:off x="4510565" y="6348767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304*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1E8397-5507-801A-CEB1-1C46548B0C7C}"/>
              </a:ext>
            </a:extLst>
          </p:cNvPr>
          <p:cNvSpPr txBox="1"/>
          <p:nvPr/>
        </p:nvSpPr>
        <p:spPr>
          <a:xfrm>
            <a:off x="1143689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1083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107F07-ACE2-18F7-1802-DA466AD4AB59}"/>
              </a:ext>
            </a:extLst>
          </p:cNvPr>
          <p:cNvSpPr txBox="1"/>
          <p:nvPr/>
        </p:nvSpPr>
        <p:spPr>
          <a:xfrm>
            <a:off x="2825579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832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DA644-931E-AA07-465B-3B377E843FF5}"/>
              </a:ext>
            </a:extLst>
          </p:cNvPr>
          <p:cNvSpPr txBox="1"/>
          <p:nvPr/>
        </p:nvSpPr>
        <p:spPr>
          <a:xfrm>
            <a:off x="3635884" y="6371275"/>
            <a:ext cx="733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330* </a:t>
            </a:r>
            <a:r>
              <a:rPr lang="en-US" sz="1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US$</a:t>
            </a:r>
            <a:endParaRPr lang="ru-RU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998F78-6CEC-9427-4137-131F1A886D7F}"/>
              </a:ext>
            </a:extLst>
          </p:cNvPr>
          <p:cNvSpPr txBox="1"/>
          <p:nvPr/>
        </p:nvSpPr>
        <p:spPr>
          <a:xfrm>
            <a:off x="81153" y="6294330"/>
            <a:ext cx="116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Средняя цена </a:t>
            </a:r>
          </a:p>
          <a:p>
            <a:pPr algn="l"/>
            <a:r>
              <a:rPr lang="en-US" sz="1000" dirty="0">
                <a:latin typeface="HSE Sans" panose="02000000000000000000" pitchFamily="2" charset="0"/>
              </a:rPr>
              <a:t>CIF </a:t>
            </a:r>
            <a:r>
              <a:rPr lang="ru-RU" sz="1000" dirty="0">
                <a:latin typeface="HSE Sans" panose="02000000000000000000" pitchFamily="2" charset="0"/>
              </a:rPr>
              <a:t>за тонну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9EDD809-61B0-9B36-A3D8-5DB348E0768A}"/>
              </a:ext>
            </a:extLst>
          </p:cNvPr>
          <p:cNvGrpSpPr/>
          <p:nvPr/>
        </p:nvGrpSpPr>
        <p:grpSpPr>
          <a:xfrm>
            <a:off x="6282436" y="1707764"/>
            <a:ext cx="3062056" cy="338554"/>
            <a:chOff x="397107" y="1701780"/>
            <a:chExt cx="3062056" cy="338554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58B16AF-28B3-C8FF-01B2-2252CD6574C2}"/>
                </a:ext>
              </a:extLst>
            </p:cNvPr>
            <p:cNvSpPr/>
            <p:nvPr/>
          </p:nvSpPr>
          <p:spPr>
            <a:xfrm>
              <a:off x="397107" y="1777842"/>
              <a:ext cx="188790" cy="18643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B331D6-0872-3818-6DE4-F50661DCE729}"/>
                </a:ext>
              </a:extLst>
            </p:cNvPr>
            <p:cNvSpPr txBox="1"/>
            <p:nvPr/>
          </p:nvSpPr>
          <p:spPr>
            <a:xfrm>
              <a:off x="585897" y="1701780"/>
              <a:ext cx="287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ru-RU" sz="1600" dirty="0">
                  <a:latin typeface="HSE Sans" panose="02000000000000000000" pitchFamily="2" charset="0"/>
                </a:rPr>
                <a:t>Стоимость и логистика</a:t>
              </a:r>
            </a:p>
          </p:txBody>
        </p:sp>
      </p:grp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D634346A-C7C6-0070-9653-34710BC6B642}"/>
              </a:ext>
            </a:extLst>
          </p:cNvPr>
          <p:cNvSpPr/>
          <p:nvPr/>
        </p:nvSpPr>
        <p:spPr>
          <a:xfrm>
            <a:off x="1142140" y="6389152"/>
            <a:ext cx="4100043" cy="22371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B799891-2402-95D8-0B9B-2F6D3748D5AC}"/>
              </a:ext>
            </a:extLst>
          </p:cNvPr>
          <p:cNvCxnSpPr>
            <a:cxnSpLocks/>
          </p:cNvCxnSpPr>
          <p:nvPr/>
        </p:nvCxnSpPr>
        <p:spPr>
          <a:xfrm>
            <a:off x="6532363" y="2040334"/>
            <a:ext cx="49323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2BF82C12-0071-5FB5-0538-89F61E88EA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8185172"/>
              </p:ext>
            </p:extLst>
          </p:nvPr>
        </p:nvGraphicFramePr>
        <p:xfrm>
          <a:off x="606191" y="2064501"/>
          <a:ext cx="5400000" cy="216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Овал 18">
            <a:extLst>
              <a:ext uri="{FF2B5EF4-FFF2-40B4-BE49-F238E27FC236}">
                <a16:creationId xmlns:a16="http://schemas.microsoft.com/office/drawing/2014/main" id="{3AA0B062-6A69-4808-3575-BAE6AD9357D9}"/>
              </a:ext>
            </a:extLst>
          </p:cNvPr>
          <p:cNvSpPr/>
          <p:nvPr/>
        </p:nvSpPr>
        <p:spPr>
          <a:xfrm>
            <a:off x="3458014" y="2121455"/>
            <a:ext cx="559294" cy="40011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F6F88-BD96-9FBB-C289-1E5770663623}"/>
              </a:ext>
            </a:extLst>
          </p:cNvPr>
          <p:cNvSpPr txBox="1"/>
          <p:nvPr/>
        </p:nvSpPr>
        <p:spPr>
          <a:xfrm>
            <a:off x="3386993" y="2136725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13,1</a:t>
            </a:r>
            <a:r>
              <a:rPr lang="en-US" sz="1000" dirty="0">
                <a:latin typeface="HSE Sans" panose="02000000000000000000" pitchFamily="2" charset="0"/>
              </a:rPr>
              <a:t>%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B93624A-635D-DED5-B1D8-DE51E32151FD}"/>
              </a:ext>
            </a:extLst>
          </p:cNvPr>
          <p:cNvSpPr/>
          <p:nvPr/>
        </p:nvSpPr>
        <p:spPr>
          <a:xfrm>
            <a:off x="4381434" y="1961570"/>
            <a:ext cx="559294" cy="40011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97A389-67B4-2F71-C64F-DF7BDD85BB76}"/>
              </a:ext>
            </a:extLst>
          </p:cNvPr>
          <p:cNvSpPr txBox="1"/>
          <p:nvPr/>
        </p:nvSpPr>
        <p:spPr>
          <a:xfrm>
            <a:off x="4310413" y="1970727"/>
            <a:ext cx="701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AAGR</a:t>
            </a: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24,5</a:t>
            </a:r>
            <a:r>
              <a:rPr lang="en-US" sz="1000" dirty="0">
                <a:latin typeface="HSE Sans" panose="02000000000000000000" pitchFamily="2" charset="0"/>
              </a:rPr>
              <a:t>%</a:t>
            </a:r>
            <a:endParaRPr lang="ru-RU" sz="1000" dirty="0">
              <a:latin typeface="HSE Sans" panose="02000000000000000000" pitchFamily="2" charset="0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10567BEE-4422-0AA2-0CF8-F900C60D5F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696465"/>
              </p:ext>
            </p:extLst>
          </p:nvPr>
        </p:nvGraphicFramePr>
        <p:xfrm>
          <a:off x="544564" y="4293041"/>
          <a:ext cx="54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Rectangle 1">
            <a:extLst>
              <a:ext uri="{FF2B5EF4-FFF2-40B4-BE49-F238E27FC236}">
                <a16:creationId xmlns:a16="http://schemas.microsoft.com/office/drawing/2014/main" id="{DD896A47-093A-9162-7770-37AC26C06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ru-RU" altLang="ru-RU" sz="9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340 ~ 380</a:t>
            </a:r>
            <a:r>
              <a:rPr kumimoji="0" lang="ru-RU" altLang="ru-RU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Схема 25">
            <a:extLst>
              <a:ext uri="{FF2B5EF4-FFF2-40B4-BE49-F238E27FC236}">
                <a16:creationId xmlns:a16="http://schemas.microsoft.com/office/drawing/2014/main" id="{DD0D3EBA-9327-35D4-1158-A899C1FEC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578483"/>
              </p:ext>
            </p:extLst>
          </p:nvPr>
        </p:nvGraphicFramePr>
        <p:xfrm>
          <a:off x="6532363" y="2194650"/>
          <a:ext cx="5014984" cy="4295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6202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96afe77-3acb-4328-97fc-408e1bde3ec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9875bd71-cde8-496c-a136-433f55d5e6d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2692</TotalTime>
  <Words>4024</Words>
  <Application>Microsoft Office PowerPoint</Application>
  <PresentationFormat>Широкоэкранный</PresentationFormat>
  <Paragraphs>1018</Paragraphs>
  <Slides>30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0" baseType="lpstr">
      <vt:lpstr>Arial</vt:lpstr>
      <vt:lpstr>Bahnschrift Light Condensed</vt:lpstr>
      <vt:lpstr>Bahnschrift SemiBold SemiConden</vt:lpstr>
      <vt:lpstr>Calibri</vt:lpstr>
      <vt:lpstr>Calibri Light</vt:lpstr>
      <vt:lpstr>HSE Sans</vt:lpstr>
      <vt:lpstr>Roboto</vt:lpstr>
      <vt:lpstr>Segoe UI Semilight</vt:lpstr>
      <vt:lpstr>Tahoma</vt:lpstr>
      <vt:lpstr>Office Theme</vt:lpstr>
      <vt:lpstr>Рынок мочевины в Африке: 2015-2022гг.</vt:lpstr>
      <vt:lpstr>Презентация PowerPoint</vt:lpstr>
      <vt:lpstr>Презентация PowerPoint</vt:lpstr>
      <vt:lpstr>Презентация PowerPoint</vt:lpstr>
      <vt:lpstr>Презентация PowerPoint</vt:lpstr>
      <vt:lpstr>Южная Африка (ЮАР) Общая характеристика, 2022г.</vt:lpstr>
      <vt:lpstr>Внешний рынок мочевины (N) в Южной Африке, 2015-2022гг. </vt:lpstr>
      <vt:lpstr>Эфиопия  Общая характеристика, 2022г.</vt:lpstr>
      <vt:lpstr>Внешний рынок мочевины (N) в Эфиопии, 2015-2022гг. </vt:lpstr>
      <vt:lpstr>Замбия  Общая характеристика, 2022г.</vt:lpstr>
      <vt:lpstr>Внешний рынок мочевины (N) в Замбии, 2015-2022гг. </vt:lpstr>
      <vt:lpstr>Зимбабве  Общая характеристика, 2022г.</vt:lpstr>
      <vt:lpstr>Внешний рынок мочевины (N) в Зимбабве, 2015-2022гг. </vt:lpstr>
      <vt:lpstr>Кения  Общая характеристика, 2022г.</vt:lpstr>
      <vt:lpstr>Внешний рынок мочевины (N) в Кении, 2015-2022гг. </vt:lpstr>
      <vt:lpstr>Выводы</vt:lpstr>
      <vt:lpstr>Презентация PowerPoint</vt:lpstr>
      <vt:lpstr>Презентация PowerPoint</vt:lpstr>
      <vt:lpstr>Танзания  Общая характеристика, 2022г.</vt:lpstr>
      <vt:lpstr>Внешний рынок мочевины (N) в Танзании, 2015-2022гг. </vt:lpstr>
      <vt:lpstr>Ангола Общая характеристика, 2022г.</vt:lpstr>
      <vt:lpstr>Внешний рынок мочевины (N) в Анголе, 2015-2022гг. </vt:lpstr>
      <vt:lpstr>Сенегал  Общая характеристика, 2022г.</vt:lpstr>
      <vt:lpstr>Внешний рынок мочевины (N) в Сенегале, 2015-2022гг. </vt:lpstr>
      <vt:lpstr>Кот-д'Ивуар Общая характеристика, 2022г.</vt:lpstr>
      <vt:lpstr>Внешний рынок мочевины (N) в Кот-д'Ивуар, 2015-2022гг. </vt:lpstr>
      <vt:lpstr>Тунис Общая характеристика, 2022г.</vt:lpstr>
      <vt:lpstr>Внешний рынок мочевины (N) в Тунисе, 2015-2022гг. </vt:lpstr>
      <vt:lpstr>Выводы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Максим Невежин</cp:lastModifiedBy>
  <cp:revision>56</cp:revision>
  <cp:lastPrinted>2021-11-11T13:08:42Z</cp:lastPrinted>
  <dcterms:created xsi:type="dcterms:W3CDTF">2021-11-11T08:52:47Z</dcterms:created>
  <dcterms:modified xsi:type="dcterms:W3CDTF">2024-07-29T09:32:15Z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